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62" r:id="rId2"/>
    <p:sldId id="287" r:id="rId3"/>
    <p:sldId id="257" r:id="rId4"/>
    <p:sldId id="270" r:id="rId5"/>
    <p:sldId id="294" r:id="rId6"/>
    <p:sldId id="295" r:id="rId7"/>
    <p:sldId id="296" r:id="rId8"/>
    <p:sldId id="297" r:id="rId9"/>
    <p:sldId id="298" r:id="rId10"/>
    <p:sldId id="304" r:id="rId11"/>
    <p:sldId id="299" r:id="rId12"/>
    <p:sldId id="300" r:id="rId13"/>
    <p:sldId id="301" r:id="rId14"/>
    <p:sldId id="302" r:id="rId15"/>
    <p:sldId id="268" r:id="rId16"/>
    <p:sldId id="303" r:id="rId17"/>
    <p:sldId id="305" r:id="rId18"/>
    <p:sldId id="306" r:id="rId1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e Sapienza" initials="AS" lastIdx="1" clrIdx="0">
    <p:extLst>
      <p:ext uri="{19B8F6BF-5375-455C-9EA6-DF929625EA0E}">
        <p15:presenceInfo xmlns:p15="http://schemas.microsoft.com/office/powerpoint/2012/main" userId="94007bc8813c537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44651F-0400-4BCC-B2CA-9B508BF5BE5B}" v="2" dt="2022-09-07T15:34:56.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50" autoAdjust="0"/>
    <p:restoredTop sz="94249" autoAdjust="0"/>
  </p:normalViewPr>
  <p:slideViewPr>
    <p:cSldViewPr>
      <p:cViewPr>
        <p:scale>
          <a:sx n="110" d="100"/>
          <a:sy n="110" d="100"/>
        </p:scale>
        <p:origin x="312" y="11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3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ty, Daniel E" userId="02221970-87d0-4e5b-9705-525cee2606a5" providerId="ADAL" clId="{F144651F-0400-4BCC-B2CA-9B508BF5BE5B}"/>
    <pc:docChg chg="undo custSel addSld modSld sldOrd">
      <pc:chgData name="Carty, Daniel E" userId="02221970-87d0-4e5b-9705-525cee2606a5" providerId="ADAL" clId="{F144651F-0400-4BCC-B2CA-9B508BF5BE5B}" dt="2022-09-07T16:44:09.640" v="261" actId="27636"/>
      <pc:docMkLst>
        <pc:docMk/>
      </pc:docMkLst>
      <pc:sldChg chg="modSp mod">
        <pc:chgData name="Carty, Daniel E" userId="02221970-87d0-4e5b-9705-525cee2606a5" providerId="ADAL" clId="{F144651F-0400-4BCC-B2CA-9B508BF5BE5B}" dt="2022-09-07T15:46:03.838" v="195" actId="20577"/>
        <pc:sldMkLst>
          <pc:docMk/>
          <pc:sldMk cId="4034503000" sldId="268"/>
        </pc:sldMkLst>
        <pc:spChg chg="mod">
          <ac:chgData name="Carty, Daniel E" userId="02221970-87d0-4e5b-9705-525cee2606a5" providerId="ADAL" clId="{F144651F-0400-4BCC-B2CA-9B508BF5BE5B}" dt="2022-09-07T15:46:03.838" v="195" actId="20577"/>
          <ac:spMkLst>
            <pc:docMk/>
            <pc:sldMk cId="4034503000" sldId="268"/>
            <ac:spMk id="3" creationId="{2A2FA014-314E-47CE-9370-E4F14C77BB5A}"/>
          </ac:spMkLst>
        </pc:spChg>
        <pc:spChg chg="mod">
          <ac:chgData name="Carty, Daniel E" userId="02221970-87d0-4e5b-9705-525cee2606a5" providerId="ADAL" clId="{F144651F-0400-4BCC-B2CA-9B508BF5BE5B}" dt="2022-09-07T15:43:47.130" v="194" actId="20577"/>
          <ac:spMkLst>
            <pc:docMk/>
            <pc:sldMk cId="4034503000" sldId="268"/>
            <ac:spMk id="171" creationId="{00000000-0000-0000-0000-000000000000}"/>
          </ac:spMkLst>
        </pc:spChg>
      </pc:sldChg>
      <pc:sldChg chg="modSp mod">
        <pc:chgData name="Carty, Daniel E" userId="02221970-87d0-4e5b-9705-525cee2606a5" providerId="ADAL" clId="{F144651F-0400-4BCC-B2CA-9B508BF5BE5B}" dt="2022-09-07T15:02:37.939" v="91" actId="6549"/>
        <pc:sldMkLst>
          <pc:docMk/>
          <pc:sldMk cId="3695972480" sldId="287"/>
        </pc:sldMkLst>
        <pc:spChg chg="mod">
          <ac:chgData name="Carty, Daniel E" userId="02221970-87d0-4e5b-9705-525cee2606a5" providerId="ADAL" clId="{F144651F-0400-4BCC-B2CA-9B508BF5BE5B}" dt="2022-09-07T15:02:37.939" v="91" actId="6549"/>
          <ac:spMkLst>
            <pc:docMk/>
            <pc:sldMk cId="3695972480" sldId="287"/>
            <ac:spMk id="3" creationId="{A4DA5C2D-6868-412B-AAC3-5F7A35046896}"/>
          </ac:spMkLst>
        </pc:spChg>
      </pc:sldChg>
      <pc:sldChg chg="addSp modSp mod">
        <pc:chgData name="Carty, Daniel E" userId="02221970-87d0-4e5b-9705-525cee2606a5" providerId="ADAL" clId="{F144651F-0400-4BCC-B2CA-9B508BF5BE5B}" dt="2022-09-07T15:31:31.896" v="153" actId="20577"/>
        <pc:sldMkLst>
          <pc:docMk/>
          <pc:sldMk cId="3306037455" sldId="294"/>
        </pc:sldMkLst>
        <pc:spChg chg="mod">
          <ac:chgData name="Carty, Daniel E" userId="02221970-87d0-4e5b-9705-525cee2606a5" providerId="ADAL" clId="{F144651F-0400-4BCC-B2CA-9B508BF5BE5B}" dt="2022-09-07T15:31:31.896" v="153" actId="20577"/>
          <ac:spMkLst>
            <pc:docMk/>
            <pc:sldMk cId="3306037455" sldId="294"/>
            <ac:spMk id="3" creationId="{00000000-0000-0000-0000-000000000000}"/>
          </ac:spMkLst>
        </pc:spChg>
        <pc:spChg chg="mod">
          <ac:chgData name="Carty, Daniel E" userId="02221970-87d0-4e5b-9705-525cee2606a5" providerId="ADAL" clId="{F144651F-0400-4BCC-B2CA-9B508BF5BE5B}" dt="2022-09-07T13:10:38.778" v="83" actId="1076"/>
          <ac:spMkLst>
            <pc:docMk/>
            <pc:sldMk cId="3306037455" sldId="294"/>
            <ac:spMk id="6" creationId="{B43CF43B-F0BC-43E5-A4F9-ACFCC0AB1786}"/>
          </ac:spMkLst>
        </pc:spChg>
        <pc:picChg chg="add mod">
          <ac:chgData name="Carty, Daniel E" userId="02221970-87d0-4e5b-9705-525cee2606a5" providerId="ADAL" clId="{F144651F-0400-4BCC-B2CA-9B508BF5BE5B}" dt="2022-09-07T13:10:34.193" v="82" actId="1076"/>
          <ac:picMkLst>
            <pc:docMk/>
            <pc:sldMk cId="3306037455" sldId="294"/>
            <ac:picMk id="5" creationId="{4BE6431F-6072-415C-DCB3-F42B72EC4BC1}"/>
          </ac:picMkLst>
        </pc:picChg>
        <pc:picChg chg="add mod">
          <ac:chgData name="Carty, Daniel E" userId="02221970-87d0-4e5b-9705-525cee2606a5" providerId="ADAL" clId="{F144651F-0400-4BCC-B2CA-9B508BF5BE5B}" dt="2022-09-07T13:10:51.855" v="84" actId="408"/>
          <ac:picMkLst>
            <pc:docMk/>
            <pc:sldMk cId="3306037455" sldId="294"/>
            <ac:picMk id="8" creationId="{B79479CD-CC34-F4A2-5433-38473B7752BB}"/>
          </ac:picMkLst>
        </pc:picChg>
        <pc:picChg chg="add mod">
          <ac:chgData name="Carty, Daniel E" userId="02221970-87d0-4e5b-9705-525cee2606a5" providerId="ADAL" clId="{F144651F-0400-4BCC-B2CA-9B508BF5BE5B}" dt="2022-09-07T13:10:18.234" v="77" actId="12789"/>
          <ac:picMkLst>
            <pc:docMk/>
            <pc:sldMk cId="3306037455" sldId="294"/>
            <ac:picMk id="10" creationId="{744B7F0C-87F9-AE5F-4832-1BF95E653A5F}"/>
          </ac:picMkLst>
        </pc:picChg>
        <pc:picChg chg="add mod">
          <ac:chgData name="Carty, Daniel E" userId="02221970-87d0-4e5b-9705-525cee2606a5" providerId="ADAL" clId="{F144651F-0400-4BCC-B2CA-9B508BF5BE5B}" dt="2022-09-07T13:10:51.855" v="84" actId="408"/>
          <ac:picMkLst>
            <pc:docMk/>
            <pc:sldMk cId="3306037455" sldId="294"/>
            <ac:picMk id="12" creationId="{02543660-3F9B-1DC0-708A-4302AA0BDFAB}"/>
          </ac:picMkLst>
        </pc:picChg>
        <pc:picChg chg="add mod">
          <ac:chgData name="Carty, Daniel E" userId="02221970-87d0-4e5b-9705-525cee2606a5" providerId="ADAL" clId="{F144651F-0400-4BCC-B2CA-9B508BF5BE5B}" dt="2022-09-07T13:10:51.855" v="84" actId="408"/>
          <ac:picMkLst>
            <pc:docMk/>
            <pc:sldMk cId="3306037455" sldId="294"/>
            <ac:picMk id="14" creationId="{B2CC29B5-EA57-7A14-C287-5DCE96096FEF}"/>
          </ac:picMkLst>
        </pc:picChg>
      </pc:sldChg>
      <pc:sldChg chg="modSp mod">
        <pc:chgData name="Carty, Daniel E" userId="02221970-87d0-4e5b-9705-525cee2606a5" providerId="ADAL" clId="{F144651F-0400-4BCC-B2CA-9B508BF5BE5B}" dt="2022-09-07T15:19:30.733" v="135" actId="1076"/>
        <pc:sldMkLst>
          <pc:docMk/>
          <pc:sldMk cId="3340951139" sldId="298"/>
        </pc:sldMkLst>
        <pc:spChg chg="mod">
          <ac:chgData name="Carty, Daniel E" userId="02221970-87d0-4e5b-9705-525cee2606a5" providerId="ADAL" clId="{F144651F-0400-4BCC-B2CA-9B508BF5BE5B}" dt="2022-09-07T15:17:25.964" v="133" actId="1076"/>
          <ac:spMkLst>
            <pc:docMk/>
            <pc:sldMk cId="3340951139" sldId="298"/>
            <ac:spMk id="2" creationId="{00000000-0000-0000-0000-000000000000}"/>
          </ac:spMkLst>
        </pc:spChg>
        <pc:picChg chg="mod">
          <ac:chgData name="Carty, Daniel E" userId="02221970-87d0-4e5b-9705-525cee2606a5" providerId="ADAL" clId="{F144651F-0400-4BCC-B2CA-9B508BF5BE5B}" dt="2022-09-07T15:19:30.733" v="135" actId="1076"/>
          <ac:picMkLst>
            <pc:docMk/>
            <pc:sldMk cId="3340951139" sldId="298"/>
            <ac:picMk id="47" creationId="{D5026CAF-809C-214D-7155-5A14DDE22431}"/>
          </ac:picMkLst>
        </pc:picChg>
      </pc:sldChg>
      <pc:sldChg chg="modSp mod">
        <pc:chgData name="Carty, Daniel E" userId="02221970-87d0-4e5b-9705-525cee2606a5" providerId="ADAL" clId="{F144651F-0400-4BCC-B2CA-9B508BF5BE5B}" dt="2022-09-07T16:44:09.640" v="261" actId="27636"/>
        <pc:sldMkLst>
          <pc:docMk/>
          <pc:sldMk cId="1446206768" sldId="299"/>
        </pc:sldMkLst>
        <pc:spChg chg="mod">
          <ac:chgData name="Carty, Daniel E" userId="02221970-87d0-4e5b-9705-525cee2606a5" providerId="ADAL" clId="{F144651F-0400-4BCC-B2CA-9B508BF5BE5B}" dt="2022-09-07T16:44:09.640" v="261" actId="27636"/>
          <ac:spMkLst>
            <pc:docMk/>
            <pc:sldMk cId="1446206768" sldId="299"/>
            <ac:spMk id="3" creationId="{00000000-0000-0000-0000-000000000000}"/>
          </ac:spMkLst>
        </pc:spChg>
      </pc:sldChg>
      <pc:sldChg chg="modSp mod">
        <pc:chgData name="Carty, Daniel E" userId="02221970-87d0-4e5b-9705-525cee2606a5" providerId="ADAL" clId="{F144651F-0400-4BCC-B2CA-9B508BF5BE5B}" dt="2022-09-07T15:30:36.905" v="150" actId="20577"/>
        <pc:sldMkLst>
          <pc:docMk/>
          <pc:sldMk cId="1543148789" sldId="300"/>
        </pc:sldMkLst>
        <pc:graphicFrameChg chg="modGraphic">
          <ac:chgData name="Carty, Daniel E" userId="02221970-87d0-4e5b-9705-525cee2606a5" providerId="ADAL" clId="{F144651F-0400-4BCC-B2CA-9B508BF5BE5B}" dt="2022-09-07T15:30:36.905" v="150" actId="20577"/>
          <ac:graphicFrameMkLst>
            <pc:docMk/>
            <pc:sldMk cId="1543148789" sldId="300"/>
            <ac:graphicFrameMk id="4" creationId="{EA6FDEDA-1F09-6D9F-6994-46AD0DA9B182}"/>
          </ac:graphicFrameMkLst>
        </pc:graphicFrameChg>
      </pc:sldChg>
      <pc:sldChg chg="modSp mod">
        <pc:chgData name="Carty, Daniel E" userId="02221970-87d0-4e5b-9705-525cee2606a5" providerId="ADAL" clId="{F144651F-0400-4BCC-B2CA-9B508BF5BE5B}" dt="2022-09-07T15:39:51.115" v="185" actId="14734"/>
        <pc:sldMkLst>
          <pc:docMk/>
          <pc:sldMk cId="2260614144" sldId="301"/>
        </pc:sldMkLst>
        <pc:graphicFrameChg chg="modGraphic">
          <ac:chgData name="Carty, Daniel E" userId="02221970-87d0-4e5b-9705-525cee2606a5" providerId="ADAL" clId="{F144651F-0400-4BCC-B2CA-9B508BF5BE5B}" dt="2022-09-07T15:39:51.115" v="185" actId="14734"/>
          <ac:graphicFrameMkLst>
            <pc:docMk/>
            <pc:sldMk cId="2260614144" sldId="301"/>
            <ac:graphicFrameMk id="4" creationId="{EA6FDEDA-1F09-6D9F-6994-46AD0DA9B182}"/>
          </ac:graphicFrameMkLst>
        </pc:graphicFrameChg>
      </pc:sldChg>
      <pc:sldChg chg="addSp delSp modSp add mod ord">
        <pc:chgData name="Carty, Daniel E" userId="02221970-87d0-4e5b-9705-525cee2606a5" providerId="ADAL" clId="{F144651F-0400-4BCC-B2CA-9B508BF5BE5B}" dt="2022-09-07T15:35:35.924" v="184"/>
        <pc:sldMkLst>
          <pc:docMk/>
          <pc:sldMk cId="4020619299" sldId="303"/>
        </pc:sldMkLst>
        <pc:spChg chg="add mod">
          <ac:chgData name="Carty, Daniel E" userId="02221970-87d0-4e5b-9705-525cee2606a5" providerId="ADAL" clId="{F144651F-0400-4BCC-B2CA-9B508BF5BE5B}" dt="2022-09-07T15:35:01.225" v="160" actId="27636"/>
          <ac:spMkLst>
            <pc:docMk/>
            <pc:sldMk cId="4020619299" sldId="303"/>
            <ac:spMk id="4" creationId="{E92D0DA3-796D-BE4B-6906-9361C284EF4F}"/>
          </ac:spMkLst>
        </pc:spChg>
        <pc:spChg chg="add mod">
          <ac:chgData name="Carty, Daniel E" userId="02221970-87d0-4e5b-9705-525cee2606a5" providerId="ADAL" clId="{F144651F-0400-4BCC-B2CA-9B508BF5BE5B}" dt="2022-09-07T15:35:05.243" v="163" actId="27636"/>
          <ac:spMkLst>
            <pc:docMk/>
            <pc:sldMk cId="4020619299" sldId="303"/>
            <ac:spMk id="5" creationId="{5ABE1B22-5324-4DD1-BF54-03973211B195}"/>
          </ac:spMkLst>
        </pc:spChg>
        <pc:picChg chg="del">
          <ac:chgData name="Carty, Daniel E" userId="02221970-87d0-4e5b-9705-525cee2606a5" providerId="ADAL" clId="{F144651F-0400-4BCC-B2CA-9B508BF5BE5B}" dt="2022-09-07T15:32:28.135" v="155" actId="478"/>
          <ac:picMkLst>
            <pc:docMk/>
            <pc:sldMk cId="4020619299" sldId="303"/>
            <ac:picMk id="47" creationId="{D5026CAF-809C-214D-7155-5A14DDE22431}"/>
          </ac:picMkLst>
        </pc:picChg>
      </pc:sldChg>
      <pc:sldChg chg="delSp modSp add mod">
        <pc:chgData name="Carty, Daniel E" userId="02221970-87d0-4e5b-9705-525cee2606a5" providerId="ADAL" clId="{F144651F-0400-4BCC-B2CA-9B508BF5BE5B}" dt="2022-09-07T15:35:30.953" v="182" actId="478"/>
        <pc:sldMkLst>
          <pc:docMk/>
          <pc:sldMk cId="194462700" sldId="304"/>
        </pc:sldMkLst>
        <pc:spChg chg="mod">
          <ac:chgData name="Carty, Daniel E" userId="02221970-87d0-4e5b-9705-525cee2606a5" providerId="ADAL" clId="{F144651F-0400-4BCC-B2CA-9B508BF5BE5B}" dt="2022-09-07T15:35:28.178" v="180" actId="20577"/>
          <ac:spMkLst>
            <pc:docMk/>
            <pc:sldMk cId="194462700" sldId="304"/>
            <ac:spMk id="4" creationId="{E92D0DA3-796D-BE4B-6906-9361C284EF4F}"/>
          </ac:spMkLst>
        </pc:spChg>
        <pc:spChg chg="del mod">
          <ac:chgData name="Carty, Daniel E" userId="02221970-87d0-4e5b-9705-525cee2606a5" providerId="ADAL" clId="{F144651F-0400-4BCC-B2CA-9B508BF5BE5B}" dt="2022-09-07T15:35:30.953" v="182" actId="478"/>
          <ac:spMkLst>
            <pc:docMk/>
            <pc:sldMk cId="194462700" sldId="304"/>
            <ac:spMk id="5" creationId="{5ABE1B22-5324-4DD1-BF54-03973211B195}"/>
          </ac:spMkLst>
        </pc:spChg>
      </pc:sldChg>
      <pc:sldChg chg="modSp new mod">
        <pc:chgData name="Carty, Daniel E" userId="02221970-87d0-4e5b-9705-525cee2606a5" providerId="ADAL" clId="{F144651F-0400-4BCC-B2CA-9B508BF5BE5B}" dt="2022-09-07T15:48:45.767" v="224" actId="20577"/>
        <pc:sldMkLst>
          <pc:docMk/>
          <pc:sldMk cId="3316214386" sldId="305"/>
        </pc:sldMkLst>
        <pc:spChg chg="mod">
          <ac:chgData name="Carty, Daniel E" userId="02221970-87d0-4e5b-9705-525cee2606a5" providerId="ADAL" clId="{F144651F-0400-4BCC-B2CA-9B508BF5BE5B}" dt="2022-09-07T15:48:45.767" v="224" actId="20577"/>
          <ac:spMkLst>
            <pc:docMk/>
            <pc:sldMk cId="3316214386" sldId="305"/>
            <ac:spMk id="2" creationId="{A9D8F5A5-194E-5D5F-14FA-2F6483F11A5E}"/>
          </ac:spMkLst>
        </pc:spChg>
      </pc:sldChg>
      <pc:sldChg chg="modSp add mod">
        <pc:chgData name="Carty, Daniel E" userId="02221970-87d0-4e5b-9705-525cee2606a5" providerId="ADAL" clId="{F144651F-0400-4BCC-B2CA-9B508BF5BE5B}" dt="2022-09-07T15:49:28.287" v="255" actId="6549"/>
        <pc:sldMkLst>
          <pc:docMk/>
          <pc:sldMk cId="2655378" sldId="306"/>
        </pc:sldMkLst>
        <pc:spChg chg="mod">
          <ac:chgData name="Carty, Daniel E" userId="02221970-87d0-4e5b-9705-525cee2606a5" providerId="ADAL" clId="{F144651F-0400-4BCC-B2CA-9B508BF5BE5B}" dt="2022-09-07T15:49:28.287" v="255" actId="6549"/>
          <ac:spMkLst>
            <pc:docMk/>
            <pc:sldMk cId="2655378" sldId="306"/>
            <ac:spMk id="2" creationId="{A9D8F5A5-194E-5D5F-14FA-2F6483F11A5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08" tIns="46953" rIns="93908" bIns="46953" rtlCol="0"/>
          <a:lstStyle>
            <a:lvl1pPr algn="l">
              <a:defRPr sz="1200"/>
            </a:lvl1pPr>
          </a:lstStyle>
          <a:p>
            <a:endParaRPr lang="en-US" dirty="0"/>
          </a:p>
        </p:txBody>
      </p:sp>
      <p:sp>
        <p:nvSpPr>
          <p:cNvPr id="3" name="Date Placeholder 2"/>
          <p:cNvSpPr>
            <a:spLocks noGrp="1"/>
          </p:cNvSpPr>
          <p:nvPr>
            <p:ph type="dt" sz="quarter" idx="1"/>
          </p:nvPr>
        </p:nvSpPr>
        <p:spPr>
          <a:xfrm>
            <a:off x="4008707" y="0"/>
            <a:ext cx="3066733" cy="468154"/>
          </a:xfrm>
          <a:prstGeom prst="rect">
            <a:avLst/>
          </a:prstGeom>
        </p:spPr>
        <p:txBody>
          <a:bodyPr vert="horz" lIns="93908" tIns="46953" rIns="93908" bIns="46953" rtlCol="0"/>
          <a:lstStyle>
            <a:lvl1pPr algn="r">
              <a:defRPr sz="1200"/>
            </a:lvl1pPr>
          </a:lstStyle>
          <a:p>
            <a:fld id="{6D1A891F-055D-4C62-B20B-36332346A0AE}" type="datetimeFigureOut">
              <a:rPr lang="en-US" smtClean="0"/>
              <a:t>9/7/2022</a:t>
            </a:fld>
            <a:endParaRPr lang="en-US" dirty="0"/>
          </a:p>
        </p:txBody>
      </p:sp>
      <p:sp>
        <p:nvSpPr>
          <p:cNvPr id="4" name="Footer Placeholder 3"/>
          <p:cNvSpPr>
            <a:spLocks noGrp="1"/>
          </p:cNvSpPr>
          <p:nvPr>
            <p:ph type="ftr" sz="quarter" idx="2"/>
          </p:nvPr>
        </p:nvSpPr>
        <p:spPr>
          <a:xfrm>
            <a:off x="1" y="8893296"/>
            <a:ext cx="3066733" cy="468154"/>
          </a:xfrm>
          <a:prstGeom prst="rect">
            <a:avLst/>
          </a:prstGeom>
        </p:spPr>
        <p:txBody>
          <a:bodyPr vert="horz" lIns="93908" tIns="46953" rIns="93908" bIns="469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7" y="8893296"/>
            <a:ext cx="3066733" cy="468154"/>
          </a:xfrm>
          <a:prstGeom prst="rect">
            <a:avLst/>
          </a:prstGeom>
        </p:spPr>
        <p:txBody>
          <a:bodyPr vert="horz" lIns="93908" tIns="46953" rIns="93908" bIns="46953" rtlCol="0" anchor="b"/>
          <a:lstStyle>
            <a:lvl1pPr algn="r">
              <a:defRPr sz="1200"/>
            </a:lvl1pPr>
          </a:lstStyle>
          <a:p>
            <a:fld id="{F4A39920-BC7A-479E-96DE-028657954460}" type="slidenum">
              <a:rPr lang="en-US" smtClean="0"/>
              <a:t>‹#›</a:t>
            </a:fld>
            <a:endParaRPr lang="en-US" dirty="0"/>
          </a:p>
        </p:txBody>
      </p:sp>
    </p:spTree>
    <p:extLst>
      <p:ext uri="{BB962C8B-B14F-4D97-AF65-F5344CB8AC3E}">
        <p14:creationId xmlns:p14="http://schemas.microsoft.com/office/powerpoint/2010/main" val="2195589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08" tIns="46953" rIns="93908" bIns="46953" rtlCol="0"/>
          <a:lstStyle>
            <a:lvl1pPr algn="l">
              <a:defRPr sz="1200"/>
            </a:lvl1pPr>
          </a:lstStyle>
          <a:p>
            <a:endParaRPr lang="en-US" dirty="0"/>
          </a:p>
        </p:txBody>
      </p:sp>
      <p:sp>
        <p:nvSpPr>
          <p:cNvPr id="3" name="Date Placeholder 2"/>
          <p:cNvSpPr>
            <a:spLocks noGrp="1"/>
          </p:cNvSpPr>
          <p:nvPr>
            <p:ph type="dt" idx="1"/>
          </p:nvPr>
        </p:nvSpPr>
        <p:spPr>
          <a:xfrm>
            <a:off x="4008707" y="0"/>
            <a:ext cx="3066733" cy="468154"/>
          </a:xfrm>
          <a:prstGeom prst="rect">
            <a:avLst/>
          </a:prstGeom>
        </p:spPr>
        <p:txBody>
          <a:bodyPr vert="horz" lIns="93908" tIns="46953" rIns="93908" bIns="46953" rtlCol="0"/>
          <a:lstStyle>
            <a:lvl1pPr algn="r">
              <a:defRPr sz="1200"/>
            </a:lvl1pPr>
          </a:lstStyle>
          <a:p>
            <a:fld id="{C9C81883-228D-4F3F-B274-A915FED7C312}" type="datetimeFigureOut">
              <a:rPr lang="en-US" smtClean="0"/>
              <a:t>9/7/2022</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08" tIns="46953" rIns="93908" bIns="46953"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08" tIns="46953" rIns="93908" bIns="469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6"/>
            <a:ext cx="3066733" cy="468154"/>
          </a:xfrm>
          <a:prstGeom prst="rect">
            <a:avLst/>
          </a:prstGeom>
        </p:spPr>
        <p:txBody>
          <a:bodyPr vert="horz" lIns="93908" tIns="46953" rIns="93908" bIns="469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7" y="8893296"/>
            <a:ext cx="3066733" cy="468154"/>
          </a:xfrm>
          <a:prstGeom prst="rect">
            <a:avLst/>
          </a:prstGeom>
        </p:spPr>
        <p:txBody>
          <a:bodyPr vert="horz" lIns="93908" tIns="46953" rIns="93908" bIns="46953" rtlCol="0" anchor="b"/>
          <a:lstStyle>
            <a:lvl1pPr algn="r">
              <a:defRPr sz="1200"/>
            </a:lvl1pPr>
          </a:lstStyle>
          <a:p>
            <a:fld id="{4773517D-3F45-4E6C-A779-DFA71D1FC4AA}" type="slidenum">
              <a:rPr lang="en-US" smtClean="0"/>
              <a:t>‹#›</a:t>
            </a:fld>
            <a:endParaRPr lang="en-US" dirty="0"/>
          </a:p>
        </p:txBody>
      </p:sp>
    </p:spTree>
    <p:extLst>
      <p:ext uri="{BB962C8B-B14F-4D97-AF65-F5344CB8AC3E}">
        <p14:creationId xmlns:p14="http://schemas.microsoft.com/office/powerpoint/2010/main" val="694503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allowing the Sudbury Transportation Committee to share the status of the town’s transportation programs, since our prior presentation at the end of March.  At that time, we had just concluded the first MAPC emergency taxi grant and were preparing to roll out an Uber pilot.  Although we knew we have been funded by the second MAPC emergency taxi grant, we and our collaborating towns had not begun the project, and our Making the Connections Community Compact grant with five other towns was just getting underway.</a:t>
            </a:r>
          </a:p>
          <a:p>
            <a:endParaRPr lang="en-US" dirty="0"/>
          </a:p>
          <a:p>
            <a:r>
              <a:rPr lang="en-US" dirty="0"/>
              <a:t>Today, we are bringing you up to date on the latter initiatives, with the objective of seeking your commitment to, and assistance with, the sustainability of these efforts.</a:t>
            </a:r>
          </a:p>
        </p:txBody>
      </p:sp>
      <p:sp>
        <p:nvSpPr>
          <p:cNvPr id="4" name="Slide Number Placeholder 3"/>
          <p:cNvSpPr>
            <a:spLocks noGrp="1"/>
          </p:cNvSpPr>
          <p:nvPr>
            <p:ph type="sldNum" sz="quarter" idx="5"/>
          </p:nvPr>
        </p:nvSpPr>
        <p:spPr/>
        <p:txBody>
          <a:bodyPr/>
          <a:lstStyle/>
          <a:p>
            <a:fld id="{4773517D-3F45-4E6C-A779-DFA71D1FC4AA}" type="slidenum">
              <a:rPr lang="en-US" smtClean="0"/>
              <a:t>1</a:t>
            </a:fld>
            <a:endParaRPr lang="en-US" dirty="0"/>
          </a:p>
        </p:txBody>
      </p:sp>
    </p:spTree>
    <p:extLst>
      <p:ext uri="{BB962C8B-B14F-4D97-AF65-F5344CB8AC3E}">
        <p14:creationId xmlns:p14="http://schemas.microsoft.com/office/powerpoint/2010/main" val="2210352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10</a:t>
            </a:fld>
            <a:endParaRPr lang="en-US" dirty="0"/>
          </a:p>
        </p:txBody>
      </p:sp>
    </p:spTree>
    <p:extLst>
      <p:ext uri="{BB962C8B-B14F-4D97-AF65-F5344CB8AC3E}">
        <p14:creationId xmlns:p14="http://schemas.microsoft.com/office/powerpoint/2010/main" val="2969011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11</a:t>
            </a:fld>
            <a:endParaRPr lang="en-US" dirty="0"/>
          </a:p>
        </p:txBody>
      </p:sp>
    </p:spTree>
    <p:extLst>
      <p:ext uri="{BB962C8B-B14F-4D97-AF65-F5344CB8AC3E}">
        <p14:creationId xmlns:p14="http://schemas.microsoft.com/office/powerpoint/2010/main" val="1923793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12</a:t>
            </a:fld>
            <a:endParaRPr lang="en-US" dirty="0"/>
          </a:p>
        </p:txBody>
      </p:sp>
    </p:spTree>
    <p:extLst>
      <p:ext uri="{BB962C8B-B14F-4D97-AF65-F5344CB8AC3E}">
        <p14:creationId xmlns:p14="http://schemas.microsoft.com/office/powerpoint/2010/main" val="3169898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13</a:t>
            </a:fld>
            <a:endParaRPr lang="en-US" dirty="0"/>
          </a:p>
        </p:txBody>
      </p:sp>
    </p:spTree>
    <p:extLst>
      <p:ext uri="{BB962C8B-B14F-4D97-AF65-F5344CB8AC3E}">
        <p14:creationId xmlns:p14="http://schemas.microsoft.com/office/powerpoint/2010/main" val="4195991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14</a:t>
            </a:fld>
            <a:endParaRPr lang="en-US" dirty="0"/>
          </a:p>
        </p:txBody>
      </p:sp>
    </p:spTree>
    <p:extLst>
      <p:ext uri="{BB962C8B-B14F-4D97-AF65-F5344CB8AC3E}">
        <p14:creationId xmlns:p14="http://schemas.microsoft.com/office/powerpoint/2010/main" val="3369978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and this is the first of the two questions, there is Town commitment to transportation services, then the next steps would involve at a minimum the following inquiry…</a:t>
            </a:r>
          </a:p>
          <a:p>
            <a:endParaRPr lang="en-US" dirty="0"/>
          </a:p>
          <a:p>
            <a:r>
              <a:rPr lang="en-US" dirty="0"/>
              <a:t>Please note that the Committee is committed to helping transition to a sustainable model and has already begun exploration of the above…</a:t>
            </a:r>
          </a:p>
        </p:txBody>
      </p:sp>
      <p:sp>
        <p:nvSpPr>
          <p:cNvPr id="4" name="Slide Number Placeholder 3"/>
          <p:cNvSpPr>
            <a:spLocks noGrp="1"/>
          </p:cNvSpPr>
          <p:nvPr>
            <p:ph type="sldNum" sz="quarter" idx="5"/>
          </p:nvPr>
        </p:nvSpPr>
        <p:spPr/>
        <p:txBody>
          <a:bodyPr/>
          <a:lstStyle/>
          <a:p>
            <a:fld id="{4773517D-3F45-4E6C-A779-DFA71D1FC4AA}" type="slidenum">
              <a:rPr lang="en-US" smtClean="0"/>
              <a:t>15</a:t>
            </a:fld>
            <a:endParaRPr lang="en-US" dirty="0"/>
          </a:p>
        </p:txBody>
      </p:sp>
    </p:spTree>
    <p:extLst>
      <p:ext uri="{BB962C8B-B14F-4D97-AF65-F5344CB8AC3E}">
        <p14:creationId xmlns:p14="http://schemas.microsoft.com/office/powerpoint/2010/main" val="2801429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16</a:t>
            </a:fld>
            <a:endParaRPr lang="en-US" dirty="0"/>
          </a:p>
        </p:txBody>
      </p:sp>
    </p:spTree>
    <p:extLst>
      <p:ext uri="{BB962C8B-B14F-4D97-AF65-F5344CB8AC3E}">
        <p14:creationId xmlns:p14="http://schemas.microsoft.com/office/powerpoint/2010/main" val="438486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I don’t want anyone to worry about the number of slides.  A fraction of them will be the focus of our discussion, but the entire slide deck presents the full picture of what we have done and where we stand. </a:t>
            </a:r>
          </a:p>
          <a:p>
            <a:endParaRPr lang="en-US" b="0" dirty="0"/>
          </a:p>
          <a:p>
            <a:r>
              <a:rPr lang="en-US" b="0" dirty="0"/>
              <a:t>Because our overall goal for tonight is the issue of “sustainability,” we will be sharing a lot of information and data about our results thus far.</a:t>
            </a:r>
          </a:p>
          <a:p>
            <a:endParaRPr lang="en-US" b="1" dirty="0"/>
          </a:p>
        </p:txBody>
      </p:sp>
      <p:sp>
        <p:nvSpPr>
          <p:cNvPr id="4" name="Slide Number Placeholder 3"/>
          <p:cNvSpPr>
            <a:spLocks noGrp="1"/>
          </p:cNvSpPr>
          <p:nvPr>
            <p:ph type="sldNum" sz="quarter" idx="5"/>
          </p:nvPr>
        </p:nvSpPr>
        <p:spPr/>
        <p:txBody>
          <a:bodyPr/>
          <a:lstStyle/>
          <a:p>
            <a:fld id="{4773517D-3F45-4E6C-A779-DFA71D1FC4AA}" type="slidenum">
              <a:rPr lang="en-US" smtClean="0"/>
              <a:t>2</a:t>
            </a:fld>
            <a:endParaRPr lang="en-US" dirty="0"/>
          </a:p>
        </p:txBody>
      </p:sp>
    </p:spTree>
    <p:extLst>
      <p:ext uri="{BB962C8B-B14F-4D97-AF65-F5344CB8AC3E}">
        <p14:creationId xmlns:p14="http://schemas.microsoft.com/office/powerpoint/2010/main" val="761188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Background</a:t>
            </a:r>
            <a:r>
              <a:rPr lang="en-US" dirty="0"/>
              <a:t>:  brief verbal reminder of relationship between Livable Sudbury needs assessment and Transportation Committee (slide 3), findings of that needs assessment (slide 4), and intent  that committee was designed to be temporary (slide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Remind all that Sudbury was part of the MAGIC  (Minute Man Advisory Group on Interlocal Coordination—part of MAPC) region’s application to, and acceptance in, the WHO/AARP age-friendly network in 2018.  </a:t>
            </a:r>
          </a:p>
          <a:p>
            <a:endParaRPr lang="en-US" dirty="0"/>
          </a:p>
        </p:txBody>
      </p:sp>
      <p:sp>
        <p:nvSpPr>
          <p:cNvPr id="4" name="Slide Number Placeholder 3"/>
          <p:cNvSpPr>
            <a:spLocks noGrp="1"/>
          </p:cNvSpPr>
          <p:nvPr>
            <p:ph type="sldNum" sz="quarter" idx="5"/>
          </p:nvPr>
        </p:nvSpPr>
        <p:spPr/>
        <p:txBody>
          <a:bodyPr/>
          <a:lstStyle/>
          <a:p>
            <a:fld id="{4773517D-3F45-4E6C-A779-DFA71D1FC4AA}" type="slidenum">
              <a:rPr lang="en-US" smtClean="0"/>
              <a:t>3</a:t>
            </a:fld>
            <a:endParaRPr lang="en-US" dirty="0"/>
          </a:p>
        </p:txBody>
      </p:sp>
    </p:spTree>
    <p:extLst>
      <p:ext uri="{BB962C8B-B14F-4D97-AF65-F5344CB8AC3E}">
        <p14:creationId xmlns:p14="http://schemas.microsoft.com/office/powerpoint/2010/main" val="1342619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4</a:t>
            </a:fld>
            <a:endParaRPr lang="en-US" dirty="0"/>
          </a:p>
        </p:txBody>
      </p:sp>
    </p:spTree>
    <p:extLst>
      <p:ext uri="{BB962C8B-B14F-4D97-AF65-F5344CB8AC3E}">
        <p14:creationId xmlns:p14="http://schemas.microsoft.com/office/powerpoint/2010/main" val="3325211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5</a:t>
            </a:fld>
            <a:endParaRPr lang="en-US" dirty="0"/>
          </a:p>
        </p:txBody>
      </p:sp>
    </p:spTree>
    <p:extLst>
      <p:ext uri="{BB962C8B-B14F-4D97-AF65-F5344CB8AC3E}">
        <p14:creationId xmlns:p14="http://schemas.microsoft.com/office/powerpoint/2010/main" val="300584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6</a:t>
            </a:fld>
            <a:endParaRPr lang="en-US" dirty="0"/>
          </a:p>
        </p:txBody>
      </p:sp>
    </p:spTree>
    <p:extLst>
      <p:ext uri="{BB962C8B-B14F-4D97-AF65-F5344CB8AC3E}">
        <p14:creationId xmlns:p14="http://schemas.microsoft.com/office/powerpoint/2010/main" val="1378694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7</a:t>
            </a:fld>
            <a:endParaRPr lang="en-US" dirty="0"/>
          </a:p>
        </p:txBody>
      </p:sp>
    </p:spTree>
    <p:extLst>
      <p:ext uri="{BB962C8B-B14F-4D97-AF65-F5344CB8AC3E}">
        <p14:creationId xmlns:p14="http://schemas.microsoft.com/office/powerpoint/2010/main" val="170706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8</a:t>
            </a:fld>
            <a:endParaRPr lang="en-US" dirty="0"/>
          </a:p>
        </p:txBody>
      </p:sp>
    </p:spTree>
    <p:extLst>
      <p:ext uri="{BB962C8B-B14F-4D97-AF65-F5344CB8AC3E}">
        <p14:creationId xmlns:p14="http://schemas.microsoft.com/office/powerpoint/2010/main" val="4072885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with regard to transportation, the needs assessment concluded that transportation was Sudbury’s biggest challenge, and that gaps…</a:t>
            </a:r>
          </a:p>
        </p:txBody>
      </p:sp>
      <p:sp>
        <p:nvSpPr>
          <p:cNvPr id="4" name="Slide Number Placeholder 3"/>
          <p:cNvSpPr>
            <a:spLocks noGrp="1"/>
          </p:cNvSpPr>
          <p:nvPr>
            <p:ph type="sldNum" sz="quarter" idx="5"/>
          </p:nvPr>
        </p:nvSpPr>
        <p:spPr/>
        <p:txBody>
          <a:bodyPr/>
          <a:lstStyle/>
          <a:p>
            <a:fld id="{4773517D-3F45-4E6C-A779-DFA71D1FC4AA}" type="slidenum">
              <a:rPr lang="en-US" smtClean="0"/>
              <a:t>9</a:t>
            </a:fld>
            <a:endParaRPr lang="en-US" dirty="0"/>
          </a:p>
        </p:txBody>
      </p:sp>
    </p:spTree>
    <p:extLst>
      <p:ext uri="{BB962C8B-B14F-4D97-AF65-F5344CB8AC3E}">
        <p14:creationId xmlns:p14="http://schemas.microsoft.com/office/powerpoint/2010/main" val="3372743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normAutofit/>
          </a:bodyPr>
          <a:lstStyle>
            <a:lvl1pPr algn="l">
              <a:defRPr sz="3600" baseline="0"/>
            </a:lvl1pPr>
            <a:extLst/>
          </a:lstStyle>
          <a:p>
            <a:r>
              <a:rPr kumimoji="0" lang="en-US" dirty="0"/>
              <a:t>Click to edit Master title style</a:t>
            </a:r>
          </a:p>
        </p:txBody>
      </p:sp>
      <p:sp>
        <p:nvSpPr>
          <p:cNvPr id="22" name="Subtitle 21"/>
          <p:cNvSpPr>
            <a:spLocks noGrp="1"/>
          </p:cNvSpPr>
          <p:nvPr>
            <p:ph type="subTitle" idx="1"/>
          </p:nvPr>
        </p:nvSpPr>
        <p:spPr>
          <a:xfrm>
            <a:off x="1432560" y="1850064"/>
            <a:ext cx="7406640" cy="1752600"/>
          </a:xfrm>
        </p:spPr>
        <p:txBody>
          <a:bodyPr tIns="0">
            <a:normAutofit/>
          </a:bodyPr>
          <a:lstStyle>
            <a:lvl1pPr marL="27432" indent="0" algn="l">
              <a:buNone/>
              <a:defRPr sz="24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a:t>Click to edit Master subtitle style</a:t>
            </a:r>
          </a:p>
        </p:txBody>
      </p:sp>
      <p:sp>
        <p:nvSpPr>
          <p:cNvPr id="7" name="Date Placeholder 6"/>
          <p:cNvSpPr>
            <a:spLocks noGrp="1"/>
          </p:cNvSpPr>
          <p:nvPr>
            <p:ph type="dt" sz="half" idx="10"/>
          </p:nvPr>
        </p:nvSpPr>
        <p:spPr/>
        <p:txBody>
          <a:bodyPr/>
          <a:lstStyle/>
          <a:p>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71789FD-49D5-41AD-854C-0F54EF584058}"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1789FD-49D5-41AD-854C-0F54EF58405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1789FD-49D5-41AD-854C-0F54EF584058}"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xfrm>
            <a:off x="452438" y="539750"/>
            <a:ext cx="8239125" cy="716582"/>
          </a:xfrm>
          <a:prstGeom prst="rect">
            <a:avLst/>
          </a:prstGeom>
        </p:spPr>
        <p:txBody>
          <a:bodyPr/>
          <a:lstStyle/>
          <a:p>
            <a:r>
              <a:t>Slide Title</a:t>
            </a:r>
          </a:p>
        </p:txBody>
      </p:sp>
      <p:sp>
        <p:nvSpPr>
          <p:cNvPr id="44" name="Body Level One…"/>
          <p:cNvSpPr txBox="1">
            <a:spLocks noGrp="1"/>
          </p:cNvSpPr>
          <p:nvPr>
            <p:ph type="body" idx="21" hasCustomPrompt="1"/>
          </p:nvPr>
        </p:nvSpPr>
        <p:spPr>
          <a:xfrm>
            <a:off x="452438" y="2124252"/>
            <a:ext cx="8239125" cy="4128007"/>
          </a:xfrm>
          <a:prstGeom prst="rect">
            <a:avLst/>
          </a:prstGeom>
        </p:spPr>
        <p:txBody>
          <a:bodyPr numCol="1" spcCol="38100"/>
          <a:lstStyle>
            <a:lvl2pPr marL="457200" indent="-228600">
              <a:buFont typeface="Courier New" panose="02070309020205020404" pitchFamily="49" charset="0"/>
              <a:buChar char="o"/>
              <a:defRPr sz="1350"/>
            </a:lvl2pPr>
          </a:lstStyle>
          <a:p>
            <a:r>
              <a:rPr dirty="0"/>
              <a:t>Slide bullet text</a:t>
            </a:r>
            <a:endParaRPr lang="en-US" dirty="0"/>
          </a:p>
          <a:p>
            <a:pPr lvl="1"/>
            <a:endParaRPr lang="en-US" dirty="0"/>
          </a:p>
          <a:p>
            <a:pPr lvl="1"/>
            <a:endParaRPr dirty="0"/>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269501016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extLst/>
          </a:lstStyle>
          <a:p>
            <a:r>
              <a:rPr kumimoji="0" lang="en-US" dirty="0"/>
              <a:t>Click to edit Master title style</a:t>
            </a:r>
          </a:p>
        </p:txBody>
      </p:sp>
      <p:sp>
        <p:nvSpPr>
          <p:cNvPr id="3" name="Content Placeholder 2"/>
          <p:cNvSpPr>
            <a:spLocks noGrp="1"/>
          </p:cNvSpPr>
          <p:nvPr>
            <p:ph idx="1"/>
          </p:nvPr>
        </p:nvSpPr>
        <p:spPr/>
        <p:txBody>
          <a:bodyPr/>
          <a:lstStyle>
            <a:lvl1pPr>
              <a:defRPr sz="2400"/>
            </a:lvl1pPr>
            <a:lvl2pPr>
              <a:defRPr sz="2000"/>
            </a:lvl2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1789FD-49D5-41AD-854C-0F54EF58405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1789FD-49D5-41AD-854C-0F54EF584058}"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ormAutofit/>
          </a:bodyPr>
          <a:lstStyle>
            <a:lvl1pPr>
              <a:defRPr sz="3600"/>
            </a:lvl1pPr>
            <a:extLst/>
          </a:lstStyle>
          <a:p>
            <a:r>
              <a:rPr kumimoji="0" lang="en-US" dirty="0"/>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1789FD-49D5-41AD-854C-0F54EF58405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1789FD-49D5-41AD-854C-0F54EF58405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1789FD-49D5-41AD-854C-0F54EF58405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1789FD-49D5-41AD-854C-0F54EF584058}"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1789FD-49D5-41AD-854C-0F54EF58405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1789FD-49D5-41AD-854C-0F54EF584058}"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71789FD-49D5-41AD-854C-0F54EF584058}"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udbury.ma.us/planning/wp-content/uploads/sites/328/2021/10/Action-Plan.pdf?version=bb570f61cd5a9e6ca4ffa9cbe705a6e9"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www.aarp.org/livable-communities/net-work-agefriendly-communities/info-2014/an-introduction.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5882A0-C1BE-44DB-B0A7-A5944AB54FF5}"/>
              </a:ext>
            </a:extLst>
          </p:cNvPr>
          <p:cNvSpPr>
            <a:spLocks noGrp="1"/>
          </p:cNvSpPr>
          <p:nvPr>
            <p:ph type="ctrTitle"/>
          </p:nvPr>
        </p:nvSpPr>
        <p:spPr/>
        <p:txBody>
          <a:bodyPr>
            <a:normAutofit/>
          </a:bodyPr>
          <a:lstStyle/>
          <a:p>
            <a:r>
              <a:rPr lang="en-US" sz="4000" dirty="0"/>
              <a:t>GoSudbury! </a:t>
            </a:r>
            <a:br>
              <a:rPr lang="en-US" sz="4000" dirty="0"/>
            </a:br>
            <a:r>
              <a:rPr lang="en-US" sz="4000" i="1" dirty="0"/>
              <a:t>Transportation Programs</a:t>
            </a:r>
          </a:p>
        </p:txBody>
      </p:sp>
      <p:sp>
        <p:nvSpPr>
          <p:cNvPr id="7" name="Content Placeholder 6">
            <a:extLst>
              <a:ext uri="{FF2B5EF4-FFF2-40B4-BE49-F238E27FC236}">
                <a16:creationId xmlns:a16="http://schemas.microsoft.com/office/drawing/2014/main" id="{F8D30103-C4FE-4E22-9FCF-44F06CCB8567}"/>
              </a:ext>
            </a:extLst>
          </p:cNvPr>
          <p:cNvSpPr>
            <a:spLocks noGrp="1"/>
          </p:cNvSpPr>
          <p:nvPr>
            <p:ph type="subTitle" idx="1"/>
          </p:nvPr>
        </p:nvSpPr>
        <p:spPr/>
        <p:txBody>
          <a:bodyPr>
            <a:normAutofit lnSpcReduction="10000"/>
          </a:bodyPr>
          <a:lstStyle/>
          <a:p>
            <a:endParaRPr lang="en-US" dirty="0"/>
          </a:p>
          <a:p>
            <a:endParaRPr lang="en-US" dirty="0"/>
          </a:p>
          <a:p>
            <a:r>
              <a:rPr lang="en-US" sz="3200" dirty="0"/>
              <a:t>Update to Select Board, 13 September 2022</a:t>
            </a:r>
          </a:p>
        </p:txBody>
      </p:sp>
      <p:sp>
        <p:nvSpPr>
          <p:cNvPr id="5" name="Slide Number Placeholder 4">
            <a:extLst>
              <a:ext uri="{FF2B5EF4-FFF2-40B4-BE49-F238E27FC236}">
                <a16:creationId xmlns:a16="http://schemas.microsoft.com/office/drawing/2014/main" id="{C5A75CEF-BEE6-42BA-AA7F-BD0C7297356B}"/>
              </a:ext>
            </a:extLst>
          </p:cNvPr>
          <p:cNvSpPr>
            <a:spLocks noGrp="1"/>
          </p:cNvSpPr>
          <p:nvPr>
            <p:ph type="sldNum" sz="quarter" idx="12"/>
          </p:nvPr>
        </p:nvSpPr>
        <p:spPr/>
        <p:txBody>
          <a:bodyPr/>
          <a:lstStyle/>
          <a:p>
            <a:fld id="{071789FD-49D5-41AD-854C-0F54EF584058}" type="slidenum">
              <a:rPr lang="en-US" smtClean="0"/>
              <a:t>1</a:t>
            </a:fld>
            <a:endParaRPr lang="en-US" dirty="0"/>
          </a:p>
        </p:txBody>
      </p:sp>
      <p:sp>
        <p:nvSpPr>
          <p:cNvPr id="3" name="Footer Placeholder 2">
            <a:extLst>
              <a:ext uri="{FF2B5EF4-FFF2-40B4-BE49-F238E27FC236}">
                <a16:creationId xmlns:a16="http://schemas.microsoft.com/office/drawing/2014/main" id="{262D8E10-C987-429E-AF69-B57CB02B6063}"/>
              </a:ext>
            </a:extLst>
          </p:cNvPr>
          <p:cNvSpPr>
            <a:spLocks noGrp="1"/>
          </p:cNvSpPr>
          <p:nvPr>
            <p:ph type="ftr" sz="quarter" idx="11"/>
          </p:nvPr>
        </p:nvSpPr>
        <p:spPr/>
        <p:txBody>
          <a:bodyPr/>
          <a:lstStyle/>
          <a:p>
            <a:endParaRPr lang="en-US" dirty="0"/>
          </a:p>
        </p:txBody>
      </p:sp>
      <p:sp>
        <p:nvSpPr>
          <p:cNvPr id="2" name="TextBox 1">
            <a:extLst>
              <a:ext uri="{FF2B5EF4-FFF2-40B4-BE49-F238E27FC236}">
                <a16:creationId xmlns:a16="http://schemas.microsoft.com/office/drawing/2014/main" id="{5B20AF07-2515-B876-B252-98ECB1A6A382}"/>
              </a:ext>
            </a:extLst>
          </p:cNvPr>
          <p:cNvSpPr txBox="1"/>
          <p:nvPr/>
        </p:nvSpPr>
        <p:spPr>
          <a:xfrm rot="19129478">
            <a:off x="2657706" y="2644169"/>
            <a:ext cx="5486400" cy="1569660"/>
          </a:xfrm>
          <a:prstGeom prst="rect">
            <a:avLst/>
          </a:prstGeom>
          <a:noFill/>
        </p:spPr>
        <p:txBody>
          <a:bodyPr wrap="square" rtlCol="0">
            <a:spAutoFit/>
          </a:bodyPr>
          <a:lstStyle/>
          <a:p>
            <a:r>
              <a:rPr lang="en-US" sz="9600" dirty="0"/>
              <a:t>DRAFT</a:t>
            </a:r>
          </a:p>
        </p:txBody>
      </p:sp>
    </p:spTree>
    <p:extLst>
      <p:ext uri="{BB962C8B-B14F-4D97-AF65-F5344CB8AC3E}">
        <p14:creationId xmlns:p14="http://schemas.microsoft.com/office/powerpoint/2010/main" val="373188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462" y="190500"/>
            <a:ext cx="7635240" cy="1143000"/>
          </a:xfrm>
        </p:spPr>
        <p:txBody>
          <a:bodyPr>
            <a:normAutofit fontScale="90000"/>
          </a:bodyPr>
          <a:lstStyle/>
          <a:p>
            <a:r>
              <a:rPr lang="en-US" dirty="0"/>
              <a:t>Stakeholder Review (the “who” </a:t>
            </a:r>
            <a:r>
              <a:rPr lang="en-US" dirty="0">
                <a:highlight>
                  <a:srgbClr val="FFFF00"/>
                </a:highlight>
              </a:rPr>
              <a:t>for Sudbury)</a:t>
            </a:r>
          </a:p>
        </p:txBody>
      </p:sp>
      <p:sp>
        <p:nvSpPr>
          <p:cNvPr id="3" name="Content Placeholder 2"/>
          <p:cNvSpPr>
            <a:spLocks noGrp="1"/>
          </p:cNvSpPr>
          <p:nvPr>
            <p:ph idx="1"/>
          </p:nvPr>
        </p:nvSpPr>
        <p:spPr/>
        <p:txBody>
          <a:bodyPr>
            <a:normAutofit/>
          </a:bodyPr>
          <a:lstStyle/>
          <a:p>
            <a:pPr marL="342900" indent="-342900">
              <a:lnSpc>
                <a:spcPct val="115000"/>
              </a:lnSpc>
              <a:spcBef>
                <a:spcPts val="0"/>
              </a:spcBef>
              <a:buFont typeface="Symbol" panose="05050102010706020507" pitchFamily="18" charset="2"/>
              <a:buChar char=""/>
            </a:pPr>
            <a:endParaRPr lang="en-US" sz="28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buFont typeface="Symbol" panose="05050102010706020507" pitchFamily="18" charset="2"/>
              <a:buChar char=""/>
            </a:pPr>
            <a:endParaRPr lang="en-US" sz="24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10</a:t>
            </a:fld>
            <a:endParaRPr lang="en-US" dirty="0"/>
          </a:p>
        </p:txBody>
      </p:sp>
      <p:sp>
        <p:nvSpPr>
          <p:cNvPr id="4" name="Content Placeholder 2">
            <a:extLst>
              <a:ext uri="{FF2B5EF4-FFF2-40B4-BE49-F238E27FC236}">
                <a16:creationId xmlns:a16="http://schemas.microsoft.com/office/drawing/2014/main" id="{E92D0DA3-796D-BE4B-6906-9361C284EF4F}"/>
              </a:ext>
            </a:extLst>
          </p:cNvPr>
          <p:cNvSpPr txBox="1">
            <a:spLocks/>
          </p:cNvSpPr>
          <p:nvPr/>
        </p:nvSpPr>
        <p:spPr>
          <a:xfrm>
            <a:off x="838200" y="1566134"/>
            <a:ext cx="5068330" cy="435133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24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0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ctr">
              <a:buFont typeface="Wingdings 2"/>
              <a:buNone/>
            </a:pPr>
            <a:r>
              <a:rPr lang="en-US" sz="2000" dirty="0"/>
              <a:t>MOVE TO APPENDIX</a:t>
            </a:r>
            <a:endParaRPr lang="en-US" dirty="0"/>
          </a:p>
          <a:p>
            <a:pPr lvl="1"/>
            <a:endParaRPr lang="en-US" dirty="0"/>
          </a:p>
        </p:txBody>
      </p:sp>
    </p:spTree>
    <p:extLst>
      <p:ext uri="{BB962C8B-B14F-4D97-AF65-F5344CB8AC3E}">
        <p14:creationId xmlns:p14="http://schemas.microsoft.com/office/powerpoint/2010/main" val="194462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Ties to Sudbury Master Plan (the “why”)</a:t>
            </a:r>
          </a:p>
        </p:txBody>
      </p:sp>
      <p:sp>
        <p:nvSpPr>
          <p:cNvPr id="3" name="Content Placeholder 2"/>
          <p:cNvSpPr>
            <a:spLocks noGrp="1"/>
          </p:cNvSpPr>
          <p:nvPr>
            <p:ph idx="1"/>
          </p:nvPr>
        </p:nvSpPr>
        <p:spPr/>
        <p:txBody>
          <a:bodyPr>
            <a:normAutofit fontScale="92500"/>
          </a:bodyPr>
          <a:lstStyle/>
          <a:p>
            <a:pPr marL="45720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Master Plan Action Matrix   </a:t>
            </a:r>
          </a:p>
          <a:p>
            <a:pPr marL="448056" lvl="1" indent="0">
              <a:lnSpc>
                <a:spcPct val="107000"/>
              </a:lnSpc>
              <a:spcBef>
                <a:spcPts val="0"/>
              </a:spcBef>
              <a:spcAft>
                <a:spcPts val="800"/>
              </a:spcAft>
              <a:buNone/>
            </a:pP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https://sudbury.ma.us/planning/wp-content/uploads/sites/328/2021/10/Action-Plan.pdf?version=bb570f61cd5a9e6ca4ffa9cbe705a6e9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Direct </a:t>
            </a:r>
            <a:r>
              <a:rPr lang="en-US" sz="2800" dirty="0">
                <a:effectLst/>
                <a:latin typeface="Calibri" panose="020F0502020204030204" pitchFamily="34" charset="0"/>
                <a:ea typeface="Calibri" panose="020F0502020204030204" pitchFamily="34" charset="0"/>
                <a:cs typeface="Times New Roman" panose="02020603050405020304" pitchFamily="18" charset="0"/>
              </a:rPr>
              <a:t>ties to multiple action items (and indirect to many more)</a:t>
            </a:r>
          </a:p>
          <a:p>
            <a:pPr marL="9144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ROUTE 20 CORRIDOR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A7, B1, B4</a:t>
            </a:r>
          </a:p>
          <a:p>
            <a:pPr marL="9144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TRANSPORTATION AND CONNECTIVITY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A2, A3, E1, E4, E5, E6</a:t>
            </a:r>
          </a:p>
          <a:p>
            <a:pPr marL="9144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TOWN FACILITIES SERVICES, INFRASTRUCTURE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A1, D5</a:t>
            </a:r>
          </a:p>
          <a:p>
            <a:pPr marL="9144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RESILIENCY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C3</a:t>
            </a:r>
          </a:p>
          <a:p>
            <a:pPr marL="9144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PUBLIC HEALTH AND SOCIAL WELL BEING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D1, D2</a:t>
            </a:r>
          </a:p>
          <a:p>
            <a:pPr marL="342900" marR="0" lvl="0" indent="-342900">
              <a:lnSpc>
                <a:spcPct val="115000"/>
              </a:lnSpc>
              <a:spcBef>
                <a:spcPts val="0"/>
              </a:spcBef>
              <a:spcAft>
                <a:spcPts val="0"/>
              </a:spcAft>
              <a:buFont typeface="Symbol" panose="05050102010706020507" pitchFamily="18" charset="2"/>
              <a:buChar char=""/>
            </a:pP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11</a:t>
            </a:fld>
            <a:endParaRPr lang="en-US" dirty="0"/>
          </a:p>
        </p:txBody>
      </p:sp>
    </p:spTree>
    <p:extLst>
      <p:ext uri="{BB962C8B-B14F-4D97-AF65-F5344CB8AC3E}">
        <p14:creationId xmlns:p14="http://schemas.microsoft.com/office/powerpoint/2010/main" val="144620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369" y="95250"/>
            <a:ext cx="7498080" cy="487362"/>
          </a:xfrm>
        </p:spPr>
        <p:txBody>
          <a:bodyPr>
            <a:normAutofit fontScale="90000"/>
          </a:bodyPr>
          <a:lstStyle/>
          <a:p>
            <a:r>
              <a:rPr lang="en-US" dirty="0"/>
              <a:t>Five Year+ Vision  (the “how” and “when”)</a:t>
            </a:r>
          </a:p>
        </p:txBody>
      </p:sp>
      <p:graphicFrame>
        <p:nvGraphicFramePr>
          <p:cNvPr id="4" name="Table 4">
            <a:extLst>
              <a:ext uri="{FF2B5EF4-FFF2-40B4-BE49-F238E27FC236}">
                <a16:creationId xmlns:a16="http://schemas.microsoft.com/office/drawing/2014/main" id="{EA6FDEDA-1F09-6D9F-6994-46AD0DA9B182}"/>
              </a:ext>
            </a:extLst>
          </p:cNvPr>
          <p:cNvGraphicFramePr>
            <a:graphicFrameLocks noGrp="1"/>
          </p:cNvGraphicFramePr>
          <p:nvPr>
            <p:ph idx="1"/>
            <p:extLst>
              <p:ext uri="{D42A27DB-BD31-4B8C-83A1-F6EECF244321}">
                <p14:modId xmlns:p14="http://schemas.microsoft.com/office/powerpoint/2010/main" val="3012730439"/>
              </p:ext>
            </p:extLst>
          </p:nvPr>
        </p:nvGraphicFramePr>
        <p:xfrm>
          <a:off x="1352424" y="582612"/>
          <a:ext cx="7499349" cy="6130489"/>
        </p:xfrm>
        <a:graphic>
          <a:graphicData uri="http://schemas.openxmlformats.org/drawingml/2006/table">
            <a:tbl>
              <a:tblPr firstRow="1" bandRow="1">
                <a:tableStyleId>{5C22544A-7EE6-4342-B048-85BDC9FD1C3A}</a:tableStyleId>
              </a:tblPr>
              <a:tblGrid>
                <a:gridCol w="1619376">
                  <a:extLst>
                    <a:ext uri="{9D8B030D-6E8A-4147-A177-3AD203B41FA5}">
                      <a16:colId xmlns:a16="http://schemas.microsoft.com/office/drawing/2014/main" val="2706598480"/>
                    </a:ext>
                  </a:extLst>
                </a:gridCol>
                <a:gridCol w="2819400">
                  <a:extLst>
                    <a:ext uri="{9D8B030D-6E8A-4147-A177-3AD203B41FA5}">
                      <a16:colId xmlns:a16="http://schemas.microsoft.com/office/drawing/2014/main" val="475955221"/>
                    </a:ext>
                  </a:extLst>
                </a:gridCol>
                <a:gridCol w="3060573">
                  <a:extLst>
                    <a:ext uri="{9D8B030D-6E8A-4147-A177-3AD203B41FA5}">
                      <a16:colId xmlns:a16="http://schemas.microsoft.com/office/drawing/2014/main" val="377898519"/>
                    </a:ext>
                  </a:extLst>
                </a:gridCol>
              </a:tblGrid>
              <a:tr h="386737">
                <a:tc>
                  <a:txBody>
                    <a:bodyPr/>
                    <a:lstStyle/>
                    <a:p>
                      <a:pPr algn="ctr" fontAlgn="ctr"/>
                      <a:r>
                        <a:rPr lang="en-US" sz="1200" b="1" i="0" u="none" strike="noStrike" dirty="0">
                          <a:solidFill>
                            <a:srgbClr val="000000"/>
                          </a:solidFill>
                          <a:effectLst/>
                          <a:latin typeface="Times New Roman" panose="02020603050405020304" pitchFamily="18" charset="0"/>
                        </a:rPr>
                        <a:t>Type of Initiative </a:t>
                      </a:r>
                    </a:p>
                  </a:txBody>
                  <a:tcPr marL="6350" marR="6350" marT="6350" marB="0" anchor="ctr"/>
                </a:tc>
                <a:tc>
                  <a:txBody>
                    <a:bodyPr/>
                    <a:lstStyle/>
                    <a:p>
                      <a:pPr algn="ctr" fontAlgn="ctr"/>
                      <a:r>
                        <a:rPr lang="en-US" sz="1200" b="1" i="0" u="none" strike="noStrike" dirty="0">
                          <a:solidFill>
                            <a:srgbClr val="000000"/>
                          </a:solidFill>
                          <a:effectLst/>
                          <a:latin typeface="Times New Roman" panose="02020603050405020304" pitchFamily="18" charset="0"/>
                        </a:rPr>
                        <a:t>FY22-3</a:t>
                      </a:r>
                    </a:p>
                  </a:txBody>
                  <a:tcPr marL="6350" marR="6350" marT="6350" marB="0" anchor="ctr"/>
                </a:tc>
                <a:tc>
                  <a:txBody>
                    <a:bodyPr/>
                    <a:lstStyle/>
                    <a:p>
                      <a:pPr algn="ctr" fontAlgn="ctr"/>
                      <a:r>
                        <a:rPr lang="en-US" sz="1200" b="1" i="0" u="none" strike="noStrike" dirty="0">
                          <a:solidFill>
                            <a:srgbClr val="000000"/>
                          </a:solidFill>
                          <a:effectLst/>
                          <a:latin typeface="Times New Roman" panose="02020603050405020304" pitchFamily="18" charset="0"/>
                        </a:rPr>
                        <a:t>FY23-4</a:t>
                      </a:r>
                    </a:p>
                  </a:txBody>
                  <a:tcPr marL="6350" marR="6350" marT="6350" marB="0" anchor="ctr"/>
                </a:tc>
                <a:extLst>
                  <a:ext uri="{0D108BD9-81ED-4DB2-BD59-A6C34878D82A}">
                    <a16:rowId xmlns:a16="http://schemas.microsoft.com/office/drawing/2014/main" val="3927482781"/>
                  </a:ext>
                </a:extLst>
              </a:tr>
              <a:tr h="388062">
                <a:tc>
                  <a:txBody>
                    <a:bodyPr/>
                    <a:lstStyle/>
                    <a:p>
                      <a:pPr algn="l" fontAlgn="ctr"/>
                      <a:r>
                        <a:rPr lang="en-US" sz="1200" b="0" i="0" u="none" strike="noStrike" dirty="0">
                          <a:solidFill>
                            <a:srgbClr val="000000"/>
                          </a:solidFill>
                          <a:effectLst/>
                          <a:latin typeface="Times New Roman" panose="02020603050405020304" pitchFamily="18" charset="0"/>
                        </a:rPr>
                        <a:t>Services Provided</a:t>
                      </a:r>
                    </a:p>
                  </a:txBody>
                  <a:tcPr marL="6350" marR="6350" marT="6350" marB="0" anchor="ctr"/>
                </a:tc>
                <a:tc>
                  <a:txBody>
                    <a:bodyPr/>
                    <a:lstStyle/>
                    <a:p>
                      <a:pPr algn="ctr" fontAlgn="ctr"/>
                      <a:r>
                        <a:rPr lang="en-US" sz="1200" b="0" i="0" u="none" strike="noStrike" dirty="0">
                          <a:solidFill>
                            <a:srgbClr val="000000"/>
                          </a:solidFill>
                          <a:effectLst/>
                          <a:latin typeface="Times New Roman" panose="02020603050405020304" pitchFamily="18" charset="0"/>
                        </a:rPr>
                        <a:t>GoSudbury!  Uber and Taxi (current)</a:t>
                      </a:r>
                    </a:p>
                  </a:txBody>
                  <a:tcPr marL="6350" marR="6350" marT="6350" marB="0" anchor="ctr"/>
                </a:tc>
                <a:tc>
                  <a:txBody>
                    <a:bodyPr/>
                    <a:lstStyle/>
                    <a:p>
                      <a:pPr algn="ctr" fontAlgn="ctr"/>
                      <a:r>
                        <a:rPr lang="en-US" sz="1200" b="0" i="0" u="none" strike="noStrike" dirty="0">
                          <a:solidFill>
                            <a:srgbClr val="000000"/>
                          </a:solidFill>
                          <a:effectLst/>
                          <a:latin typeface="Times New Roman" panose="02020603050405020304" pitchFamily="18" charset="0"/>
                        </a:rPr>
                        <a:t>GoSudbury!  Connecting (to RTA/MBTA)</a:t>
                      </a:r>
                    </a:p>
                  </a:txBody>
                  <a:tcPr marL="6350" marR="6350" marT="6350" marB="0" anchor="ctr"/>
                </a:tc>
                <a:extLst>
                  <a:ext uri="{0D108BD9-81ED-4DB2-BD59-A6C34878D82A}">
                    <a16:rowId xmlns:a16="http://schemas.microsoft.com/office/drawing/2014/main" val="3168977837"/>
                  </a:ext>
                </a:extLst>
              </a:tr>
              <a:tr h="960221">
                <a:tc>
                  <a:txBody>
                    <a:bodyPr/>
                    <a:lstStyle/>
                    <a:p>
                      <a:pPr algn="l" fontAlgn="ctr"/>
                      <a:r>
                        <a:rPr lang="en-US" sz="1200" b="0" i="0" u="none" strike="noStrike" dirty="0">
                          <a:solidFill>
                            <a:srgbClr val="000000"/>
                          </a:solidFill>
                          <a:effectLst/>
                          <a:latin typeface="Times New Roman" panose="02020603050405020304" pitchFamily="18" charset="0"/>
                        </a:rPr>
                        <a:t>Proof of concept</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In-town short fixed routes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Destination fixed routes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Microtransit spoke-to-(few) hubs</a:t>
                      </a:r>
                      <a:endParaRPr lang="en-US" sz="12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In-town short fixed routes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Destination fixed routes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In-town fixed routes to RTA connections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Microtransit spoke-to-(multiple) hubs</a:t>
                      </a:r>
                      <a:endParaRPr lang="en-US" sz="12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540725534"/>
                  </a:ext>
                </a:extLst>
              </a:tr>
              <a:tr h="769501">
                <a:tc>
                  <a:txBody>
                    <a:bodyPr/>
                    <a:lstStyle/>
                    <a:p>
                      <a:pPr algn="l" fontAlgn="ctr"/>
                      <a:r>
                        <a:rPr lang="en-US" sz="1200" b="0" i="0" u="none" strike="noStrike" dirty="0">
                          <a:solidFill>
                            <a:srgbClr val="000000"/>
                          </a:solidFill>
                          <a:effectLst/>
                          <a:latin typeface="Times New Roman" panose="02020603050405020304" pitchFamily="18" charset="0"/>
                        </a:rPr>
                        <a:t>Medium-term</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a:t>
                      </a:r>
                      <a:endParaRPr lang="en-US" sz="12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Incorporation of (few) employer transit partners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Incorporation of (few) social service org. partners</a:t>
                      </a:r>
                      <a:endParaRPr lang="en-US" sz="12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3056679497"/>
                  </a:ext>
                </a:extLst>
              </a:tr>
              <a:tr h="1150941">
                <a:tc>
                  <a:txBody>
                    <a:bodyPr/>
                    <a:lstStyle/>
                    <a:p>
                      <a:pPr algn="l" fontAlgn="ctr"/>
                      <a:r>
                        <a:rPr lang="en-US" sz="1200" b="0" i="0" u="none" strike="noStrike" dirty="0">
                          <a:solidFill>
                            <a:srgbClr val="000000"/>
                          </a:solidFill>
                          <a:effectLst/>
                          <a:latin typeface="Times New Roman" panose="02020603050405020304" pitchFamily="18" charset="0"/>
                        </a:rPr>
                        <a:t>Long-term</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a:t>
                      </a:r>
                      <a:endParaRPr lang="en-US" sz="12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In-town and destination fixed routes to RTA, MBTA, commuter rail connections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Microtransit spoke-to-fixed route hubs to RTA, MBTA, </a:t>
                      </a:r>
                      <a:r>
                        <a:rPr lang="en-US" sz="1200" b="0" i="0" u="none" strike="noStrike" dirty="0">
                          <a:solidFill>
                            <a:srgbClr val="000000"/>
                          </a:solidFill>
                          <a:effectLst/>
                          <a:highlight>
                            <a:srgbClr val="FFFF00"/>
                          </a:highlight>
                          <a:latin typeface="Times New Roman" panose="02020603050405020304" pitchFamily="18" charset="0"/>
                          <a:ea typeface="Symbol" panose="05050102010706020507" pitchFamily="18" charset="2"/>
                          <a:cs typeface="Symbol" panose="05050102010706020507" pitchFamily="18" charset="2"/>
                        </a:rPr>
                        <a:t>commuter</a:t>
                      </a: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rail connections</a:t>
                      </a:r>
                      <a:endParaRPr lang="en-US" sz="12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3454912381"/>
                  </a:ext>
                </a:extLst>
              </a:tr>
              <a:tr h="388062">
                <a:tc>
                  <a:txBody>
                    <a:bodyPr/>
                    <a:lstStyle/>
                    <a:p>
                      <a:pPr algn="l" fontAlgn="ctr"/>
                      <a:r>
                        <a:rPr lang="en-US" sz="1200" b="0" i="0" u="none" strike="noStrike" dirty="0">
                          <a:solidFill>
                            <a:srgbClr val="000000"/>
                          </a:solidFill>
                          <a:effectLst/>
                          <a:latin typeface="Times New Roman" panose="02020603050405020304" pitchFamily="18" charset="0"/>
                        </a:rPr>
                        <a:t>Additional Resource's </a:t>
                      </a:r>
                      <a:r>
                        <a:rPr lang="en-US" sz="1200" b="0" i="0" u="none" strike="noStrike" dirty="0" err="1">
                          <a:solidFill>
                            <a:srgbClr val="000000"/>
                          </a:solidFill>
                          <a:effectLst/>
                          <a:latin typeface="Times New Roman" panose="02020603050405020304" pitchFamily="18" charset="0"/>
                        </a:rPr>
                        <a:t>req’d</a:t>
                      </a:r>
                      <a:r>
                        <a:rPr lang="en-US" sz="1200" b="0" i="0" u="none" strike="noStrike" dirty="0">
                          <a:solidFill>
                            <a:srgbClr val="000000"/>
                          </a:solidFill>
                          <a:effectLst/>
                          <a:latin typeface="Times New Roman" panose="02020603050405020304" pitchFamily="18" charset="0"/>
                        </a:rPr>
                        <a:t> </a:t>
                      </a:r>
                      <a:r>
                        <a:rPr lang="en-US" sz="1200" b="0" i="0" u="none" strike="noStrike" dirty="0">
                          <a:solidFill>
                            <a:srgbClr val="000000"/>
                          </a:solidFill>
                          <a:effectLst/>
                          <a:highlight>
                            <a:srgbClr val="FFFF00"/>
                          </a:highlight>
                          <a:latin typeface="Times New Roman" panose="02020603050405020304" pitchFamily="18" charset="0"/>
                        </a:rPr>
                        <a:t>for Sudbury</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n/a</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Level funding from FY23; $100,000</a:t>
                      </a:r>
                    </a:p>
                  </a:txBody>
                  <a:tcPr marL="6350" marR="6350" marT="6350" marB="0" anchor="ctr"/>
                </a:tc>
                <a:extLst>
                  <a:ext uri="{0D108BD9-81ED-4DB2-BD59-A6C34878D82A}">
                    <a16:rowId xmlns:a16="http://schemas.microsoft.com/office/drawing/2014/main" val="655729409"/>
                  </a:ext>
                </a:extLst>
              </a:tr>
              <a:tr h="578781">
                <a:tc>
                  <a:txBody>
                    <a:bodyPr/>
                    <a:lstStyle/>
                    <a:p>
                      <a:pPr algn="l" fontAlgn="ctr"/>
                      <a:r>
                        <a:rPr lang="en-US" sz="1200" b="0" i="0" u="none" strike="noStrike" dirty="0">
                          <a:solidFill>
                            <a:srgbClr val="000000"/>
                          </a:solidFill>
                          <a:effectLst/>
                          <a:latin typeface="Times New Roman" panose="02020603050405020304" pitchFamily="18" charset="0"/>
                        </a:rPr>
                        <a:t>Engage with:</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Planning Board/Dept-Master Plan</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MWRTA - CatchConnect?</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highlight>
                            <a:srgbClr val="FFFF00"/>
                          </a:highlight>
                          <a:latin typeface="Times New Roman" panose="02020603050405020304" pitchFamily="18" charset="0"/>
                        </a:rPr>
                        <a:t>Partner</a:t>
                      </a:r>
                      <a:r>
                        <a:rPr lang="en-US" sz="1200" b="0" i="0" u="none" strike="noStrike" dirty="0">
                          <a:solidFill>
                            <a:srgbClr val="000000"/>
                          </a:solidFill>
                          <a:effectLst/>
                          <a:latin typeface="Times New Roman" panose="02020603050405020304" pitchFamily="18" charset="0"/>
                        </a:rPr>
                        <a:t> towns</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DEI, Energy (MPO "Destination 2040 Vision, Goals, and Objectives"), partner towns</a:t>
                      </a:r>
                    </a:p>
                  </a:txBody>
                  <a:tcPr marL="6350" marR="6350" marT="6350" marB="0" anchor="ctr"/>
                </a:tc>
                <a:extLst>
                  <a:ext uri="{0D108BD9-81ED-4DB2-BD59-A6C34878D82A}">
                    <a16:rowId xmlns:a16="http://schemas.microsoft.com/office/drawing/2014/main" val="4102122213"/>
                  </a:ext>
                </a:extLst>
              </a:tr>
              <a:tr h="738683">
                <a:tc>
                  <a:txBody>
                    <a:bodyPr/>
                    <a:lstStyle/>
                    <a:p>
                      <a:pPr algn="l" fontAlgn="ctr"/>
                      <a:r>
                        <a:rPr lang="en-US" sz="1200" b="0" i="0" u="none" strike="noStrike" dirty="0">
                          <a:solidFill>
                            <a:srgbClr val="000000"/>
                          </a:solidFill>
                          <a:effectLst/>
                          <a:latin typeface="Times New Roman" panose="02020603050405020304" pitchFamily="18" charset="0"/>
                        </a:rPr>
                        <a:t>Help Needed (e.g. legislators)</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MPO/CTPS Tech Assistance (</a:t>
                      </a:r>
                      <a:r>
                        <a:rPr lang="en-US" sz="1200" b="0" i="0" u="none" strike="noStrike" dirty="0">
                          <a:solidFill>
                            <a:srgbClr val="000000"/>
                          </a:solidFill>
                          <a:effectLst/>
                          <a:highlight>
                            <a:srgbClr val="FFFF00"/>
                          </a:highlight>
                          <a:latin typeface="Times New Roman" panose="02020603050405020304" pitchFamily="18" charset="0"/>
                        </a:rPr>
                        <a:t>feedback due Oct 1)</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State MPO / State DOT</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Select Board / Town Manager</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State Legislators</a:t>
                      </a:r>
                    </a:p>
                  </a:txBody>
                  <a:tcPr marL="6350" marR="6350" marT="6350" marB="0" anchor="ctr"/>
                </a:tc>
                <a:extLst>
                  <a:ext uri="{0D108BD9-81ED-4DB2-BD59-A6C34878D82A}">
                    <a16:rowId xmlns:a16="http://schemas.microsoft.com/office/drawing/2014/main" val="493897249"/>
                  </a:ext>
                </a:extLst>
              </a:tr>
              <a:tr h="769501">
                <a:tc>
                  <a:txBody>
                    <a:bodyPr/>
                    <a:lstStyle/>
                    <a:p>
                      <a:pPr algn="l" fontAlgn="ctr"/>
                      <a:r>
                        <a:rPr lang="en-US" sz="1200" b="0" i="0" u="none" strike="noStrike" dirty="0">
                          <a:solidFill>
                            <a:srgbClr val="000000"/>
                          </a:solidFill>
                          <a:effectLst/>
                          <a:latin typeface="Times New Roman" panose="02020603050405020304" pitchFamily="18" charset="0"/>
                        </a:rPr>
                        <a:t>Challenges</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Sudbury "head start" over other towns, CTC </a:t>
                      </a:r>
                      <a:r>
                        <a:rPr lang="en-US" sz="1200" b="0" i="0" u="none" strike="noStrike" dirty="0">
                          <a:solidFill>
                            <a:srgbClr val="000000"/>
                          </a:solidFill>
                          <a:effectLst/>
                          <a:highlight>
                            <a:srgbClr val="FFFF00"/>
                          </a:highlight>
                          <a:latin typeface="Times New Roman" panose="02020603050405020304" pitchFamily="18" charset="0"/>
                        </a:rPr>
                        <a:t>role</a:t>
                      </a:r>
                      <a:r>
                        <a:rPr lang="en-US" sz="1200" b="0" i="0" u="none" strike="noStrike" dirty="0">
                          <a:solidFill>
                            <a:srgbClr val="000000"/>
                          </a:solidFill>
                          <a:effectLst/>
                          <a:latin typeface="Times New Roman" panose="02020603050405020304" pitchFamily="18" charset="0"/>
                        </a:rPr>
                        <a:t>, municipal home rule issues, MWRTA change in leadership, cross-RTA </a:t>
                      </a:r>
                      <a:r>
                        <a:rPr lang="en-US" sz="1200" b="0" i="0" u="none" strike="noStrike" dirty="0">
                          <a:solidFill>
                            <a:srgbClr val="000000"/>
                          </a:solidFill>
                          <a:effectLst/>
                          <a:highlight>
                            <a:srgbClr val="FFFF00"/>
                          </a:highlight>
                          <a:latin typeface="Times New Roman" panose="02020603050405020304" pitchFamily="18" charset="0"/>
                        </a:rPr>
                        <a:t>trave</a:t>
                      </a:r>
                      <a:r>
                        <a:rPr lang="en-US" sz="1200" b="0" i="0" u="none" strike="noStrike" dirty="0">
                          <a:solidFill>
                            <a:srgbClr val="000000"/>
                          </a:solidFill>
                          <a:effectLst/>
                          <a:latin typeface="Times New Roman" panose="02020603050405020304" pitchFamily="18" charset="0"/>
                        </a:rPr>
                        <a:t>l, </a:t>
                      </a:r>
                      <a:r>
                        <a:rPr lang="en-US" sz="1200" b="0" i="0" u="none" strike="noStrike" dirty="0">
                          <a:solidFill>
                            <a:srgbClr val="000000"/>
                          </a:solidFill>
                          <a:effectLst/>
                          <a:highlight>
                            <a:srgbClr val="FFFF00"/>
                          </a:highlight>
                          <a:latin typeface="Times New Roman" panose="02020603050405020304" pitchFamily="18" charset="0"/>
                        </a:rPr>
                        <a:t>town</a:t>
                      </a:r>
                      <a:r>
                        <a:rPr lang="en-US" sz="1200" b="0" i="0" u="none" strike="noStrike" dirty="0">
                          <a:solidFill>
                            <a:srgbClr val="000000"/>
                          </a:solidFill>
                          <a:effectLst/>
                          <a:latin typeface="Times New Roman" panose="02020603050405020304" pitchFamily="18" charset="0"/>
                        </a:rPr>
                        <a:t> staffing challenges</a:t>
                      </a:r>
                    </a:p>
                  </a:txBody>
                  <a:tcPr marL="6350" marR="6350" marT="6350" marB="0" anchor="ctr"/>
                </a:tc>
                <a:tc>
                  <a:txBody>
                    <a:bodyPr/>
                    <a:lstStyle/>
                    <a:p>
                      <a:pPr algn="l" fontAlgn="ctr"/>
                      <a:r>
                        <a:rPr lang="en-US" sz="1200" b="0" i="0" u="none" strike="noStrike" dirty="0">
                          <a:solidFill>
                            <a:srgbClr val="000000"/>
                          </a:solidFill>
                          <a:effectLst/>
                          <a:highlight>
                            <a:srgbClr val="FFFF00"/>
                          </a:highlight>
                          <a:latin typeface="Times New Roman" panose="02020603050405020304" pitchFamily="18" charset="0"/>
                        </a:rPr>
                        <a:t>Municipal</a:t>
                      </a:r>
                      <a:r>
                        <a:rPr lang="en-US" sz="1200" b="0" i="0" u="none" strike="noStrike" dirty="0">
                          <a:solidFill>
                            <a:srgbClr val="000000"/>
                          </a:solidFill>
                          <a:effectLst/>
                          <a:latin typeface="Times New Roman" panose="02020603050405020304" pitchFamily="18" charset="0"/>
                        </a:rPr>
                        <a:t> home rule issues, RTA collaboration, t</a:t>
                      </a:r>
                      <a:r>
                        <a:rPr lang="en-US" sz="1200" b="0" i="0" u="none" strike="noStrike" dirty="0">
                          <a:solidFill>
                            <a:srgbClr val="000000"/>
                          </a:solidFill>
                          <a:effectLst/>
                          <a:highlight>
                            <a:srgbClr val="FFFF00"/>
                          </a:highlight>
                          <a:latin typeface="Times New Roman" panose="02020603050405020304" pitchFamily="18" charset="0"/>
                        </a:rPr>
                        <a:t>own</a:t>
                      </a:r>
                      <a:r>
                        <a:rPr lang="en-US" sz="1200" b="0" i="0" u="none" strike="noStrike" dirty="0">
                          <a:solidFill>
                            <a:srgbClr val="000000"/>
                          </a:solidFill>
                          <a:effectLst/>
                          <a:latin typeface="Times New Roman" panose="02020603050405020304" pitchFamily="18" charset="0"/>
                        </a:rPr>
                        <a:t> staffing challenges</a:t>
                      </a:r>
                    </a:p>
                  </a:txBody>
                  <a:tcPr marL="6350" marR="6350" marT="6350" marB="0" anchor="ctr"/>
                </a:tc>
                <a:extLst>
                  <a:ext uri="{0D108BD9-81ED-4DB2-BD59-A6C34878D82A}">
                    <a16:rowId xmlns:a16="http://schemas.microsoft.com/office/drawing/2014/main" val="2385216985"/>
                  </a:ext>
                </a:extLst>
              </a:tr>
            </a:tbl>
          </a:graphicData>
        </a:graphic>
      </p:graphicFrame>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12</a:t>
            </a:fld>
            <a:endParaRPr lang="en-US" dirty="0"/>
          </a:p>
        </p:txBody>
      </p:sp>
    </p:spTree>
    <p:extLst>
      <p:ext uri="{BB962C8B-B14F-4D97-AF65-F5344CB8AC3E}">
        <p14:creationId xmlns:p14="http://schemas.microsoft.com/office/powerpoint/2010/main" val="1543148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369" y="95250"/>
            <a:ext cx="7498080" cy="487362"/>
          </a:xfrm>
        </p:spPr>
        <p:txBody>
          <a:bodyPr>
            <a:normAutofit fontScale="90000"/>
          </a:bodyPr>
          <a:lstStyle/>
          <a:p>
            <a:r>
              <a:rPr lang="en-US" dirty="0"/>
              <a:t>Five Year+ Vision  (the “how” and “when”)</a:t>
            </a:r>
          </a:p>
        </p:txBody>
      </p:sp>
      <p:graphicFrame>
        <p:nvGraphicFramePr>
          <p:cNvPr id="4" name="Table 4">
            <a:extLst>
              <a:ext uri="{FF2B5EF4-FFF2-40B4-BE49-F238E27FC236}">
                <a16:creationId xmlns:a16="http://schemas.microsoft.com/office/drawing/2014/main" id="{EA6FDEDA-1F09-6D9F-6994-46AD0DA9B182}"/>
              </a:ext>
            </a:extLst>
          </p:cNvPr>
          <p:cNvGraphicFramePr>
            <a:graphicFrameLocks noGrp="1"/>
          </p:cNvGraphicFramePr>
          <p:nvPr>
            <p:ph idx="1"/>
            <p:extLst>
              <p:ext uri="{D42A27DB-BD31-4B8C-83A1-F6EECF244321}">
                <p14:modId xmlns:p14="http://schemas.microsoft.com/office/powerpoint/2010/main" val="442916481"/>
              </p:ext>
            </p:extLst>
          </p:nvPr>
        </p:nvGraphicFramePr>
        <p:xfrm>
          <a:off x="1352424" y="582612"/>
          <a:ext cx="7499349" cy="6075913"/>
        </p:xfrm>
        <a:graphic>
          <a:graphicData uri="http://schemas.openxmlformats.org/drawingml/2006/table">
            <a:tbl>
              <a:tblPr firstRow="1" bandRow="1">
                <a:tableStyleId>{5C22544A-7EE6-4342-B048-85BDC9FD1C3A}</a:tableStyleId>
              </a:tblPr>
              <a:tblGrid>
                <a:gridCol w="1619376">
                  <a:extLst>
                    <a:ext uri="{9D8B030D-6E8A-4147-A177-3AD203B41FA5}">
                      <a16:colId xmlns:a16="http://schemas.microsoft.com/office/drawing/2014/main" val="2706598480"/>
                    </a:ext>
                  </a:extLst>
                </a:gridCol>
                <a:gridCol w="2819400">
                  <a:extLst>
                    <a:ext uri="{9D8B030D-6E8A-4147-A177-3AD203B41FA5}">
                      <a16:colId xmlns:a16="http://schemas.microsoft.com/office/drawing/2014/main" val="475955221"/>
                    </a:ext>
                  </a:extLst>
                </a:gridCol>
                <a:gridCol w="3060573">
                  <a:extLst>
                    <a:ext uri="{9D8B030D-6E8A-4147-A177-3AD203B41FA5}">
                      <a16:colId xmlns:a16="http://schemas.microsoft.com/office/drawing/2014/main" val="377898519"/>
                    </a:ext>
                  </a:extLst>
                </a:gridCol>
              </a:tblGrid>
              <a:tr h="386737">
                <a:tc>
                  <a:txBody>
                    <a:bodyPr/>
                    <a:lstStyle/>
                    <a:p>
                      <a:pPr algn="ctr" fontAlgn="ctr"/>
                      <a:r>
                        <a:rPr lang="en-US" sz="1200" b="1" i="0" u="none" strike="noStrike" dirty="0">
                          <a:solidFill>
                            <a:srgbClr val="000000"/>
                          </a:solidFill>
                          <a:effectLst/>
                          <a:latin typeface="Times New Roman" panose="02020603050405020304" pitchFamily="18" charset="0"/>
                        </a:rPr>
                        <a:t>Type of Initiative </a:t>
                      </a:r>
                    </a:p>
                  </a:txBody>
                  <a:tcPr marL="6350" marR="6350" marT="6350" marB="0" anchor="ctr"/>
                </a:tc>
                <a:tc>
                  <a:txBody>
                    <a:bodyPr/>
                    <a:lstStyle/>
                    <a:p>
                      <a:pPr algn="ctr" fontAlgn="ctr"/>
                      <a:r>
                        <a:rPr lang="en-US" sz="1200" b="1" i="0" u="none" strike="noStrike" dirty="0">
                          <a:solidFill>
                            <a:srgbClr val="000000"/>
                          </a:solidFill>
                          <a:effectLst/>
                          <a:latin typeface="Times New Roman" panose="02020603050405020304" pitchFamily="18" charset="0"/>
                        </a:rPr>
                        <a:t>FY24-5</a:t>
                      </a:r>
                    </a:p>
                  </a:txBody>
                  <a:tcPr marL="6350" marR="6350" marT="6350" marB="0" anchor="ctr"/>
                </a:tc>
                <a:tc>
                  <a:txBody>
                    <a:bodyPr/>
                    <a:lstStyle/>
                    <a:p>
                      <a:pPr algn="ctr" fontAlgn="ctr"/>
                      <a:r>
                        <a:rPr lang="en-US" sz="1200" b="1" i="0" u="none" strike="noStrike" dirty="0">
                          <a:solidFill>
                            <a:srgbClr val="000000"/>
                          </a:solidFill>
                          <a:effectLst/>
                          <a:latin typeface="Times New Roman" panose="02020603050405020304" pitchFamily="18" charset="0"/>
                        </a:rPr>
                        <a:t>FY25-6</a:t>
                      </a:r>
                    </a:p>
                  </a:txBody>
                  <a:tcPr marL="6350" marR="6350" marT="6350" marB="0" anchor="ctr"/>
                </a:tc>
                <a:extLst>
                  <a:ext uri="{0D108BD9-81ED-4DB2-BD59-A6C34878D82A}">
                    <a16:rowId xmlns:a16="http://schemas.microsoft.com/office/drawing/2014/main" val="3927482781"/>
                  </a:ext>
                </a:extLst>
              </a:tr>
              <a:tr h="388062">
                <a:tc>
                  <a:txBody>
                    <a:bodyPr/>
                    <a:lstStyle/>
                    <a:p>
                      <a:pPr algn="l" fontAlgn="ctr"/>
                      <a:r>
                        <a:rPr lang="en-US" sz="1200" b="0" i="0" u="none" strike="noStrike" dirty="0">
                          <a:solidFill>
                            <a:srgbClr val="000000"/>
                          </a:solidFill>
                          <a:effectLst/>
                          <a:latin typeface="Times New Roman" panose="02020603050405020304" pitchFamily="18" charset="0"/>
                        </a:rPr>
                        <a:t>Services Provided</a:t>
                      </a:r>
                    </a:p>
                  </a:txBody>
                  <a:tcPr marL="6350" marR="6350" marT="6350" marB="0" anchor="ctr"/>
                </a:tc>
                <a:tc>
                  <a:txBody>
                    <a:bodyPr/>
                    <a:lstStyle/>
                    <a:p>
                      <a:pPr algn="ctr" fontAlgn="ctr"/>
                      <a:r>
                        <a:rPr lang="en-US" sz="1200" b="0" i="0" u="none" strike="noStrike" dirty="0">
                          <a:solidFill>
                            <a:srgbClr val="000000"/>
                          </a:solidFill>
                          <a:effectLst/>
                          <a:latin typeface="Times New Roman" panose="02020603050405020304" pitchFamily="18" charset="0"/>
                        </a:rPr>
                        <a:t>GoSudbury!  Connecting (to RTA/MBTA)</a:t>
                      </a:r>
                    </a:p>
                  </a:txBody>
                  <a:tcPr marL="6350" marR="6350" marT="6350" marB="0" anchor="ctr"/>
                </a:tc>
                <a:tc>
                  <a:txBody>
                    <a:bodyPr/>
                    <a:lstStyle/>
                    <a:p>
                      <a:pPr algn="ctr" fontAlgn="ctr"/>
                      <a:r>
                        <a:rPr lang="en-US" sz="1200" b="0" i="0" u="none" strike="noStrike" dirty="0">
                          <a:solidFill>
                            <a:srgbClr val="000000"/>
                          </a:solidFill>
                          <a:effectLst/>
                          <a:latin typeface="Times New Roman" panose="02020603050405020304" pitchFamily="18" charset="0"/>
                        </a:rPr>
                        <a:t>GoMAGIC! (similar services with regionalization across MAGIC Communities)</a:t>
                      </a:r>
                    </a:p>
                  </a:txBody>
                  <a:tcPr marL="6350" marR="6350" marT="6350" marB="0" anchor="ctr"/>
                </a:tc>
                <a:extLst>
                  <a:ext uri="{0D108BD9-81ED-4DB2-BD59-A6C34878D82A}">
                    <a16:rowId xmlns:a16="http://schemas.microsoft.com/office/drawing/2014/main" val="3168977837"/>
                  </a:ext>
                </a:extLst>
              </a:tr>
              <a:tr h="960221">
                <a:tc>
                  <a:txBody>
                    <a:bodyPr/>
                    <a:lstStyle/>
                    <a:p>
                      <a:pPr algn="l" fontAlgn="ctr"/>
                      <a:r>
                        <a:rPr lang="en-US" sz="1200" b="0" i="0" u="none" strike="noStrike" dirty="0">
                          <a:solidFill>
                            <a:srgbClr val="000000"/>
                          </a:solidFill>
                          <a:effectLst/>
                          <a:latin typeface="Times New Roman" panose="02020603050405020304" pitchFamily="18" charset="0"/>
                        </a:rPr>
                        <a:t>Proof of concept</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Throughtown fixed routes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Throughtown microtransit spoke-to-hubs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Workforce development routes (transit for employees)</a:t>
                      </a:r>
                      <a:endParaRPr lang="en-US" sz="12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 Throughtowns fixed routes</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 Throughtowns microtransit spoke-to-hubs</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 Workforce development routes include day (child, adult) care </a:t>
                      </a:r>
                    </a:p>
                  </a:txBody>
                  <a:tcPr marL="6350" marR="6350" marT="6350" marB="0" anchor="ctr"/>
                </a:tc>
                <a:extLst>
                  <a:ext uri="{0D108BD9-81ED-4DB2-BD59-A6C34878D82A}">
                    <a16:rowId xmlns:a16="http://schemas.microsoft.com/office/drawing/2014/main" val="540725534"/>
                  </a:ext>
                </a:extLst>
              </a:tr>
              <a:tr h="769501">
                <a:tc>
                  <a:txBody>
                    <a:bodyPr/>
                    <a:lstStyle/>
                    <a:p>
                      <a:pPr algn="l" fontAlgn="ctr"/>
                      <a:r>
                        <a:rPr lang="en-US" sz="1200" b="0" i="0" u="none" strike="noStrike" dirty="0">
                          <a:solidFill>
                            <a:srgbClr val="000000"/>
                          </a:solidFill>
                          <a:effectLst/>
                          <a:latin typeface="Times New Roman" panose="02020603050405020304" pitchFamily="18" charset="0"/>
                        </a:rPr>
                        <a:t>Medium-term</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Incorporation of (multiple) employer transit partners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Incorporation of (multiple) social service org. partners</a:t>
                      </a:r>
                      <a:endParaRPr lang="en-US" sz="12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 Transportation system infrastructure determined</a:t>
                      </a:r>
                    </a:p>
                  </a:txBody>
                  <a:tcPr marL="6350" marR="6350" marT="6350" marB="0" anchor="ctr"/>
                </a:tc>
                <a:extLst>
                  <a:ext uri="{0D108BD9-81ED-4DB2-BD59-A6C34878D82A}">
                    <a16:rowId xmlns:a16="http://schemas.microsoft.com/office/drawing/2014/main" val="3056679497"/>
                  </a:ext>
                </a:extLst>
              </a:tr>
              <a:tr h="1256267">
                <a:tc>
                  <a:txBody>
                    <a:bodyPr/>
                    <a:lstStyle/>
                    <a:p>
                      <a:pPr algn="l" fontAlgn="ctr"/>
                      <a:r>
                        <a:rPr lang="en-US" sz="1200" b="0" i="0" u="none" strike="noStrike" dirty="0">
                          <a:solidFill>
                            <a:srgbClr val="000000"/>
                          </a:solidFill>
                          <a:effectLst/>
                          <a:latin typeface="Times New Roman" panose="02020603050405020304" pitchFamily="18" charset="0"/>
                        </a:rPr>
                        <a:t>Long-term</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Regional workforce development transportation system ID’d</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Multiple employer/social service org. incorporated in system planning, design</a:t>
                      </a:r>
                      <a:endParaRPr lang="en-US" sz="12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 Regional workforce development transportation system designed, planned, spec’d</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 Multiple employer/social service org. partner with transit providers</a:t>
                      </a:r>
                    </a:p>
                  </a:txBody>
                  <a:tcPr marL="6350" marR="6350" marT="6350" marB="0" anchor="ctr"/>
                </a:tc>
                <a:extLst>
                  <a:ext uri="{0D108BD9-81ED-4DB2-BD59-A6C34878D82A}">
                    <a16:rowId xmlns:a16="http://schemas.microsoft.com/office/drawing/2014/main" val="3454912381"/>
                  </a:ext>
                </a:extLst>
              </a:tr>
              <a:tr h="388062">
                <a:tc>
                  <a:txBody>
                    <a:bodyPr/>
                    <a:lstStyle/>
                    <a:p>
                      <a:pPr algn="l" fontAlgn="ctr"/>
                      <a:r>
                        <a:rPr lang="en-US" sz="1200" b="0" i="0" u="none" strike="noStrike" dirty="0">
                          <a:solidFill>
                            <a:srgbClr val="000000"/>
                          </a:solidFill>
                          <a:effectLst/>
                          <a:latin typeface="Times New Roman" panose="02020603050405020304" pitchFamily="18" charset="0"/>
                        </a:rPr>
                        <a:t>Additional Resource's </a:t>
                      </a:r>
                      <a:r>
                        <a:rPr lang="en-US" sz="1200" b="0" i="0" u="none" strike="noStrike" dirty="0" err="1">
                          <a:solidFill>
                            <a:srgbClr val="000000"/>
                          </a:solidFill>
                          <a:effectLst/>
                          <a:latin typeface="Times New Roman" panose="02020603050405020304" pitchFamily="18" charset="0"/>
                        </a:rPr>
                        <a:t>req’d</a:t>
                      </a:r>
                      <a:r>
                        <a:rPr lang="en-US" sz="1200" b="0" i="0" u="none" strike="noStrike" dirty="0">
                          <a:solidFill>
                            <a:srgbClr val="000000"/>
                          </a:solidFill>
                          <a:effectLst/>
                          <a:latin typeface="Times New Roman" panose="02020603050405020304" pitchFamily="18" charset="0"/>
                        </a:rPr>
                        <a:t> </a:t>
                      </a:r>
                      <a:r>
                        <a:rPr lang="en-US" sz="1200" b="0" i="0" u="none" strike="noStrike" dirty="0">
                          <a:solidFill>
                            <a:srgbClr val="000000"/>
                          </a:solidFill>
                          <a:effectLst/>
                          <a:highlight>
                            <a:srgbClr val="FFFF00"/>
                          </a:highlight>
                          <a:latin typeface="Times New Roman" panose="02020603050405020304" pitchFamily="18" charset="0"/>
                        </a:rPr>
                        <a:t>for Sudbury</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$150,000 (FY23 NPV)</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 Addition of part time staff</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$175,000 (FY23 NPV)</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 Additional services</a:t>
                      </a:r>
                    </a:p>
                  </a:txBody>
                  <a:tcPr marL="6350" marR="6350" marT="6350" marB="0" anchor="ctr"/>
                </a:tc>
                <a:extLst>
                  <a:ext uri="{0D108BD9-81ED-4DB2-BD59-A6C34878D82A}">
                    <a16:rowId xmlns:a16="http://schemas.microsoft.com/office/drawing/2014/main" val="655729409"/>
                  </a:ext>
                </a:extLst>
              </a:tr>
              <a:tr h="578781">
                <a:tc>
                  <a:txBody>
                    <a:bodyPr/>
                    <a:lstStyle/>
                    <a:p>
                      <a:pPr algn="l" fontAlgn="ctr"/>
                      <a:r>
                        <a:rPr lang="en-US" sz="1200" b="0" i="0" u="none" strike="noStrike" dirty="0">
                          <a:solidFill>
                            <a:srgbClr val="000000"/>
                          </a:solidFill>
                          <a:effectLst/>
                          <a:latin typeface="Times New Roman" panose="02020603050405020304" pitchFamily="18" charset="0"/>
                        </a:rPr>
                        <a:t>Engage with:</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RTAs, Commercial/Healthcare partners, partner towns</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RTAs, Commercial/Healthcare partners</a:t>
                      </a:r>
                    </a:p>
                  </a:txBody>
                  <a:tcPr marL="6350" marR="6350" marT="6350" marB="0" anchor="ctr"/>
                </a:tc>
                <a:extLst>
                  <a:ext uri="{0D108BD9-81ED-4DB2-BD59-A6C34878D82A}">
                    <a16:rowId xmlns:a16="http://schemas.microsoft.com/office/drawing/2014/main" val="4102122213"/>
                  </a:ext>
                </a:extLst>
              </a:tr>
              <a:tr h="578781">
                <a:tc>
                  <a:txBody>
                    <a:bodyPr/>
                    <a:lstStyle/>
                    <a:p>
                      <a:pPr algn="l" fontAlgn="ctr"/>
                      <a:r>
                        <a:rPr lang="en-US" sz="1200" b="0" i="0" u="none" strike="noStrike" dirty="0">
                          <a:solidFill>
                            <a:srgbClr val="000000"/>
                          </a:solidFill>
                          <a:effectLst/>
                          <a:latin typeface="Times New Roman" panose="02020603050405020304" pitchFamily="18" charset="0"/>
                        </a:rPr>
                        <a:t>Help Needed (e.g. legislators)</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State MPO / State DOT</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Select Board</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State Legislators</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State DOT</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Federal (FTA)</a:t>
                      </a:r>
                    </a:p>
                  </a:txBody>
                  <a:tcPr marL="6350" marR="6350" marT="6350" marB="0" anchor="ctr"/>
                </a:tc>
                <a:extLst>
                  <a:ext uri="{0D108BD9-81ED-4DB2-BD59-A6C34878D82A}">
                    <a16:rowId xmlns:a16="http://schemas.microsoft.com/office/drawing/2014/main" val="493897249"/>
                  </a:ext>
                </a:extLst>
              </a:tr>
              <a:tr h="769501">
                <a:tc>
                  <a:txBody>
                    <a:bodyPr/>
                    <a:lstStyle/>
                    <a:p>
                      <a:pPr algn="l" fontAlgn="ctr"/>
                      <a:r>
                        <a:rPr lang="en-US" sz="1200" b="0" i="0" u="none" strike="noStrike" dirty="0">
                          <a:solidFill>
                            <a:srgbClr val="000000"/>
                          </a:solidFill>
                          <a:effectLst/>
                          <a:latin typeface="Times New Roman" panose="02020603050405020304" pitchFamily="18" charset="0"/>
                        </a:rPr>
                        <a:t>Challenges</a:t>
                      </a:r>
                    </a:p>
                  </a:txBody>
                  <a:tcPr marL="6350" marR="6350" marT="6350" marB="0" anchor="ctr"/>
                </a:tc>
                <a:tc>
                  <a:txBody>
                    <a:bodyPr/>
                    <a:lstStyle/>
                    <a:p>
                      <a:pPr algn="l" fontAlgn="ctr"/>
                      <a:r>
                        <a:rPr lang="en-US" sz="1200" b="0" i="0" u="none" strike="noStrike" dirty="0">
                          <a:solidFill>
                            <a:srgbClr val="000000"/>
                          </a:solidFill>
                          <a:effectLst/>
                          <a:highlight>
                            <a:srgbClr val="FFFF00"/>
                          </a:highlight>
                          <a:latin typeface="Times New Roman" panose="02020603050405020304" pitchFamily="18" charset="0"/>
                        </a:rPr>
                        <a:t>Municipal</a:t>
                      </a:r>
                      <a:r>
                        <a:rPr lang="en-US" sz="1200" b="0" i="0" u="none" strike="noStrike" dirty="0">
                          <a:solidFill>
                            <a:srgbClr val="000000"/>
                          </a:solidFill>
                          <a:effectLst/>
                          <a:latin typeface="Times New Roman" panose="02020603050405020304" pitchFamily="18" charset="0"/>
                        </a:rPr>
                        <a:t> home rule issues, </a:t>
                      </a:r>
                      <a:r>
                        <a:rPr lang="en-US" sz="1200" b="0" i="0" u="none" strike="noStrike" dirty="0">
                          <a:solidFill>
                            <a:srgbClr val="000000"/>
                          </a:solidFill>
                          <a:effectLst/>
                          <a:highlight>
                            <a:srgbClr val="FFFF00"/>
                          </a:highlight>
                          <a:latin typeface="Times New Roman" panose="02020603050405020304" pitchFamily="18" charset="0"/>
                        </a:rPr>
                        <a:t>partner</a:t>
                      </a:r>
                      <a:r>
                        <a:rPr lang="en-US" sz="1200" b="0" i="0" u="none" strike="noStrike" dirty="0">
                          <a:solidFill>
                            <a:srgbClr val="000000"/>
                          </a:solidFill>
                          <a:effectLst/>
                          <a:latin typeface="Times New Roman" panose="02020603050405020304" pitchFamily="18" charset="0"/>
                        </a:rPr>
                        <a:t> town staffing challenges</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 </a:t>
                      </a:r>
                    </a:p>
                  </a:txBody>
                  <a:tcPr marL="6350" marR="6350" marT="6350" marB="0" anchor="ctr"/>
                </a:tc>
                <a:extLst>
                  <a:ext uri="{0D108BD9-81ED-4DB2-BD59-A6C34878D82A}">
                    <a16:rowId xmlns:a16="http://schemas.microsoft.com/office/drawing/2014/main" val="2385216985"/>
                  </a:ext>
                </a:extLst>
              </a:tr>
            </a:tbl>
          </a:graphicData>
        </a:graphic>
      </p:graphicFrame>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13</a:t>
            </a:fld>
            <a:endParaRPr lang="en-US" dirty="0"/>
          </a:p>
        </p:txBody>
      </p:sp>
    </p:spTree>
    <p:extLst>
      <p:ext uri="{BB962C8B-B14F-4D97-AF65-F5344CB8AC3E}">
        <p14:creationId xmlns:p14="http://schemas.microsoft.com/office/powerpoint/2010/main" val="2260614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369" y="95250"/>
            <a:ext cx="7498080" cy="487362"/>
          </a:xfrm>
        </p:spPr>
        <p:txBody>
          <a:bodyPr>
            <a:normAutofit fontScale="90000"/>
          </a:bodyPr>
          <a:lstStyle/>
          <a:p>
            <a:r>
              <a:rPr lang="en-US" dirty="0"/>
              <a:t>Five Year+ Vision  (the “how” and “when”)</a:t>
            </a:r>
          </a:p>
        </p:txBody>
      </p:sp>
      <p:graphicFrame>
        <p:nvGraphicFramePr>
          <p:cNvPr id="4" name="Table 4">
            <a:extLst>
              <a:ext uri="{FF2B5EF4-FFF2-40B4-BE49-F238E27FC236}">
                <a16:creationId xmlns:a16="http://schemas.microsoft.com/office/drawing/2014/main" id="{EA6FDEDA-1F09-6D9F-6994-46AD0DA9B182}"/>
              </a:ext>
            </a:extLst>
          </p:cNvPr>
          <p:cNvGraphicFramePr>
            <a:graphicFrameLocks noGrp="1"/>
          </p:cNvGraphicFramePr>
          <p:nvPr>
            <p:ph idx="1"/>
            <p:extLst>
              <p:ext uri="{D42A27DB-BD31-4B8C-83A1-F6EECF244321}">
                <p14:modId xmlns:p14="http://schemas.microsoft.com/office/powerpoint/2010/main" val="1878605503"/>
              </p:ext>
            </p:extLst>
          </p:nvPr>
        </p:nvGraphicFramePr>
        <p:xfrm>
          <a:off x="1352424" y="582612"/>
          <a:ext cx="7499349" cy="5970587"/>
        </p:xfrm>
        <a:graphic>
          <a:graphicData uri="http://schemas.openxmlformats.org/drawingml/2006/table">
            <a:tbl>
              <a:tblPr firstRow="1" bandRow="1">
                <a:tableStyleId>{5C22544A-7EE6-4342-B048-85BDC9FD1C3A}</a:tableStyleId>
              </a:tblPr>
              <a:tblGrid>
                <a:gridCol w="1619376">
                  <a:extLst>
                    <a:ext uri="{9D8B030D-6E8A-4147-A177-3AD203B41FA5}">
                      <a16:colId xmlns:a16="http://schemas.microsoft.com/office/drawing/2014/main" val="2706598480"/>
                    </a:ext>
                  </a:extLst>
                </a:gridCol>
                <a:gridCol w="2819400">
                  <a:extLst>
                    <a:ext uri="{9D8B030D-6E8A-4147-A177-3AD203B41FA5}">
                      <a16:colId xmlns:a16="http://schemas.microsoft.com/office/drawing/2014/main" val="475955221"/>
                    </a:ext>
                  </a:extLst>
                </a:gridCol>
                <a:gridCol w="3060573">
                  <a:extLst>
                    <a:ext uri="{9D8B030D-6E8A-4147-A177-3AD203B41FA5}">
                      <a16:colId xmlns:a16="http://schemas.microsoft.com/office/drawing/2014/main" val="377898519"/>
                    </a:ext>
                  </a:extLst>
                </a:gridCol>
              </a:tblGrid>
              <a:tr h="386737">
                <a:tc>
                  <a:txBody>
                    <a:bodyPr/>
                    <a:lstStyle/>
                    <a:p>
                      <a:pPr algn="ctr" fontAlgn="ctr"/>
                      <a:r>
                        <a:rPr lang="en-US" sz="1200" b="1" i="0" u="none" strike="noStrike" dirty="0">
                          <a:solidFill>
                            <a:srgbClr val="000000"/>
                          </a:solidFill>
                          <a:effectLst/>
                          <a:latin typeface="Times New Roman" panose="02020603050405020304" pitchFamily="18" charset="0"/>
                        </a:rPr>
                        <a:t>Type of Initiative </a:t>
                      </a:r>
                    </a:p>
                  </a:txBody>
                  <a:tcPr marL="6350" marR="6350" marT="6350" marB="0" anchor="ctr"/>
                </a:tc>
                <a:tc>
                  <a:txBody>
                    <a:bodyPr/>
                    <a:lstStyle/>
                    <a:p>
                      <a:pPr algn="ctr" fontAlgn="ctr"/>
                      <a:r>
                        <a:rPr lang="en-US" sz="1200" b="1" i="0" u="none" strike="noStrike" dirty="0">
                          <a:solidFill>
                            <a:srgbClr val="000000"/>
                          </a:solidFill>
                          <a:effectLst/>
                          <a:latin typeface="Times New Roman" panose="02020603050405020304" pitchFamily="18" charset="0"/>
                        </a:rPr>
                        <a:t>FY26-7 and beyond</a:t>
                      </a:r>
                    </a:p>
                  </a:txBody>
                  <a:tcPr marL="6350" marR="6350" marT="6350" marB="0" anchor="ctr"/>
                </a:tc>
                <a:tc>
                  <a:txBody>
                    <a:bodyPr/>
                    <a:lstStyle/>
                    <a:p>
                      <a:pPr algn="ctr" fontAlgn="ctr"/>
                      <a:endParaRPr lang="en-US" sz="1200" b="1"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3927482781"/>
                  </a:ext>
                </a:extLst>
              </a:tr>
              <a:tr h="388062">
                <a:tc>
                  <a:txBody>
                    <a:bodyPr/>
                    <a:lstStyle/>
                    <a:p>
                      <a:pPr algn="l" fontAlgn="ctr"/>
                      <a:r>
                        <a:rPr lang="en-US" sz="1200" b="0" i="0" u="none" strike="noStrike" dirty="0">
                          <a:solidFill>
                            <a:srgbClr val="000000"/>
                          </a:solidFill>
                          <a:effectLst/>
                          <a:latin typeface="Times New Roman" panose="02020603050405020304" pitchFamily="18" charset="0"/>
                        </a:rPr>
                        <a:t>Services Provided</a:t>
                      </a:r>
                    </a:p>
                  </a:txBody>
                  <a:tcPr marL="6350" marR="6350" marT="6350" marB="0" anchor="ctr"/>
                </a:tc>
                <a:tc>
                  <a:txBody>
                    <a:bodyPr/>
                    <a:lstStyle/>
                    <a:p>
                      <a:pPr algn="ctr" fontAlgn="ctr"/>
                      <a:r>
                        <a:rPr lang="en-US" sz="1200" b="0" i="0" u="none" strike="noStrike" dirty="0">
                          <a:solidFill>
                            <a:srgbClr val="000000"/>
                          </a:solidFill>
                          <a:effectLst/>
                          <a:latin typeface="Times New Roman" panose="02020603050405020304" pitchFamily="18" charset="0"/>
                        </a:rPr>
                        <a:t>GoMAGIC! (similar services with regionalization across MAGIC Communities)</a:t>
                      </a:r>
                    </a:p>
                  </a:txBody>
                  <a:tcPr marL="6350" marR="6350" marT="6350" marB="0" anchor="ct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3168977837"/>
                  </a:ext>
                </a:extLst>
              </a:tr>
              <a:tr h="960221">
                <a:tc>
                  <a:txBody>
                    <a:bodyPr/>
                    <a:lstStyle/>
                    <a:p>
                      <a:pPr algn="l" fontAlgn="ctr"/>
                      <a:r>
                        <a:rPr lang="en-US" sz="1200" b="0" i="0" u="none" strike="noStrike" dirty="0">
                          <a:solidFill>
                            <a:srgbClr val="000000"/>
                          </a:solidFill>
                          <a:effectLst/>
                          <a:latin typeface="Times New Roman" panose="02020603050405020304" pitchFamily="18" charset="0"/>
                        </a:rPr>
                        <a:t>Proof of concept</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Regional fixed routes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Regional micro-transit spoke-to-hubs</a:t>
                      </a:r>
                      <a:b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b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Workforce development routes include day (child, adult) care, education, </a:t>
                      </a:r>
                      <a:r>
                        <a:rPr lang="en-US" sz="1200" b="0" i="0" u="none" strike="noStrike" dirty="0">
                          <a:solidFill>
                            <a:srgbClr val="000000"/>
                          </a:solidFill>
                          <a:effectLst/>
                          <a:highlight>
                            <a:srgbClr val="FFFF00"/>
                          </a:highlight>
                          <a:latin typeface="Times New Roman" panose="02020603050405020304" pitchFamily="18" charset="0"/>
                          <a:ea typeface="Symbol" panose="05050102010706020507" pitchFamily="18" charset="2"/>
                          <a:cs typeface="Symbol" panose="05050102010706020507" pitchFamily="18" charset="2"/>
                        </a:rPr>
                        <a:t>training, etc</a:t>
                      </a: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a:t>
                      </a:r>
                      <a:endParaRPr lang="en-US" sz="12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endParaRPr lang="en-US" sz="12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540725534"/>
                  </a:ext>
                </a:extLst>
              </a:tr>
              <a:tr h="769501">
                <a:tc>
                  <a:txBody>
                    <a:bodyPr/>
                    <a:lstStyle/>
                    <a:p>
                      <a:pPr algn="l" fontAlgn="ctr"/>
                      <a:r>
                        <a:rPr lang="en-US" sz="1200" b="0" i="0" u="none" strike="noStrike" dirty="0">
                          <a:solidFill>
                            <a:srgbClr val="000000"/>
                          </a:solidFill>
                          <a:effectLst/>
                          <a:latin typeface="Times New Roman" panose="02020603050405020304" pitchFamily="18" charset="0"/>
                        </a:rPr>
                        <a:t>Medium-term</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Transportation system infrastructure designed, planned, spec’d</a:t>
                      </a:r>
                      <a:endParaRPr lang="en-US" sz="12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endParaRPr lang="en-US" sz="12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3056679497"/>
                  </a:ext>
                </a:extLst>
              </a:tr>
              <a:tr h="1150941">
                <a:tc>
                  <a:txBody>
                    <a:bodyPr/>
                    <a:lstStyle/>
                    <a:p>
                      <a:pPr algn="l" fontAlgn="ctr"/>
                      <a:r>
                        <a:rPr lang="en-US" sz="1200" b="0" i="0" u="none" strike="noStrike" dirty="0">
                          <a:solidFill>
                            <a:srgbClr val="000000"/>
                          </a:solidFill>
                          <a:effectLst/>
                          <a:latin typeface="Times New Roman" panose="02020603050405020304" pitchFamily="18" charset="0"/>
                        </a:rPr>
                        <a:t>Long-term</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Portions of region pilot system and follow plan, do, study, act (CQI process)</a:t>
                      </a:r>
                      <a:endParaRPr lang="en-US" sz="12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endParaRPr lang="en-US" sz="12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3454912381"/>
                  </a:ext>
                </a:extLst>
              </a:tr>
              <a:tr h="388062">
                <a:tc>
                  <a:txBody>
                    <a:bodyPr/>
                    <a:lstStyle/>
                    <a:p>
                      <a:pPr algn="l" fontAlgn="ctr"/>
                      <a:r>
                        <a:rPr lang="en-US" sz="1200" b="0" i="0" u="none" strike="noStrike" dirty="0">
                          <a:solidFill>
                            <a:srgbClr val="000000"/>
                          </a:solidFill>
                          <a:effectLst/>
                          <a:latin typeface="Times New Roman" panose="02020603050405020304" pitchFamily="18" charset="0"/>
                        </a:rPr>
                        <a:t>Additional Resource's </a:t>
                      </a:r>
                      <a:r>
                        <a:rPr lang="en-US" sz="1200" b="0" i="0" u="none" strike="noStrike" dirty="0" err="1">
                          <a:solidFill>
                            <a:srgbClr val="000000"/>
                          </a:solidFill>
                          <a:effectLst/>
                          <a:latin typeface="Times New Roman" panose="02020603050405020304" pitchFamily="18" charset="0"/>
                        </a:rPr>
                        <a:t>req’d</a:t>
                      </a:r>
                      <a:r>
                        <a:rPr lang="en-US" sz="1200" b="0" i="0" u="none" strike="noStrike" dirty="0">
                          <a:solidFill>
                            <a:srgbClr val="000000"/>
                          </a:solidFill>
                          <a:effectLst/>
                          <a:latin typeface="Times New Roman" panose="02020603050405020304" pitchFamily="18" charset="0"/>
                        </a:rPr>
                        <a:t> for Sudbury</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$200,000 (FY23 NPV)</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 Additional services</a:t>
                      </a:r>
                    </a:p>
                  </a:txBody>
                  <a:tcPr marL="6350" marR="6350" marT="6350" marB="0" anchor="ctr"/>
                </a:tc>
                <a:tc>
                  <a:txBody>
                    <a:bodyPr/>
                    <a:lstStyle/>
                    <a:p>
                      <a:pPr algn="l" fontAlgn="ctr"/>
                      <a:endParaRPr lang="en-US" sz="12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655729409"/>
                  </a:ext>
                </a:extLst>
              </a:tr>
              <a:tr h="578781">
                <a:tc>
                  <a:txBody>
                    <a:bodyPr/>
                    <a:lstStyle/>
                    <a:p>
                      <a:pPr algn="l" fontAlgn="ctr"/>
                      <a:r>
                        <a:rPr lang="en-US" sz="1200" b="0" i="0" u="none" strike="noStrike" dirty="0">
                          <a:solidFill>
                            <a:srgbClr val="000000"/>
                          </a:solidFill>
                          <a:effectLst/>
                          <a:latin typeface="Times New Roman" panose="02020603050405020304" pitchFamily="18" charset="0"/>
                        </a:rPr>
                        <a:t>Engage with:</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 </a:t>
                      </a:r>
                    </a:p>
                  </a:txBody>
                  <a:tcPr marL="6350" marR="6350" marT="6350" marB="0" anchor="ctr"/>
                </a:tc>
                <a:tc>
                  <a:txBody>
                    <a:bodyPr/>
                    <a:lstStyle/>
                    <a:p>
                      <a:pPr algn="l" fontAlgn="ctr"/>
                      <a:endParaRPr lang="en-US" sz="12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4102122213"/>
                  </a:ext>
                </a:extLst>
              </a:tr>
              <a:tr h="578781">
                <a:tc>
                  <a:txBody>
                    <a:bodyPr/>
                    <a:lstStyle/>
                    <a:p>
                      <a:pPr algn="l" fontAlgn="ctr"/>
                      <a:r>
                        <a:rPr lang="en-US" sz="1200" b="0" i="0" u="none" strike="noStrike" dirty="0">
                          <a:solidFill>
                            <a:srgbClr val="000000"/>
                          </a:solidFill>
                          <a:effectLst/>
                          <a:latin typeface="Times New Roman" panose="02020603050405020304" pitchFamily="18" charset="0"/>
                        </a:rPr>
                        <a:t>Help Needed (e.g. legislators)</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State DOT</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Federal (FTA)</a:t>
                      </a:r>
                    </a:p>
                  </a:txBody>
                  <a:tcPr marL="6350" marR="6350" marT="6350" marB="0" anchor="ctr"/>
                </a:tc>
                <a:tc>
                  <a:txBody>
                    <a:bodyPr/>
                    <a:lstStyle/>
                    <a:p>
                      <a:pPr algn="l" fontAlgn="ctr"/>
                      <a:endParaRPr lang="en-US" sz="12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493897249"/>
                  </a:ext>
                </a:extLst>
              </a:tr>
              <a:tr h="769501">
                <a:tc>
                  <a:txBody>
                    <a:bodyPr/>
                    <a:lstStyle/>
                    <a:p>
                      <a:pPr algn="l" fontAlgn="ctr"/>
                      <a:r>
                        <a:rPr lang="en-US" sz="1200" b="0" i="0" u="none" strike="noStrike" dirty="0">
                          <a:solidFill>
                            <a:srgbClr val="000000"/>
                          </a:solidFill>
                          <a:effectLst/>
                          <a:latin typeface="Times New Roman" panose="02020603050405020304" pitchFamily="18" charset="0"/>
                        </a:rPr>
                        <a:t>Challenges</a:t>
                      </a:r>
                    </a:p>
                  </a:txBody>
                  <a:tcPr marL="6350" marR="6350" marT="6350" marB="0" anchor="ctr"/>
                </a:tc>
                <a:tc>
                  <a:txBody>
                    <a:bodyPr/>
                    <a:lstStyle/>
                    <a:p>
                      <a:pPr algn="l" fontAlgn="ctr"/>
                      <a:r>
                        <a:rPr lang="en-US" sz="1200" b="0" i="0" u="none" strike="noStrike" dirty="0">
                          <a:solidFill>
                            <a:srgbClr val="000000"/>
                          </a:solidFill>
                          <a:effectLst/>
                          <a:latin typeface="Times New Roman" panose="02020603050405020304" pitchFamily="18" charset="0"/>
                        </a:rPr>
                        <a:t> </a:t>
                      </a:r>
                      <a:r>
                        <a:rPr lang="en-US" sz="1200" b="0" i="0" u="none" strike="noStrike" dirty="0">
                          <a:solidFill>
                            <a:srgbClr val="000000"/>
                          </a:solidFill>
                          <a:effectLst/>
                          <a:highlight>
                            <a:srgbClr val="FFFF00"/>
                          </a:highlight>
                          <a:latin typeface="Times New Roman" panose="02020603050405020304" pitchFamily="18" charset="0"/>
                        </a:rPr>
                        <a:t>TBD</a:t>
                      </a:r>
                    </a:p>
                  </a:txBody>
                  <a:tcPr marL="6350" marR="6350" marT="6350" marB="0" anchor="ctr"/>
                </a:tc>
                <a:tc>
                  <a:txBody>
                    <a:bodyPr/>
                    <a:lstStyle/>
                    <a:p>
                      <a:pPr algn="l" fontAlgn="ctr"/>
                      <a:endParaRPr lang="en-US" sz="12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2385216985"/>
                  </a:ext>
                </a:extLst>
              </a:tr>
            </a:tbl>
          </a:graphicData>
        </a:graphic>
      </p:graphicFrame>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14</a:t>
            </a:fld>
            <a:endParaRPr lang="en-US" dirty="0"/>
          </a:p>
        </p:txBody>
      </p:sp>
    </p:spTree>
    <p:extLst>
      <p:ext uri="{BB962C8B-B14F-4D97-AF65-F5344CB8AC3E}">
        <p14:creationId xmlns:p14="http://schemas.microsoft.com/office/powerpoint/2010/main" val="2531817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Background"/>
          <p:cNvSpPr txBox="1">
            <a:spLocks noGrp="1"/>
          </p:cNvSpPr>
          <p:nvPr>
            <p:ph type="title"/>
          </p:nvPr>
        </p:nvSpPr>
        <p:spPr>
          <a:xfrm>
            <a:off x="1143000" y="438086"/>
            <a:ext cx="8239125" cy="716582"/>
          </a:xfrm>
          <a:prstGeom prst="rect">
            <a:avLst/>
          </a:prstGeom>
        </p:spPr>
        <p:txBody>
          <a:bodyPr>
            <a:normAutofit fontScale="90000"/>
          </a:bodyPr>
          <a:lstStyle>
            <a:lvl1pPr>
              <a:defRPr spc="-200"/>
            </a:lvl1pPr>
          </a:lstStyle>
          <a:p>
            <a:r>
              <a:rPr lang="en-US" dirty="0"/>
              <a:t>Conclusion / Next Steps</a:t>
            </a:r>
          </a:p>
        </p:txBody>
      </p:sp>
      <p:sp>
        <p:nvSpPr>
          <p:cNvPr id="3" name="Text Placeholder 2">
            <a:extLst>
              <a:ext uri="{FF2B5EF4-FFF2-40B4-BE49-F238E27FC236}">
                <a16:creationId xmlns:a16="http://schemas.microsoft.com/office/drawing/2014/main" id="{2A2FA014-314E-47CE-9370-E4F14C77BB5A}"/>
              </a:ext>
            </a:extLst>
          </p:cNvPr>
          <p:cNvSpPr>
            <a:spLocks noGrp="1"/>
          </p:cNvSpPr>
          <p:nvPr>
            <p:ph type="body" idx="21"/>
          </p:nvPr>
        </p:nvSpPr>
        <p:spPr>
          <a:xfrm>
            <a:off x="1126525" y="1414262"/>
            <a:ext cx="7560276" cy="4128007"/>
          </a:xfrm>
        </p:spPr>
        <p:txBody>
          <a:bodyPr>
            <a:normAutofit/>
          </a:bodyPr>
          <a:lstStyle/>
          <a:p>
            <a:r>
              <a:rPr lang="en-US" dirty="0"/>
              <a:t>Request level funding for FY23/24 i.e. $100,000</a:t>
            </a:r>
          </a:p>
          <a:p>
            <a:r>
              <a:rPr lang="en-US" dirty="0"/>
              <a:t>Feedback from Select Board to Transportation Committee to proceed and attempt to grow program</a:t>
            </a:r>
          </a:p>
          <a:p>
            <a:endParaRPr lang="en-US" dirty="0"/>
          </a:p>
          <a:p>
            <a:endParaRPr lang="en-US" dirty="0"/>
          </a:p>
        </p:txBody>
      </p:sp>
      <p:sp>
        <p:nvSpPr>
          <p:cNvPr id="2" name="Slide Number Placeholder 1">
            <a:extLst>
              <a:ext uri="{FF2B5EF4-FFF2-40B4-BE49-F238E27FC236}">
                <a16:creationId xmlns:a16="http://schemas.microsoft.com/office/drawing/2014/main" id="{2957F366-C3BD-41A6-97BB-B0A80559B1B8}"/>
              </a:ext>
            </a:extLst>
          </p:cNvPr>
          <p:cNvSpPr>
            <a:spLocks noGrp="1"/>
          </p:cNvSpPr>
          <p:nvPr>
            <p:ph type="sldNum" sz="quarter" idx="2"/>
          </p:nvPr>
        </p:nvSpPr>
        <p:spPr/>
        <p:txBody>
          <a:bodyPr/>
          <a:lstStyle/>
          <a:p>
            <a:fld id="{86CB4B4D-7CA3-9044-876B-883B54F8677D}" type="slidenum">
              <a:rPr lang="en-US" smtClean="0"/>
              <a:t>15</a:t>
            </a:fld>
            <a:endParaRPr lang="en-US" dirty="0"/>
          </a:p>
        </p:txBody>
      </p:sp>
    </p:spTree>
    <p:extLst>
      <p:ext uri="{BB962C8B-B14F-4D97-AF65-F5344CB8AC3E}">
        <p14:creationId xmlns:p14="http://schemas.microsoft.com/office/powerpoint/2010/main" val="403450300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462" y="190500"/>
            <a:ext cx="7635240" cy="1143000"/>
          </a:xfrm>
        </p:spPr>
        <p:txBody>
          <a:bodyPr>
            <a:normAutofit fontScale="90000"/>
          </a:bodyPr>
          <a:lstStyle/>
          <a:p>
            <a:r>
              <a:rPr lang="en-US" dirty="0"/>
              <a:t>Stakeholder Review (the “who” </a:t>
            </a:r>
            <a:r>
              <a:rPr lang="en-US" dirty="0">
                <a:highlight>
                  <a:srgbClr val="FFFF00"/>
                </a:highlight>
              </a:rPr>
              <a:t>for Sudbury)</a:t>
            </a:r>
          </a:p>
        </p:txBody>
      </p:sp>
      <p:sp>
        <p:nvSpPr>
          <p:cNvPr id="3" name="Content Placeholder 2"/>
          <p:cNvSpPr>
            <a:spLocks noGrp="1"/>
          </p:cNvSpPr>
          <p:nvPr>
            <p:ph idx="1"/>
          </p:nvPr>
        </p:nvSpPr>
        <p:spPr/>
        <p:txBody>
          <a:bodyPr>
            <a:normAutofit/>
          </a:bodyPr>
          <a:lstStyle/>
          <a:p>
            <a:pPr marL="342900" indent="-342900">
              <a:lnSpc>
                <a:spcPct val="115000"/>
              </a:lnSpc>
              <a:spcBef>
                <a:spcPts val="0"/>
              </a:spcBef>
              <a:buFont typeface="Symbol" panose="05050102010706020507" pitchFamily="18" charset="2"/>
              <a:buChar char=""/>
            </a:pPr>
            <a:endParaRPr lang="en-US" sz="28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buFont typeface="Symbol" panose="05050102010706020507" pitchFamily="18" charset="2"/>
              <a:buChar char=""/>
            </a:pPr>
            <a:endParaRPr lang="en-US" sz="24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16</a:t>
            </a:fld>
            <a:endParaRPr lang="en-US" dirty="0"/>
          </a:p>
        </p:txBody>
      </p:sp>
      <p:sp>
        <p:nvSpPr>
          <p:cNvPr id="4" name="Content Placeholder 2">
            <a:extLst>
              <a:ext uri="{FF2B5EF4-FFF2-40B4-BE49-F238E27FC236}">
                <a16:creationId xmlns:a16="http://schemas.microsoft.com/office/drawing/2014/main" id="{E92D0DA3-796D-BE4B-6906-9361C284EF4F}"/>
              </a:ext>
            </a:extLst>
          </p:cNvPr>
          <p:cNvSpPr txBox="1">
            <a:spLocks/>
          </p:cNvSpPr>
          <p:nvPr/>
        </p:nvSpPr>
        <p:spPr>
          <a:xfrm>
            <a:off x="838200" y="1566134"/>
            <a:ext cx="5068330" cy="435133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24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0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ctr">
              <a:buFont typeface="Wingdings 2"/>
              <a:buNone/>
            </a:pPr>
            <a:r>
              <a:rPr lang="en-US" sz="2000"/>
              <a:t>MAPC:  Metropolitan Area Planning Council</a:t>
            </a:r>
          </a:p>
          <a:p>
            <a:endParaRPr lang="en-US" sz="2000"/>
          </a:p>
          <a:p>
            <a:pPr lvl="1">
              <a:spcAft>
                <a:spcPts val="500"/>
              </a:spcAft>
            </a:pPr>
            <a:r>
              <a:rPr lang="en-US"/>
              <a:t>A state regional planning agency</a:t>
            </a:r>
          </a:p>
          <a:p>
            <a:pPr lvl="1">
              <a:spcAft>
                <a:spcPts val="500"/>
              </a:spcAft>
            </a:pPr>
            <a:r>
              <a:rPr lang="en-US"/>
              <a:t>Its transportation department promotes sustainable transportation &amp; infrastructure</a:t>
            </a:r>
          </a:p>
          <a:p>
            <a:pPr lvl="1">
              <a:spcAft>
                <a:spcPts val="500"/>
              </a:spcAft>
            </a:pPr>
            <a:r>
              <a:rPr lang="en-US"/>
              <a:t>Boston region MAPC has 101 muni’s including Sudbury</a:t>
            </a:r>
          </a:p>
          <a:p>
            <a:pPr lvl="1">
              <a:spcAft>
                <a:spcPts val="500"/>
              </a:spcAft>
            </a:pPr>
            <a:r>
              <a:rPr lang="en-US"/>
              <a:t>Sudbury’s sub-region of 13 towns is  Minuteman Advisory Group on Interlocal Collaboration - MAGIC</a:t>
            </a:r>
          </a:p>
          <a:p>
            <a:pPr lvl="1"/>
            <a:endParaRPr lang="en-US" dirty="0"/>
          </a:p>
        </p:txBody>
      </p:sp>
      <p:sp>
        <p:nvSpPr>
          <p:cNvPr id="5" name="Content Placeholder 3">
            <a:extLst>
              <a:ext uri="{FF2B5EF4-FFF2-40B4-BE49-F238E27FC236}">
                <a16:creationId xmlns:a16="http://schemas.microsoft.com/office/drawing/2014/main" id="{5ABE1B22-5324-4DD1-BF54-03973211B195}"/>
              </a:ext>
            </a:extLst>
          </p:cNvPr>
          <p:cNvSpPr txBox="1">
            <a:spLocks/>
          </p:cNvSpPr>
          <p:nvPr/>
        </p:nvSpPr>
        <p:spPr>
          <a:xfrm>
            <a:off x="6133029" y="1566134"/>
            <a:ext cx="4961238" cy="435133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ctr">
              <a:buFont typeface="Wingdings 2"/>
              <a:buNone/>
            </a:pPr>
            <a:r>
              <a:rPr lang="en-US" sz="2000" dirty="0"/>
              <a:t>MPO:  Metropolitan Area Organization </a:t>
            </a:r>
          </a:p>
          <a:p>
            <a:endParaRPr lang="en-US" sz="2000" dirty="0"/>
          </a:p>
          <a:p>
            <a:pPr lvl="1">
              <a:spcAft>
                <a:spcPts val="500"/>
              </a:spcAft>
            </a:pPr>
            <a:r>
              <a:rPr lang="en-US" sz="2000" dirty="0"/>
              <a:t>Federally required</a:t>
            </a:r>
          </a:p>
          <a:p>
            <a:pPr lvl="1">
              <a:spcAft>
                <a:spcPts val="500"/>
              </a:spcAft>
            </a:pPr>
            <a:r>
              <a:rPr lang="en-US" sz="2000" dirty="0"/>
              <a:t>Transportation policy-making</a:t>
            </a:r>
          </a:p>
          <a:p>
            <a:pPr lvl="1">
              <a:spcAft>
                <a:spcPts val="500"/>
              </a:spcAft>
            </a:pPr>
            <a:r>
              <a:rPr lang="en-US" sz="2000" dirty="0"/>
              <a:t>Boston region MPO has 97 </a:t>
            </a:r>
            <a:r>
              <a:rPr lang="en-US" sz="2000" dirty="0" err="1"/>
              <a:t>muni’s</a:t>
            </a:r>
            <a:r>
              <a:rPr lang="en-US" sz="2000" dirty="0"/>
              <a:t>, including Sudbury</a:t>
            </a:r>
          </a:p>
          <a:p>
            <a:pPr lvl="1">
              <a:spcAft>
                <a:spcPts val="500"/>
              </a:spcAft>
            </a:pPr>
            <a:r>
              <a:rPr lang="en-US" sz="2000" dirty="0"/>
              <a:t>22 MPO’s work with </a:t>
            </a:r>
            <a:r>
              <a:rPr lang="en-US" sz="2000" dirty="0" err="1"/>
              <a:t>MassDOT</a:t>
            </a:r>
            <a:r>
              <a:rPr lang="en-US" sz="2000" dirty="0"/>
              <a:t> under Executive Office of Transportation</a:t>
            </a:r>
          </a:p>
          <a:p>
            <a:pPr lvl="1">
              <a:spcAft>
                <a:spcPts val="500"/>
              </a:spcAft>
            </a:pPr>
            <a:r>
              <a:rPr lang="en-US" sz="2000" dirty="0"/>
              <a:t>Similar boundaries as Regional Transit Authority areas</a:t>
            </a:r>
          </a:p>
        </p:txBody>
      </p:sp>
    </p:spTree>
    <p:extLst>
      <p:ext uri="{BB962C8B-B14F-4D97-AF65-F5344CB8AC3E}">
        <p14:creationId xmlns:p14="http://schemas.microsoft.com/office/powerpoint/2010/main" val="4020619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8F5A5-194E-5D5F-14FA-2F6483F11A5E}"/>
              </a:ext>
            </a:extLst>
          </p:cNvPr>
          <p:cNvSpPr>
            <a:spLocks noGrp="1"/>
          </p:cNvSpPr>
          <p:nvPr>
            <p:ph type="title"/>
          </p:nvPr>
        </p:nvSpPr>
        <p:spPr/>
        <p:txBody>
          <a:bodyPr/>
          <a:lstStyle/>
          <a:p>
            <a:r>
              <a:rPr lang="en-US" dirty="0"/>
              <a:t>Deb’s use cases as appendix</a:t>
            </a:r>
          </a:p>
        </p:txBody>
      </p:sp>
      <p:sp>
        <p:nvSpPr>
          <p:cNvPr id="3" name="Content Placeholder 2">
            <a:extLst>
              <a:ext uri="{FF2B5EF4-FFF2-40B4-BE49-F238E27FC236}">
                <a16:creationId xmlns:a16="http://schemas.microsoft.com/office/drawing/2014/main" id="{07DEAC49-0603-B96E-413F-574BDBA5FC1E}"/>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451541B0-B203-DB50-42A5-B6074A6981F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FCE6999-8A35-806F-417F-AE811E6FD088}"/>
              </a:ext>
            </a:extLst>
          </p:cNvPr>
          <p:cNvSpPr>
            <a:spLocks noGrp="1"/>
          </p:cNvSpPr>
          <p:nvPr>
            <p:ph type="sldNum" sz="quarter" idx="12"/>
          </p:nvPr>
        </p:nvSpPr>
        <p:spPr/>
        <p:txBody>
          <a:bodyPr/>
          <a:lstStyle/>
          <a:p>
            <a:fld id="{071789FD-49D5-41AD-854C-0F54EF584058}" type="slidenum">
              <a:rPr lang="en-US" smtClean="0"/>
              <a:t>17</a:t>
            </a:fld>
            <a:endParaRPr lang="en-US" dirty="0"/>
          </a:p>
        </p:txBody>
      </p:sp>
    </p:spTree>
    <p:extLst>
      <p:ext uri="{BB962C8B-B14F-4D97-AF65-F5344CB8AC3E}">
        <p14:creationId xmlns:p14="http://schemas.microsoft.com/office/powerpoint/2010/main" val="3316214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8F5A5-194E-5D5F-14FA-2F6483F11A5E}"/>
              </a:ext>
            </a:extLst>
          </p:cNvPr>
          <p:cNvSpPr>
            <a:spLocks noGrp="1"/>
          </p:cNvSpPr>
          <p:nvPr>
            <p:ph type="title"/>
          </p:nvPr>
        </p:nvSpPr>
        <p:spPr/>
        <p:txBody>
          <a:bodyPr/>
          <a:lstStyle/>
          <a:p>
            <a:r>
              <a:rPr lang="en-US" dirty="0"/>
              <a:t>Master Plan link as appendix</a:t>
            </a:r>
          </a:p>
        </p:txBody>
      </p:sp>
      <p:sp>
        <p:nvSpPr>
          <p:cNvPr id="3" name="Content Placeholder 2">
            <a:extLst>
              <a:ext uri="{FF2B5EF4-FFF2-40B4-BE49-F238E27FC236}">
                <a16:creationId xmlns:a16="http://schemas.microsoft.com/office/drawing/2014/main" id="{07DEAC49-0603-B96E-413F-574BDBA5FC1E}"/>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451541B0-B203-DB50-42A5-B6074A6981F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FCE6999-8A35-806F-417F-AE811E6FD088}"/>
              </a:ext>
            </a:extLst>
          </p:cNvPr>
          <p:cNvSpPr>
            <a:spLocks noGrp="1"/>
          </p:cNvSpPr>
          <p:nvPr>
            <p:ph type="sldNum" sz="quarter" idx="12"/>
          </p:nvPr>
        </p:nvSpPr>
        <p:spPr/>
        <p:txBody>
          <a:bodyPr/>
          <a:lstStyle/>
          <a:p>
            <a:fld id="{071789FD-49D5-41AD-854C-0F54EF584058}" type="slidenum">
              <a:rPr lang="en-US" smtClean="0"/>
              <a:t>18</a:t>
            </a:fld>
            <a:endParaRPr lang="en-US" dirty="0"/>
          </a:p>
        </p:txBody>
      </p:sp>
    </p:spTree>
    <p:extLst>
      <p:ext uri="{BB962C8B-B14F-4D97-AF65-F5344CB8AC3E}">
        <p14:creationId xmlns:p14="http://schemas.microsoft.com/office/powerpoint/2010/main" val="265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C53B8-0BEC-43C2-BE4B-C8A7C179BCC9}"/>
              </a:ext>
            </a:extLst>
          </p:cNvPr>
          <p:cNvSpPr>
            <a:spLocks noGrp="1"/>
          </p:cNvSpPr>
          <p:nvPr>
            <p:ph type="title"/>
          </p:nvPr>
        </p:nvSpPr>
        <p:spPr>
          <a:xfrm>
            <a:off x="1143000" y="533400"/>
            <a:ext cx="8239125" cy="716582"/>
          </a:xfrm>
        </p:spPr>
        <p:txBody>
          <a:bodyPr>
            <a:normAutofit fontScale="90000"/>
          </a:bodyPr>
          <a:lstStyle/>
          <a:p>
            <a:r>
              <a:rPr lang="en-US" dirty="0"/>
              <a:t>Agenda</a:t>
            </a:r>
          </a:p>
        </p:txBody>
      </p:sp>
      <p:sp>
        <p:nvSpPr>
          <p:cNvPr id="3" name="Text Placeholder 2">
            <a:extLst>
              <a:ext uri="{FF2B5EF4-FFF2-40B4-BE49-F238E27FC236}">
                <a16:creationId xmlns:a16="http://schemas.microsoft.com/office/drawing/2014/main" id="{A4DA5C2D-6868-412B-AAC3-5F7A35046896}"/>
              </a:ext>
            </a:extLst>
          </p:cNvPr>
          <p:cNvSpPr>
            <a:spLocks noGrp="1"/>
          </p:cNvSpPr>
          <p:nvPr>
            <p:ph type="body" idx="21"/>
          </p:nvPr>
        </p:nvSpPr>
        <p:spPr>
          <a:xfrm>
            <a:off x="1181099" y="1686989"/>
            <a:ext cx="6781801" cy="4128007"/>
          </a:xfrm>
        </p:spPr>
        <p:txBody>
          <a:bodyPr/>
          <a:lstStyle/>
          <a:p>
            <a:r>
              <a:rPr lang="en-US" dirty="0"/>
              <a:t>Review of last update (4/5/2022)</a:t>
            </a:r>
          </a:p>
          <a:p>
            <a:r>
              <a:rPr lang="en-US" dirty="0"/>
              <a:t>Since last update</a:t>
            </a:r>
          </a:p>
          <a:p>
            <a:r>
              <a:rPr lang="en-US" dirty="0"/>
              <a:t>Recommendation</a:t>
            </a:r>
          </a:p>
          <a:p>
            <a:r>
              <a:rPr lang="en-US" dirty="0"/>
              <a:t>Stakeholder review</a:t>
            </a:r>
          </a:p>
          <a:p>
            <a:r>
              <a:rPr lang="en-US" dirty="0"/>
              <a:t>Ties to Sudbury Master Plan</a:t>
            </a:r>
          </a:p>
          <a:p>
            <a:r>
              <a:rPr lang="en-US" dirty="0"/>
              <a:t>Five year+ vision</a:t>
            </a:r>
          </a:p>
          <a:p>
            <a:r>
              <a:rPr lang="en-US" dirty="0"/>
              <a:t>Conclusion / Next Steps</a:t>
            </a:r>
          </a:p>
          <a:p>
            <a:endParaRPr lang="en-US" dirty="0"/>
          </a:p>
        </p:txBody>
      </p:sp>
      <p:sp>
        <p:nvSpPr>
          <p:cNvPr id="4" name="Slide Number Placeholder 3">
            <a:extLst>
              <a:ext uri="{FF2B5EF4-FFF2-40B4-BE49-F238E27FC236}">
                <a16:creationId xmlns:a16="http://schemas.microsoft.com/office/drawing/2014/main" id="{CA3E2F95-43B0-441F-A144-9A0C08AFC54B}"/>
              </a:ext>
            </a:extLst>
          </p:cNvPr>
          <p:cNvSpPr>
            <a:spLocks noGrp="1"/>
          </p:cNvSpPr>
          <p:nvPr>
            <p:ph type="sldNum" sz="quarter" idx="2"/>
          </p:nvPr>
        </p:nvSpPr>
        <p:spPr/>
        <p:txBody>
          <a:bodyPr/>
          <a:lstStyle/>
          <a:p>
            <a:fld id="{86CB4B4D-7CA3-9044-876B-883B54F8677D}" type="slidenum">
              <a:rPr lang="en-US" smtClean="0"/>
              <a:t>2</a:t>
            </a:fld>
            <a:endParaRPr lang="en-US" dirty="0"/>
          </a:p>
        </p:txBody>
      </p:sp>
    </p:spTree>
    <p:extLst>
      <p:ext uri="{BB962C8B-B14F-4D97-AF65-F5344CB8AC3E}">
        <p14:creationId xmlns:p14="http://schemas.microsoft.com/office/powerpoint/2010/main" val="369597248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last update (4/5/2022)</a:t>
            </a:r>
          </a:p>
        </p:txBody>
      </p:sp>
      <p:sp>
        <p:nvSpPr>
          <p:cNvPr id="3" name="Content Placeholder 2"/>
          <p:cNvSpPr>
            <a:spLocks noGrp="1"/>
          </p:cNvSpPr>
          <p:nvPr>
            <p:ph idx="1"/>
          </p:nvPr>
        </p:nvSpPr>
        <p:spPr/>
        <p:txBody>
          <a:bodyPr>
            <a:normAutofit/>
          </a:bodyPr>
          <a:lstStyle/>
          <a:p>
            <a:pPr marL="82296" indent="0">
              <a:buNone/>
            </a:pPr>
            <a:r>
              <a:rPr lang="en-US" dirty="0"/>
              <a:t>The Sudbury Transportation Committee was created by the Select Board to address a key feature of livable communities: transportation.   A livable community is defined as</a:t>
            </a:r>
          </a:p>
          <a:p>
            <a:pPr marL="82296" indent="0">
              <a:buNone/>
            </a:pPr>
            <a:r>
              <a:rPr lang="en-US" i="1" dirty="0"/>
              <a:t>…one that is safe and secure, has affordable and appropriate housing and transportation options, and offers supportive community features and services. …Well-designed, livable communities promote health and sustain economic growth, and they make for happier, healthier residents — of all ages</a:t>
            </a:r>
            <a:r>
              <a:rPr lang="en-US" dirty="0"/>
              <a:t>. </a:t>
            </a:r>
            <a:r>
              <a:rPr lang="en-US" dirty="0">
                <a:hlinkClick r:id="rId3"/>
              </a:rPr>
              <a:t>http://www.aarp.org/livable-communities/net-work-agefriendly-communities/info-2014/an-introduction.html</a:t>
            </a:r>
            <a:r>
              <a:rPr lang="en-US" dirty="0"/>
              <a:t> </a:t>
            </a:r>
            <a:endParaRPr lang="en-US" sz="3600" dirty="0"/>
          </a:p>
        </p:txBody>
      </p:sp>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3</a:t>
            </a:fld>
            <a:endParaRPr lang="en-US" dirty="0"/>
          </a:p>
        </p:txBody>
      </p:sp>
    </p:spTree>
    <p:extLst>
      <p:ext uri="{BB962C8B-B14F-4D97-AF65-F5344CB8AC3E}">
        <p14:creationId xmlns:p14="http://schemas.microsoft.com/office/powerpoint/2010/main" val="323627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last update (4/5/2022)</a:t>
            </a:r>
          </a:p>
        </p:txBody>
      </p:sp>
      <p:sp>
        <p:nvSpPr>
          <p:cNvPr id="3" name="Content Placeholder 2"/>
          <p:cNvSpPr>
            <a:spLocks noGrp="1"/>
          </p:cNvSpPr>
          <p:nvPr>
            <p:ph idx="1"/>
          </p:nvPr>
        </p:nvSpPr>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Focus was on the GoSudbury! “what”</a:t>
            </a:r>
          </a:p>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Product of Livable Sudbury Assessment</a:t>
            </a:r>
          </a:p>
          <a:p>
            <a:pPr marL="342900" marR="0" lvl="0" indent="-342900">
              <a:lnSpc>
                <a:spcPct val="115000"/>
              </a:lnSpc>
              <a:spcBef>
                <a:spcPts val="0"/>
              </a:spcBef>
              <a:spcAft>
                <a:spcPts val="0"/>
              </a:spcAft>
              <a:buFont typeface="Symbol" panose="05050102010706020507" pitchFamily="18" charset="2"/>
              <a:buChar char=""/>
            </a:pPr>
            <a:r>
              <a:rPr lang="en-US" sz="2800" b="1" dirty="0">
                <a:latin typeface="Gill Sans MT" panose="020B0502020104020203" pitchFamily="34" charset="0"/>
                <a:ea typeface="Calibri" panose="020F0502020204030204" pitchFamily="34" charset="0"/>
                <a:cs typeface="Times New Roman" panose="02020603050405020304" pitchFamily="18" charset="0"/>
              </a:rPr>
              <a:t>Request was for:</a:t>
            </a:r>
          </a:p>
          <a:p>
            <a:pPr marL="617220" lvl="1" indent="-342900">
              <a:lnSpc>
                <a:spcPct val="115000"/>
              </a:lnSpc>
              <a:spcBef>
                <a:spcPts val="0"/>
              </a:spcBef>
              <a:buFont typeface="Symbol" panose="05050102010706020507" pitchFamily="18" charset="2"/>
              <a:buChar char=""/>
            </a:pPr>
            <a:r>
              <a:rPr lang="en-US" b="1" dirty="0">
                <a:latin typeface="Gill Sans MT" panose="020B0502020104020203" pitchFamily="34" charset="0"/>
                <a:ea typeface="Calibri" panose="020F0502020204030204" pitchFamily="34" charset="0"/>
                <a:cs typeface="Times New Roman" panose="02020603050405020304" pitchFamily="18" charset="0"/>
              </a:rPr>
              <a:t>Recommendation from high/medium/low options</a:t>
            </a:r>
          </a:p>
          <a:p>
            <a:pPr marL="617220" lvl="1" indent="-342900">
              <a:lnSpc>
                <a:spcPct val="115000"/>
              </a:lnSpc>
              <a:spcBef>
                <a:spcPts val="0"/>
              </a:spcBef>
              <a:buFont typeface="Symbol" panose="05050102010706020507" pitchFamily="18" charset="2"/>
              <a:buChar char=""/>
            </a:pPr>
            <a:r>
              <a:rPr lang="en-US" b="1" dirty="0">
                <a:latin typeface="Gill Sans MT" panose="020B0502020104020203" pitchFamily="34" charset="0"/>
                <a:ea typeface="Calibri" panose="020F0502020204030204" pitchFamily="34" charset="0"/>
                <a:cs typeface="Times New Roman" panose="02020603050405020304" pitchFamily="18" charset="0"/>
              </a:rPr>
              <a:t>Commitment level from other towns for regionalized approach</a:t>
            </a:r>
          </a:p>
          <a:p>
            <a:pPr marL="617220" lvl="1" indent="-342900">
              <a:lnSpc>
                <a:spcPct val="115000"/>
              </a:lnSpc>
              <a:spcBef>
                <a:spcPts val="0"/>
              </a:spcBef>
              <a:buFont typeface="Symbol" panose="05050102010706020507" pitchFamily="18" charset="2"/>
              <a:buChar char=""/>
            </a:pPr>
            <a:r>
              <a:rPr lang="en-US" b="1" dirty="0">
                <a:latin typeface="Gill Sans MT" panose="020B0502020104020203" pitchFamily="34" charset="0"/>
                <a:ea typeface="Calibri" panose="020F0502020204030204" pitchFamily="34" charset="0"/>
                <a:cs typeface="Times New Roman" panose="02020603050405020304" pitchFamily="18" charset="0"/>
              </a:rPr>
              <a:t>Picture of grants landscape</a:t>
            </a:r>
          </a:p>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Today’s focus more on the “who”, “why”, “how” and “when”</a:t>
            </a:r>
          </a:p>
          <a:p>
            <a:pPr marL="342900" marR="0" lvl="0" indent="-342900">
              <a:lnSpc>
                <a:spcPct val="115000"/>
              </a:lnSpc>
              <a:spcBef>
                <a:spcPts val="0"/>
              </a:spcBef>
              <a:spcAft>
                <a:spcPts val="0"/>
              </a:spcAft>
              <a:buFont typeface="Symbol" panose="05050102010706020507" pitchFamily="18" charset="2"/>
              <a:buChar char=""/>
            </a:pP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4</a:t>
            </a:fld>
            <a:endParaRPr lang="en-US" dirty="0"/>
          </a:p>
        </p:txBody>
      </p:sp>
    </p:spTree>
    <p:extLst>
      <p:ext uri="{BB962C8B-B14F-4D97-AF65-F5344CB8AC3E}">
        <p14:creationId xmlns:p14="http://schemas.microsoft.com/office/powerpoint/2010/main" val="1162026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Since last update</a:t>
            </a:r>
          </a:p>
        </p:txBody>
      </p:sp>
      <p:sp>
        <p:nvSpPr>
          <p:cNvPr id="3" name="Content Placeholder 2"/>
          <p:cNvSpPr>
            <a:spLocks noGrp="1"/>
          </p:cNvSpPr>
          <p:nvPr>
            <p:ph idx="1"/>
          </p:nvPr>
        </p:nvSpPr>
        <p:spPr>
          <a:xfrm>
            <a:off x="1435608" y="1143000"/>
            <a:ext cx="7498080" cy="4800600"/>
          </a:xfrm>
        </p:spPr>
        <p:txBody>
          <a:bodyPr>
            <a:normAutofit fontScale="85000" lnSpcReduction="10000"/>
          </a:bodyPr>
          <a:lstStyle/>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Article 14 at TM2022 passed </a:t>
            </a:r>
            <a:r>
              <a:rPr lang="en-US" sz="2800" b="1" dirty="0">
                <a:latin typeface="Gill Sans MT" panose="020B0502020104020203" pitchFamily="34" charset="0"/>
                <a:ea typeface="Calibri" panose="020F0502020204030204" pitchFamily="34" charset="0"/>
                <a:cs typeface="Times New Roman" panose="02020603050405020304" pitchFamily="18" charset="0"/>
              </a:rPr>
              <a:t>n</a:t>
            </a: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early unanimously</a:t>
            </a:r>
          </a:p>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 rides provided April 2022 – August 2022</a:t>
            </a:r>
          </a:p>
          <a:p>
            <a:pPr marL="617220" lvl="1" indent="-342900">
              <a:lnSpc>
                <a:spcPct val="115000"/>
              </a:lnSpc>
              <a:spcBef>
                <a:spcPts val="0"/>
              </a:spcBef>
              <a:buFont typeface="Symbol" panose="05050102010706020507" pitchFamily="18" charset="2"/>
              <a:buChar char=""/>
            </a:pPr>
            <a:r>
              <a:rPr lang="en-US" sz="2400" b="1" dirty="0">
                <a:effectLst/>
                <a:latin typeface="Gill Sans MT" panose="020B0502020104020203" pitchFamily="34" charset="0"/>
                <a:ea typeface="Calibri" panose="020F0502020204030204" pitchFamily="34" charset="0"/>
                <a:cs typeface="Times New Roman" panose="02020603050405020304" pitchFamily="18" charset="0"/>
              </a:rPr>
              <a:t>Uber: </a:t>
            </a:r>
            <a:r>
              <a:rPr lang="en-US" sz="2400" b="1" dirty="0">
                <a:effectLst/>
                <a:highlight>
                  <a:srgbClr val="FFFF00"/>
                </a:highlight>
                <a:latin typeface="Gill Sans MT" panose="020B0502020104020203" pitchFamily="34" charset="0"/>
                <a:ea typeface="Calibri" panose="020F0502020204030204" pitchFamily="34" charset="0"/>
                <a:cs typeface="Times New Roman" panose="02020603050405020304" pitchFamily="18" charset="0"/>
              </a:rPr>
              <a:t>1,159  (avg cost $19)</a:t>
            </a:r>
          </a:p>
          <a:p>
            <a:pPr marL="617220" lvl="1" indent="-342900">
              <a:lnSpc>
                <a:spcPct val="115000"/>
              </a:lnSpc>
              <a:spcBef>
                <a:spcPts val="0"/>
              </a:spcBef>
              <a:buFont typeface="Symbol" panose="05050102010706020507" pitchFamily="18" charset="2"/>
              <a:buChar char=""/>
            </a:pPr>
            <a:r>
              <a:rPr lang="en-US" sz="2400" b="1" dirty="0">
                <a:effectLst/>
                <a:latin typeface="Gill Sans MT" panose="020B0502020104020203" pitchFamily="34" charset="0"/>
                <a:ea typeface="Calibri" panose="020F0502020204030204" pitchFamily="34" charset="0"/>
                <a:cs typeface="Times New Roman" panose="02020603050405020304" pitchFamily="18" charset="0"/>
              </a:rPr>
              <a:t>Taxi:  </a:t>
            </a:r>
            <a:r>
              <a:rPr lang="en-US" sz="2400" b="1" dirty="0">
                <a:effectLst/>
                <a:highlight>
                  <a:srgbClr val="FFFF00"/>
                </a:highlight>
                <a:latin typeface="Gill Sans MT" panose="020B0502020104020203" pitchFamily="34" charset="0"/>
                <a:ea typeface="Calibri" panose="020F0502020204030204" pitchFamily="34" charset="0"/>
                <a:cs typeface="Times New Roman" panose="02020603050405020304" pitchFamily="18" charset="0"/>
              </a:rPr>
              <a:t>370 (avg cost $74)</a:t>
            </a:r>
          </a:p>
          <a:p>
            <a:pPr marL="342900" indent="-342900">
              <a:lnSpc>
                <a:spcPct val="115000"/>
              </a:lnSpc>
              <a:spcBef>
                <a:spcPts val="0"/>
              </a:spcBef>
              <a:buFont typeface="Symbol" panose="05050102010706020507" pitchFamily="18" charset="2"/>
              <a:buChar char=""/>
            </a:pPr>
            <a:r>
              <a:rPr lang="en-US" sz="2800" b="1" dirty="0">
                <a:latin typeface="Gill Sans MT" panose="020B0502020104020203" pitchFamily="34" charset="0"/>
                <a:ea typeface="Calibri" panose="020F0502020204030204" pitchFamily="34" charset="0"/>
                <a:cs typeface="Times New Roman" panose="02020603050405020304" pitchFamily="18" charset="0"/>
              </a:rPr>
              <a:t>Changes made to program</a:t>
            </a:r>
          </a:p>
          <a:p>
            <a:pPr marL="617220" lvl="1" indent="-342900">
              <a:lnSpc>
                <a:spcPct val="115000"/>
              </a:lnSpc>
              <a:spcBef>
                <a:spcPts val="0"/>
              </a:spcBef>
              <a:buFont typeface="Symbol" panose="05050102010706020507" pitchFamily="18" charset="2"/>
              <a:buChar char=""/>
            </a:pPr>
            <a:r>
              <a:rPr lang="en-US" b="1" dirty="0">
                <a:latin typeface="Gill Sans MT" panose="020B0502020104020203" pitchFamily="34" charset="0"/>
                <a:ea typeface="Calibri" panose="020F0502020204030204" pitchFamily="34" charset="0"/>
                <a:cs typeface="Times New Roman" panose="02020603050405020304" pitchFamily="18" charset="0"/>
              </a:rPr>
              <a:t>Increased Uber co-pay modestly</a:t>
            </a:r>
          </a:p>
          <a:p>
            <a:pPr marL="617220" lvl="1" indent="-342900">
              <a:lnSpc>
                <a:spcPct val="115000"/>
              </a:lnSpc>
              <a:spcBef>
                <a:spcPts val="0"/>
              </a:spcBef>
              <a:buFont typeface="Symbol" panose="05050102010706020507" pitchFamily="18" charset="2"/>
              <a:buChar char=""/>
            </a:pPr>
            <a:r>
              <a:rPr lang="en-US" b="1" dirty="0">
                <a:latin typeface="Gill Sans MT" panose="020B0502020104020203" pitchFamily="34" charset="0"/>
                <a:ea typeface="Calibri" panose="020F0502020204030204" pitchFamily="34" charset="0"/>
                <a:cs typeface="Times New Roman" panose="02020603050405020304" pitchFamily="18" charset="0"/>
              </a:rPr>
              <a:t># rides/month capped per </a:t>
            </a:r>
            <a:r>
              <a:rPr lang="en-US" b="1" dirty="0">
                <a:highlight>
                  <a:srgbClr val="FFFF00"/>
                </a:highlight>
                <a:latin typeface="Gill Sans MT" panose="020B0502020104020203" pitchFamily="34" charset="0"/>
                <a:ea typeface="Calibri" panose="020F0502020204030204" pitchFamily="34" charset="0"/>
                <a:cs typeface="Times New Roman" panose="02020603050405020304" pitchFamily="18" charset="0"/>
              </a:rPr>
              <a:t>user of Uber and taxi</a:t>
            </a:r>
          </a:p>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Engaged Annex Transit in effort to increase WAV (wheelchair accessible vehicles)</a:t>
            </a:r>
          </a:p>
          <a:p>
            <a:pPr marL="342900" marR="0" lvl="0" indent="-342900">
              <a:lnSpc>
                <a:spcPct val="115000"/>
              </a:lnSpc>
              <a:spcBef>
                <a:spcPts val="0"/>
              </a:spcBef>
              <a:spcAft>
                <a:spcPts val="0"/>
              </a:spcAft>
              <a:buFont typeface="Symbol" panose="05050102010706020507" pitchFamily="18" charset="2"/>
              <a:buChar char=""/>
            </a:pPr>
            <a:r>
              <a:rPr lang="en-US" sz="2800" b="1" dirty="0">
                <a:latin typeface="Gill Sans MT" panose="020B0502020104020203" pitchFamily="34" charset="0"/>
                <a:ea typeface="Calibri" panose="020F0502020204030204" pitchFamily="34" charset="0"/>
                <a:cs typeface="Times New Roman" panose="02020603050405020304" pitchFamily="18" charset="0"/>
              </a:rPr>
              <a:t>Brand and logo established for nearly half of MAGIC region </a:t>
            </a:r>
          </a:p>
          <a:p>
            <a:pPr marL="617220" lvl="1" indent="-342900">
              <a:lnSpc>
                <a:spcPct val="115000"/>
              </a:lnSpc>
              <a:spcBef>
                <a:spcPts val="0"/>
              </a:spcBef>
              <a:buFont typeface="Symbol" panose="05050102010706020507" pitchFamily="18" charset="2"/>
              <a:buChar char=""/>
            </a:pPr>
            <a:r>
              <a:rPr lang="en-US" sz="2400" b="1" dirty="0">
                <a:latin typeface="Gill Sans MT" panose="020B0502020104020203" pitchFamily="34" charset="0"/>
                <a:ea typeface="Calibri" panose="020F0502020204030204" pitchFamily="34" charset="0"/>
                <a:cs typeface="Times New Roman" panose="02020603050405020304" pitchFamily="18" charset="0"/>
              </a:rPr>
              <a:t>Sudbury,  Acton, Bolton, Concord, Maynard, Stow </a:t>
            </a:r>
          </a:p>
          <a:p>
            <a:pPr marL="617220" lvl="1" indent="-342900">
              <a:lnSpc>
                <a:spcPct val="115000"/>
              </a:lnSpc>
              <a:spcBef>
                <a:spcPts val="0"/>
              </a:spcBef>
              <a:buFont typeface="Symbol" panose="05050102010706020507" pitchFamily="18" charset="2"/>
              <a:buChar char=""/>
            </a:pPr>
            <a:r>
              <a:rPr lang="en-US" sz="2400" b="1" dirty="0">
                <a:latin typeface="Gill Sans MT" panose="020B0502020104020203" pitchFamily="34" charset="0"/>
                <a:ea typeface="Calibri" panose="020F0502020204030204" pitchFamily="34" charset="0"/>
                <a:cs typeface="Times New Roman" panose="02020603050405020304" pitchFamily="18" charset="0"/>
              </a:rPr>
              <a:t>via Community Compact pilot:  Making the Connections</a:t>
            </a:r>
            <a:endParaRPr lang="en-US" sz="24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28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a:xfrm>
            <a:off x="8610600" y="6305550"/>
            <a:ext cx="457200" cy="476250"/>
          </a:xfrm>
        </p:spPr>
        <p:txBody>
          <a:bodyPr/>
          <a:lstStyle/>
          <a:p>
            <a:fld id="{071789FD-49D5-41AD-854C-0F54EF584058}" type="slidenum">
              <a:rPr lang="en-US" smtClean="0"/>
              <a:t>5</a:t>
            </a:fld>
            <a:endParaRPr lang="en-US" dirty="0"/>
          </a:p>
        </p:txBody>
      </p:sp>
      <p:pic>
        <p:nvPicPr>
          <p:cNvPr id="5" name="Picture 4">
            <a:extLst>
              <a:ext uri="{FF2B5EF4-FFF2-40B4-BE49-F238E27FC236}">
                <a16:creationId xmlns:a16="http://schemas.microsoft.com/office/drawing/2014/main" id="{4BE6431F-6072-415C-DCB3-F42B72EC4BC1}"/>
              </a:ext>
            </a:extLst>
          </p:cNvPr>
          <p:cNvPicPr>
            <a:picLocks noChangeAspect="1"/>
          </p:cNvPicPr>
          <p:nvPr/>
        </p:nvPicPr>
        <p:blipFill>
          <a:blip r:embed="rId3"/>
          <a:stretch>
            <a:fillRect/>
          </a:stretch>
        </p:blipFill>
        <p:spPr>
          <a:xfrm>
            <a:off x="1787470" y="5936462"/>
            <a:ext cx="1800225" cy="325041"/>
          </a:xfrm>
          <a:prstGeom prst="rect">
            <a:avLst/>
          </a:prstGeom>
        </p:spPr>
      </p:pic>
      <p:pic>
        <p:nvPicPr>
          <p:cNvPr id="8" name="Picture 7">
            <a:extLst>
              <a:ext uri="{FF2B5EF4-FFF2-40B4-BE49-F238E27FC236}">
                <a16:creationId xmlns:a16="http://schemas.microsoft.com/office/drawing/2014/main" id="{B79479CD-CC34-F4A2-5433-38473B7752BB}"/>
              </a:ext>
            </a:extLst>
          </p:cNvPr>
          <p:cNvPicPr>
            <a:picLocks noChangeAspect="1"/>
          </p:cNvPicPr>
          <p:nvPr/>
        </p:nvPicPr>
        <p:blipFill>
          <a:blip r:embed="rId4"/>
          <a:stretch>
            <a:fillRect/>
          </a:stretch>
        </p:blipFill>
        <p:spPr>
          <a:xfrm>
            <a:off x="4026701" y="5905957"/>
            <a:ext cx="2060433" cy="386050"/>
          </a:xfrm>
          <a:prstGeom prst="rect">
            <a:avLst/>
          </a:prstGeom>
        </p:spPr>
      </p:pic>
      <p:pic>
        <p:nvPicPr>
          <p:cNvPr id="10" name="Picture 9">
            <a:extLst>
              <a:ext uri="{FF2B5EF4-FFF2-40B4-BE49-F238E27FC236}">
                <a16:creationId xmlns:a16="http://schemas.microsoft.com/office/drawing/2014/main" id="{744B7F0C-87F9-AE5F-4832-1BF95E653A5F}"/>
              </a:ext>
            </a:extLst>
          </p:cNvPr>
          <p:cNvPicPr>
            <a:picLocks noChangeAspect="1"/>
          </p:cNvPicPr>
          <p:nvPr/>
        </p:nvPicPr>
        <p:blipFill>
          <a:blip r:embed="rId5"/>
          <a:stretch>
            <a:fillRect/>
          </a:stretch>
        </p:blipFill>
        <p:spPr>
          <a:xfrm>
            <a:off x="6838949" y="5920430"/>
            <a:ext cx="1628395" cy="357104"/>
          </a:xfrm>
          <a:prstGeom prst="rect">
            <a:avLst/>
          </a:prstGeom>
        </p:spPr>
      </p:pic>
      <p:pic>
        <p:nvPicPr>
          <p:cNvPr id="12" name="Picture 11">
            <a:extLst>
              <a:ext uri="{FF2B5EF4-FFF2-40B4-BE49-F238E27FC236}">
                <a16:creationId xmlns:a16="http://schemas.microsoft.com/office/drawing/2014/main" id="{02543660-3F9B-1DC0-708A-4302AA0BDFAB}"/>
              </a:ext>
            </a:extLst>
          </p:cNvPr>
          <p:cNvPicPr>
            <a:picLocks noChangeAspect="1"/>
          </p:cNvPicPr>
          <p:nvPr/>
        </p:nvPicPr>
        <p:blipFill>
          <a:blip r:embed="rId6"/>
          <a:stretch>
            <a:fillRect/>
          </a:stretch>
        </p:blipFill>
        <p:spPr>
          <a:xfrm>
            <a:off x="5554928" y="6331503"/>
            <a:ext cx="1816228" cy="380897"/>
          </a:xfrm>
          <a:prstGeom prst="rect">
            <a:avLst/>
          </a:prstGeom>
        </p:spPr>
      </p:pic>
      <p:pic>
        <p:nvPicPr>
          <p:cNvPr id="14" name="Picture 13">
            <a:extLst>
              <a:ext uri="{FF2B5EF4-FFF2-40B4-BE49-F238E27FC236}">
                <a16:creationId xmlns:a16="http://schemas.microsoft.com/office/drawing/2014/main" id="{B2CC29B5-EA57-7A14-C287-5DCE96096FEF}"/>
              </a:ext>
            </a:extLst>
          </p:cNvPr>
          <p:cNvPicPr>
            <a:picLocks noChangeAspect="1"/>
          </p:cNvPicPr>
          <p:nvPr/>
        </p:nvPicPr>
        <p:blipFill>
          <a:blip r:embed="rId7"/>
          <a:stretch>
            <a:fillRect/>
          </a:stretch>
        </p:blipFill>
        <p:spPr>
          <a:xfrm>
            <a:off x="3055489" y="6305550"/>
            <a:ext cx="1503418" cy="432802"/>
          </a:xfrm>
          <a:prstGeom prst="rect">
            <a:avLst/>
          </a:prstGeom>
        </p:spPr>
      </p:pic>
    </p:spTree>
    <p:extLst>
      <p:ext uri="{BB962C8B-B14F-4D97-AF65-F5344CB8AC3E}">
        <p14:creationId xmlns:p14="http://schemas.microsoft.com/office/powerpoint/2010/main" val="3306037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Landscape</a:t>
            </a:r>
          </a:p>
        </p:txBody>
      </p:sp>
      <p:sp>
        <p:nvSpPr>
          <p:cNvPr id="3" name="Content Placeholder 2"/>
          <p:cNvSpPr>
            <a:spLocks noGrp="1"/>
          </p:cNvSpPr>
          <p:nvPr>
            <p:ph idx="1"/>
          </p:nvPr>
        </p:nvSpPr>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Making The Connections</a:t>
            </a:r>
          </a:p>
          <a:p>
            <a:pPr marL="617220" lvl="1" indent="-342900">
              <a:lnSpc>
                <a:spcPct val="115000"/>
              </a:lnSpc>
              <a:spcBef>
                <a:spcPts val="0"/>
              </a:spcBef>
              <a:buFont typeface="Symbol" panose="05050102010706020507" pitchFamily="18" charset="2"/>
              <a:buChar char=""/>
            </a:pPr>
            <a:r>
              <a:rPr lang="en-US" sz="2400" b="1" dirty="0">
                <a:latin typeface="Gill Sans MT" panose="020B0502020104020203" pitchFamily="34" charset="0"/>
                <a:ea typeface="Calibri" panose="020F0502020204030204" pitchFamily="34" charset="0"/>
                <a:cs typeface="Times New Roman" panose="02020603050405020304" pitchFamily="18" charset="0"/>
              </a:rPr>
              <a:t>Full report due to state EOY2022</a:t>
            </a:r>
          </a:p>
          <a:p>
            <a:pPr marL="342900" indent="-342900">
              <a:lnSpc>
                <a:spcPct val="115000"/>
              </a:lnSpc>
              <a:spcBef>
                <a:spcPts val="0"/>
              </a:spcBef>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MassDevelopment</a:t>
            </a:r>
          </a:p>
          <a:p>
            <a:pPr marL="617220" lvl="1" indent="-342900">
              <a:lnSpc>
                <a:spcPct val="115000"/>
              </a:lnSpc>
              <a:spcBef>
                <a:spcPts val="0"/>
              </a:spcBef>
              <a:buFont typeface="Symbol" panose="05050102010706020507" pitchFamily="18" charset="2"/>
              <a:buChar char=""/>
            </a:pPr>
            <a:r>
              <a:rPr lang="en-US" sz="2400" b="1" dirty="0">
                <a:latin typeface="Gill Sans MT" panose="020B0502020104020203" pitchFamily="34" charset="0"/>
                <a:ea typeface="Calibri" panose="020F0502020204030204" pitchFamily="34" charset="0"/>
                <a:cs typeface="Times New Roman" panose="02020603050405020304" pitchFamily="18" charset="0"/>
              </a:rPr>
              <a:t>Regional application (4 towns)</a:t>
            </a:r>
          </a:p>
          <a:p>
            <a:pPr marL="617220" lvl="1" indent="-342900">
              <a:lnSpc>
                <a:spcPct val="115000"/>
              </a:lnSpc>
              <a:spcBef>
                <a:spcPts val="0"/>
              </a:spcBef>
              <a:buFont typeface="Symbol" panose="05050102010706020507" pitchFamily="18" charset="2"/>
              <a:buChar char=""/>
            </a:pPr>
            <a:r>
              <a:rPr lang="en-US" sz="2400" b="1" dirty="0">
                <a:effectLst/>
                <a:latin typeface="Gill Sans MT" panose="020B0502020104020203" pitchFamily="34" charset="0"/>
                <a:ea typeface="Calibri" panose="020F0502020204030204" pitchFamily="34" charset="0"/>
                <a:cs typeface="Times New Roman" panose="02020603050405020304" pitchFamily="18" charset="0"/>
              </a:rPr>
              <a:t>Continuation of </a:t>
            </a:r>
            <a:r>
              <a:rPr lang="en-US" sz="2400" b="1" dirty="0">
                <a:effectLst/>
                <a:highlight>
                  <a:srgbClr val="FFFF00"/>
                </a:highlight>
                <a:latin typeface="Gill Sans MT" panose="020B0502020104020203" pitchFamily="34" charset="0"/>
                <a:ea typeface="Calibri" panose="020F0502020204030204" pitchFamily="34" charset="0"/>
                <a:cs typeface="Times New Roman" panose="02020603050405020304" pitchFamily="18" charset="0"/>
              </a:rPr>
              <a:t>MAPC</a:t>
            </a:r>
            <a:r>
              <a:rPr lang="en-US" sz="2400" b="1" dirty="0">
                <a:effectLst/>
                <a:latin typeface="Gill Sans MT" panose="020B0502020104020203" pitchFamily="34" charset="0"/>
                <a:ea typeface="Calibri" panose="020F0502020204030204" pitchFamily="34" charset="0"/>
                <a:cs typeface="Times New Roman" panose="02020603050405020304" pitchFamily="18" charset="0"/>
              </a:rPr>
              <a:t> taxi grant</a:t>
            </a:r>
          </a:p>
          <a:p>
            <a:pPr marL="342900" indent="-342900">
              <a:lnSpc>
                <a:spcPct val="115000"/>
              </a:lnSpc>
              <a:spcBef>
                <a:spcPts val="0"/>
              </a:spcBef>
              <a:buFont typeface="Symbol" panose="05050102010706020507" pitchFamily="18" charset="2"/>
              <a:buChar char=""/>
            </a:pPr>
            <a:r>
              <a:rPr lang="en-US" sz="2800" b="1" dirty="0">
                <a:latin typeface="Gill Sans MT" panose="020B0502020104020203" pitchFamily="34" charset="0"/>
                <a:ea typeface="Calibri" panose="020F0502020204030204" pitchFamily="34" charset="0"/>
                <a:cs typeface="Times New Roman" panose="02020603050405020304" pitchFamily="18" charset="0"/>
              </a:rPr>
              <a:t>MPO technical assistance </a:t>
            </a:r>
            <a:r>
              <a:rPr lang="en-US" sz="2800" b="1" dirty="0">
                <a:highlight>
                  <a:srgbClr val="FFFF00"/>
                </a:highlight>
                <a:latin typeface="Gill Sans MT" panose="020B0502020104020203" pitchFamily="34" charset="0"/>
                <a:ea typeface="Calibri" panose="020F0502020204030204" pitchFamily="34" charset="0"/>
                <a:cs typeface="Times New Roman" panose="02020603050405020304" pitchFamily="18" charset="0"/>
              </a:rPr>
              <a:t>application</a:t>
            </a:r>
          </a:p>
          <a:p>
            <a:pPr marL="617220" lvl="1" indent="-342900">
              <a:lnSpc>
                <a:spcPct val="115000"/>
              </a:lnSpc>
              <a:spcBef>
                <a:spcPts val="0"/>
              </a:spcBef>
              <a:buFont typeface="Symbol" panose="05050102010706020507" pitchFamily="18" charset="2"/>
              <a:buChar char=""/>
            </a:pPr>
            <a:r>
              <a:rPr lang="en-US" sz="2400" b="1" dirty="0">
                <a:effectLst/>
                <a:latin typeface="Gill Sans MT" panose="020B0502020104020203" pitchFamily="34" charset="0"/>
                <a:ea typeface="Calibri" panose="020F0502020204030204" pitchFamily="34" charset="0"/>
                <a:cs typeface="Times New Roman" panose="02020603050405020304" pitchFamily="18" charset="0"/>
              </a:rPr>
              <a:t>Possibility for grant </a:t>
            </a:r>
            <a:r>
              <a:rPr lang="en-US" sz="2400" b="1" dirty="0">
                <a:latin typeface="Gill Sans MT" panose="020B0502020104020203" pitchFamily="34" charset="0"/>
                <a:ea typeface="Calibri" panose="020F0502020204030204" pitchFamily="34" charset="0"/>
                <a:cs typeface="Times New Roman" panose="02020603050405020304" pitchFamily="18" charset="0"/>
              </a:rPr>
              <a:t>dollars </a:t>
            </a:r>
            <a:r>
              <a:rPr lang="en-US" sz="2400" b="1" dirty="0">
                <a:highlight>
                  <a:srgbClr val="FFFF00"/>
                </a:highlight>
                <a:latin typeface="Gill Sans MT" panose="020B0502020104020203" pitchFamily="34" charset="0"/>
                <a:ea typeface="Calibri" panose="020F0502020204030204" pitchFamily="34" charset="0"/>
                <a:cs typeface="Times New Roman" panose="02020603050405020304" pitchFamily="18" charset="0"/>
              </a:rPr>
              <a:t>as well</a:t>
            </a:r>
          </a:p>
          <a:p>
            <a:pPr marL="342900" indent="-342900">
              <a:lnSpc>
                <a:spcPct val="115000"/>
              </a:lnSpc>
              <a:spcBef>
                <a:spcPts val="0"/>
              </a:spcBef>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Sudbury Foundation</a:t>
            </a:r>
          </a:p>
          <a:p>
            <a:pPr marL="617220" lvl="1" indent="-342900">
              <a:lnSpc>
                <a:spcPct val="115000"/>
              </a:lnSpc>
              <a:spcBef>
                <a:spcPts val="0"/>
              </a:spcBef>
              <a:buFont typeface="Symbol" panose="05050102010706020507" pitchFamily="18" charset="2"/>
              <a:buChar char=""/>
            </a:pPr>
            <a:r>
              <a:rPr lang="en-US" sz="2400" b="1" dirty="0">
                <a:latin typeface="Gill Sans MT" panose="020B0502020104020203" pitchFamily="34" charset="0"/>
                <a:ea typeface="Calibri" panose="020F0502020204030204" pitchFamily="34" charset="0"/>
                <a:cs typeface="Times New Roman" panose="02020603050405020304" pitchFamily="18" charset="0"/>
              </a:rPr>
              <a:t>Application sent March 2022, request was to resend in next funding round</a:t>
            </a:r>
            <a:endParaRPr lang="en-US" sz="24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6</a:t>
            </a:fld>
            <a:endParaRPr lang="en-US" dirty="0"/>
          </a:p>
        </p:txBody>
      </p:sp>
    </p:spTree>
    <p:extLst>
      <p:ext uri="{BB962C8B-B14F-4D97-AF65-F5344CB8AC3E}">
        <p14:creationId xmlns:p14="http://schemas.microsoft.com/office/powerpoint/2010/main" val="233263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Commitment Level of other towns</a:t>
            </a:r>
          </a:p>
        </p:txBody>
      </p:sp>
      <p:sp>
        <p:nvSpPr>
          <p:cNvPr id="3" name="Content Placeholder 2"/>
          <p:cNvSpPr>
            <a:spLocks noGrp="1"/>
          </p:cNvSpPr>
          <p:nvPr>
            <p:ph idx="1"/>
          </p:nvPr>
        </p:nvSpPr>
        <p:spPr/>
        <p:txBody>
          <a:bodyPr>
            <a:normAutofit fontScale="92500" lnSpcReduction="10000"/>
          </a:bodyPr>
          <a:lstStyle/>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Strong appetite to proceed, but Sudbury </a:t>
            </a:r>
            <a:r>
              <a:rPr lang="en-US" sz="2800" b="1" dirty="0">
                <a:effectLst/>
                <a:highlight>
                  <a:srgbClr val="FFFF00"/>
                </a:highlight>
                <a:latin typeface="Gill Sans MT" panose="020B0502020104020203" pitchFamily="34" charset="0"/>
                <a:ea typeface="Calibri" panose="020F0502020204030204" pitchFamily="34" charset="0"/>
                <a:cs typeface="Times New Roman" panose="02020603050405020304" pitchFamily="18" charset="0"/>
              </a:rPr>
              <a:t>has</a:t>
            </a: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 a three year “head start”</a:t>
            </a:r>
          </a:p>
          <a:p>
            <a:pPr marL="342900" marR="0" lvl="0" indent="-342900">
              <a:lnSpc>
                <a:spcPct val="115000"/>
              </a:lnSpc>
              <a:spcBef>
                <a:spcPts val="0"/>
              </a:spcBef>
              <a:spcAft>
                <a:spcPts val="0"/>
              </a:spcAft>
              <a:buFont typeface="Symbol" panose="05050102010706020507" pitchFamily="18" charset="2"/>
              <a:buChar char=""/>
            </a:pPr>
            <a:r>
              <a:rPr lang="en-US" sz="2800" b="1" dirty="0">
                <a:highlight>
                  <a:srgbClr val="FFFF00"/>
                </a:highlight>
                <a:latin typeface="Gill Sans MT" panose="020B0502020104020203" pitchFamily="34" charset="0"/>
                <a:ea typeface="Calibri" panose="020F0502020204030204" pitchFamily="34" charset="0"/>
                <a:cs typeface="Times New Roman" panose="02020603050405020304" pitchFamily="18" charset="0"/>
              </a:rPr>
              <a:t>Challenges:</a:t>
            </a:r>
            <a:endParaRPr lang="en-US" sz="2800" b="1" dirty="0">
              <a:effectLst/>
              <a:highlight>
                <a:srgbClr val="FFFF00"/>
              </a:highlight>
              <a:latin typeface="Gill Sans MT" panose="020B0502020104020203" pitchFamily="34" charset="0"/>
              <a:ea typeface="Calibri" panose="020F0502020204030204" pitchFamily="34" charset="0"/>
              <a:cs typeface="Times New Roman" panose="02020603050405020304" pitchFamily="18" charset="0"/>
            </a:endParaRPr>
          </a:p>
          <a:p>
            <a:pPr marL="617220" lvl="1" indent="-342900">
              <a:lnSpc>
                <a:spcPct val="115000"/>
              </a:lnSpc>
              <a:spcBef>
                <a:spcPts val="0"/>
              </a:spcBef>
              <a:buFont typeface="Symbol" panose="05050102010706020507" pitchFamily="18" charset="2"/>
              <a:buChar char=""/>
            </a:pPr>
            <a:r>
              <a:rPr lang="en-US" b="1" dirty="0">
                <a:effectLst/>
                <a:highlight>
                  <a:srgbClr val="FFFF00"/>
                </a:highlight>
                <a:latin typeface="Gill Sans MT" panose="020B0502020104020203" pitchFamily="34" charset="0"/>
                <a:ea typeface="Calibri" panose="020F0502020204030204" pitchFamily="34" charset="0"/>
                <a:cs typeface="Times New Roman" panose="02020603050405020304" pitchFamily="18" charset="0"/>
              </a:rPr>
              <a:t>Home Rule</a:t>
            </a:r>
          </a:p>
          <a:p>
            <a:pPr marL="617220" lvl="1" indent="-342900">
              <a:lnSpc>
                <a:spcPct val="115000"/>
              </a:lnSpc>
              <a:spcBef>
                <a:spcPts val="0"/>
              </a:spcBef>
              <a:buFont typeface="Symbol" panose="05050102010706020507" pitchFamily="18" charset="2"/>
              <a:buChar char=""/>
            </a:pPr>
            <a:r>
              <a:rPr lang="en-US" b="1" dirty="0">
                <a:highlight>
                  <a:srgbClr val="FFFF00"/>
                </a:highlight>
                <a:latin typeface="Gill Sans MT" panose="020B0502020104020203" pitchFamily="34" charset="0"/>
                <a:ea typeface="Calibri" panose="020F0502020204030204" pitchFamily="34" charset="0"/>
                <a:cs typeface="Times New Roman" panose="02020603050405020304" pitchFamily="18" charset="0"/>
              </a:rPr>
              <a:t>Sudbury “playbook” not easily transferable because of head start</a:t>
            </a:r>
          </a:p>
          <a:p>
            <a:pPr marL="617220" lvl="1" indent="-342900">
              <a:lnSpc>
                <a:spcPct val="115000"/>
              </a:lnSpc>
              <a:spcBef>
                <a:spcPts val="0"/>
              </a:spcBef>
              <a:buFont typeface="Symbol" panose="05050102010706020507" pitchFamily="18" charset="2"/>
              <a:buChar char=""/>
            </a:pPr>
            <a:r>
              <a:rPr lang="en-US" b="1" dirty="0">
                <a:highlight>
                  <a:srgbClr val="FFFF00"/>
                </a:highlight>
                <a:latin typeface="Gill Sans MT" panose="020B0502020104020203" pitchFamily="34" charset="0"/>
                <a:ea typeface="Calibri" panose="020F0502020204030204" pitchFamily="34" charset="0"/>
                <a:cs typeface="Times New Roman" panose="02020603050405020304" pitchFamily="18" charset="0"/>
              </a:rPr>
              <a:t>Town staffing capacity</a:t>
            </a:r>
          </a:p>
          <a:p>
            <a:pPr marL="342900" indent="-342900">
              <a:lnSpc>
                <a:spcPct val="115000"/>
              </a:lnSpc>
              <a:spcBef>
                <a:spcPts val="0"/>
              </a:spcBef>
              <a:buFont typeface="Symbol" panose="05050102010706020507" pitchFamily="18" charset="2"/>
              <a:buChar char=""/>
            </a:pPr>
            <a:r>
              <a:rPr lang="en-US" sz="2800" b="1" dirty="0">
                <a:effectLst/>
                <a:highlight>
                  <a:srgbClr val="FFFF00"/>
                </a:highlight>
                <a:latin typeface="Gill Sans MT" panose="020B0502020104020203" pitchFamily="34" charset="0"/>
                <a:ea typeface="Calibri" panose="020F0502020204030204" pitchFamily="34" charset="0"/>
                <a:cs typeface="Times New Roman" panose="02020603050405020304" pitchFamily="18" charset="0"/>
              </a:rPr>
              <a:t>Accomplishments</a:t>
            </a:r>
          </a:p>
          <a:p>
            <a:pPr marL="617220" lvl="1" indent="-342900">
              <a:lnSpc>
                <a:spcPct val="115000"/>
              </a:lnSpc>
              <a:spcBef>
                <a:spcPts val="0"/>
              </a:spcBef>
              <a:buFont typeface="Symbol" panose="05050102010706020507" pitchFamily="18" charset="2"/>
              <a:buChar char=""/>
            </a:pPr>
            <a:r>
              <a:rPr lang="en-US" b="1" dirty="0">
                <a:effectLst/>
                <a:highlight>
                  <a:srgbClr val="FFFF00"/>
                </a:highlight>
                <a:latin typeface="Gill Sans MT" panose="020B0502020104020203" pitchFamily="34" charset="0"/>
                <a:ea typeface="Calibri" panose="020F0502020204030204" pitchFamily="34" charset="0"/>
                <a:cs typeface="Times New Roman" panose="02020603050405020304" pitchFamily="18" charset="0"/>
              </a:rPr>
              <a:t>Brand and logo accepted across towns (</a:t>
            </a:r>
            <a:r>
              <a:rPr lang="en-US" b="1" dirty="0" err="1">
                <a:effectLst/>
                <a:highlight>
                  <a:srgbClr val="FFFF00"/>
                </a:highlight>
                <a:latin typeface="Gill Sans MT" panose="020B0502020104020203" pitchFamily="34" charset="0"/>
                <a:ea typeface="Calibri" panose="020F0502020204030204" pitchFamily="34" charset="0"/>
                <a:cs typeface="Times New Roman" panose="02020603050405020304" pitchFamily="18" charset="0"/>
              </a:rPr>
              <a:t>GOTown</a:t>
            </a:r>
            <a:r>
              <a:rPr lang="en-US" b="1" dirty="0">
                <a:effectLst/>
                <a:highlight>
                  <a:srgbClr val="FFFF00"/>
                </a:highlight>
                <a:latin typeface="Gill Sans MT" panose="020B0502020104020203" pitchFamily="34" charset="0"/>
                <a:ea typeface="Calibri" panose="020F0502020204030204" pitchFamily="34" charset="0"/>
                <a:cs typeface="Times New Roman" panose="02020603050405020304" pitchFamily="18" charset="0"/>
              </a:rPr>
              <a:t>)</a:t>
            </a:r>
          </a:p>
          <a:p>
            <a:pPr marL="617220" lvl="1" indent="-342900">
              <a:lnSpc>
                <a:spcPct val="115000"/>
              </a:lnSpc>
              <a:spcBef>
                <a:spcPts val="0"/>
              </a:spcBef>
              <a:buFont typeface="Symbol" panose="05050102010706020507" pitchFamily="18" charset="2"/>
              <a:buChar char=""/>
            </a:pPr>
            <a:r>
              <a:rPr lang="en-US" b="1" dirty="0">
                <a:highlight>
                  <a:srgbClr val="FFFF00"/>
                </a:highlight>
                <a:latin typeface="Gill Sans MT" panose="020B0502020104020203" pitchFamily="34" charset="0"/>
                <a:ea typeface="Calibri" panose="020F0502020204030204" pitchFamily="34" charset="0"/>
                <a:cs typeface="Times New Roman" panose="02020603050405020304" pitchFamily="18" charset="0"/>
              </a:rPr>
              <a:t>Consultant-run multi-town survey shows needs</a:t>
            </a:r>
          </a:p>
          <a:p>
            <a:pPr marL="617220" lvl="1" indent="-342900">
              <a:lnSpc>
                <a:spcPct val="115000"/>
              </a:lnSpc>
              <a:spcBef>
                <a:spcPts val="0"/>
              </a:spcBef>
              <a:buFont typeface="Symbol" panose="05050102010706020507" pitchFamily="18" charset="2"/>
              <a:buChar char=""/>
            </a:pPr>
            <a:r>
              <a:rPr lang="en-US" b="1" dirty="0">
                <a:highlight>
                  <a:srgbClr val="FFFF00"/>
                </a:highlight>
                <a:latin typeface="Gill Sans MT" panose="020B0502020104020203" pitchFamily="34" charset="0"/>
                <a:ea typeface="Calibri" panose="020F0502020204030204" pitchFamily="34" charset="0"/>
                <a:cs typeface="Times New Roman" panose="02020603050405020304" pitchFamily="18" charset="0"/>
              </a:rPr>
              <a:t>Staff of multiple towns actively participate in bimonthly meetings</a:t>
            </a:r>
          </a:p>
          <a:p>
            <a:pPr marL="617220" lvl="1" indent="-342900">
              <a:lnSpc>
                <a:spcPct val="115000"/>
              </a:lnSpc>
              <a:spcBef>
                <a:spcPts val="0"/>
              </a:spcBef>
              <a:buFont typeface="Symbol" panose="05050102010706020507" pitchFamily="18" charset="2"/>
              <a:buChar char=""/>
            </a:pPr>
            <a:r>
              <a:rPr lang="en-US" b="1" dirty="0">
                <a:highlight>
                  <a:srgbClr val="FFFF00"/>
                </a:highlight>
                <a:latin typeface="Gill Sans MT" panose="020B0502020104020203" pitchFamily="34" charset="0"/>
                <a:ea typeface="Calibri" panose="020F0502020204030204" pitchFamily="34" charset="0"/>
                <a:cs typeface="Times New Roman" panose="02020603050405020304" pitchFamily="18" charset="0"/>
              </a:rPr>
              <a:t>Sudbury example widely acknowledged (MAPC focus group, MPO proposal, </a:t>
            </a:r>
            <a:r>
              <a:rPr lang="en-US" b="1" dirty="0" err="1">
                <a:highlight>
                  <a:srgbClr val="FFFF00"/>
                </a:highlight>
                <a:latin typeface="Gill Sans MT" panose="020B0502020104020203" pitchFamily="34" charset="0"/>
                <a:ea typeface="Calibri" panose="020F0502020204030204" pitchFamily="34" charset="0"/>
                <a:cs typeface="Times New Roman" panose="02020603050405020304" pitchFamily="18" charset="0"/>
              </a:rPr>
              <a:t>MassDOT</a:t>
            </a:r>
            <a:r>
              <a:rPr lang="en-US" b="1" dirty="0">
                <a:highlight>
                  <a:srgbClr val="FFFF00"/>
                </a:highlight>
                <a:latin typeface="Gill Sans MT" panose="020B0502020104020203" pitchFamily="34" charset="0"/>
                <a:ea typeface="Calibri" panose="020F0502020204030204" pitchFamily="34" charset="0"/>
                <a:cs typeface="Times New Roman" panose="02020603050405020304" pitchFamily="18" charset="0"/>
              </a:rPr>
              <a:t> connections, etc.)</a:t>
            </a:r>
          </a:p>
          <a:p>
            <a:pPr marL="617220" lvl="1" indent="-342900">
              <a:lnSpc>
                <a:spcPct val="115000"/>
              </a:lnSpc>
              <a:spcBef>
                <a:spcPts val="0"/>
              </a:spcBef>
              <a:buFont typeface="Symbol" panose="05050102010706020507" pitchFamily="18" charset="2"/>
              <a:buChar char=""/>
            </a:pPr>
            <a:endParaRPr lang="en-US" sz="24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buFont typeface="Symbol" panose="05050102010706020507" pitchFamily="18" charset="2"/>
              <a:buChar char=""/>
            </a:pPr>
            <a:endParaRPr lang="en-US" sz="2800" b="1" dirty="0">
              <a:latin typeface="Gill Sans MT" panose="020B0502020104020203"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buFont typeface="Symbol" panose="05050102010706020507" pitchFamily="18" charset="2"/>
              <a:buChar char=""/>
            </a:pPr>
            <a:endParaRPr lang="en-US" sz="24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7</a:t>
            </a:fld>
            <a:endParaRPr lang="en-US" dirty="0"/>
          </a:p>
        </p:txBody>
      </p:sp>
    </p:spTree>
    <p:extLst>
      <p:ext uri="{BB962C8B-B14F-4D97-AF65-F5344CB8AC3E}">
        <p14:creationId xmlns:p14="http://schemas.microsoft.com/office/powerpoint/2010/main" val="1049496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(the “what”)</a:t>
            </a:r>
          </a:p>
        </p:txBody>
      </p:sp>
      <p:sp>
        <p:nvSpPr>
          <p:cNvPr id="3" name="Content Placeholder 2"/>
          <p:cNvSpPr>
            <a:spLocks noGrp="1"/>
          </p:cNvSpPr>
          <p:nvPr>
            <p:ph idx="1"/>
          </p:nvPr>
        </p:nvSpPr>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Scenario 3 – regionalized option</a:t>
            </a:r>
          </a:p>
          <a:p>
            <a:pPr marL="342900" marR="0" lvl="0" indent="-342900">
              <a:lnSpc>
                <a:spcPct val="115000"/>
              </a:lnSpc>
              <a:spcBef>
                <a:spcPts val="0"/>
              </a:spcBef>
              <a:spcAft>
                <a:spcPts val="0"/>
              </a:spcAft>
              <a:buFont typeface="Symbol" panose="05050102010706020507" pitchFamily="18" charset="2"/>
              <a:buChar char=""/>
            </a:pPr>
            <a:r>
              <a:rPr lang="en-US" sz="2800" b="1" dirty="0">
                <a:latin typeface="Gill Sans MT" panose="020B0502020104020203" pitchFamily="34" charset="0"/>
                <a:ea typeface="Calibri" panose="020F0502020204030204" pitchFamily="34" charset="0"/>
                <a:cs typeface="Times New Roman" panose="02020603050405020304" pitchFamily="18" charset="0"/>
              </a:rPr>
              <a:t>Ramp up of  5+ years</a:t>
            </a:r>
          </a:p>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Continue with GoSudbury! current level of service and augment</a:t>
            </a:r>
          </a:p>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Proof of concept initiatives, medium &amp; long-term initiatives </a:t>
            </a:r>
          </a:p>
          <a:p>
            <a:pPr marL="342900" marR="0" lvl="0" indent="-342900">
              <a:lnSpc>
                <a:spcPct val="115000"/>
              </a:lnSpc>
              <a:spcBef>
                <a:spcPts val="0"/>
              </a:spcBef>
              <a:spcAft>
                <a:spcPts val="0"/>
              </a:spcAft>
              <a:buFont typeface="Symbol" panose="05050102010706020507" pitchFamily="18" charset="2"/>
              <a:buChar char=""/>
            </a:pPr>
            <a:r>
              <a:rPr lang="en-US" sz="2800" b="1" dirty="0">
                <a:effectLst/>
                <a:latin typeface="Gill Sans MT" panose="020B0502020104020203" pitchFamily="34" charset="0"/>
                <a:ea typeface="Calibri" panose="020F0502020204030204" pitchFamily="34" charset="0"/>
                <a:cs typeface="Times New Roman" panose="02020603050405020304" pitchFamily="18" charset="0"/>
              </a:rPr>
              <a:t>Transition to program features as warranted</a:t>
            </a:r>
          </a:p>
          <a:p>
            <a:pPr marL="342900" indent="-342900">
              <a:lnSpc>
                <a:spcPct val="115000"/>
              </a:lnSpc>
              <a:spcBef>
                <a:spcPts val="0"/>
              </a:spcBef>
              <a:buFont typeface="Symbol" panose="05050102010706020507" pitchFamily="18" charset="2"/>
              <a:buChar char=""/>
            </a:pPr>
            <a:endParaRPr lang="en-US" sz="28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buFont typeface="Symbol" panose="05050102010706020507" pitchFamily="18" charset="2"/>
              <a:buChar char=""/>
            </a:pPr>
            <a:endParaRPr lang="en-US" sz="24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8</a:t>
            </a:fld>
            <a:endParaRPr lang="en-US" dirty="0"/>
          </a:p>
        </p:txBody>
      </p:sp>
    </p:spTree>
    <p:extLst>
      <p:ext uri="{BB962C8B-B14F-4D97-AF65-F5344CB8AC3E}">
        <p14:creationId xmlns:p14="http://schemas.microsoft.com/office/powerpoint/2010/main" val="151828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462" y="190500"/>
            <a:ext cx="7635240" cy="1143000"/>
          </a:xfrm>
        </p:spPr>
        <p:txBody>
          <a:bodyPr>
            <a:normAutofit fontScale="90000"/>
          </a:bodyPr>
          <a:lstStyle/>
          <a:p>
            <a:r>
              <a:rPr lang="en-US" dirty="0"/>
              <a:t>Stakeholder Review (the “who” </a:t>
            </a:r>
            <a:r>
              <a:rPr lang="en-US" dirty="0">
                <a:highlight>
                  <a:srgbClr val="FFFF00"/>
                </a:highlight>
              </a:rPr>
              <a:t>for Sudbury)</a:t>
            </a:r>
          </a:p>
        </p:txBody>
      </p:sp>
      <p:sp>
        <p:nvSpPr>
          <p:cNvPr id="3" name="Content Placeholder 2"/>
          <p:cNvSpPr>
            <a:spLocks noGrp="1"/>
          </p:cNvSpPr>
          <p:nvPr>
            <p:ph idx="1"/>
          </p:nvPr>
        </p:nvSpPr>
        <p:spPr/>
        <p:txBody>
          <a:bodyPr>
            <a:normAutofit/>
          </a:bodyPr>
          <a:lstStyle/>
          <a:p>
            <a:pPr marL="342900" indent="-342900">
              <a:lnSpc>
                <a:spcPct val="115000"/>
              </a:lnSpc>
              <a:spcBef>
                <a:spcPts val="0"/>
              </a:spcBef>
              <a:buFont typeface="Symbol" panose="05050102010706020507" pitchFamily="18" charset="2"/>
              <a:buChar char=""/>
            </a:pPr>
            <a:endParaRPr lang="en-US" sz="28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buFont typeface="Symbol" panose="05050102010706020507" pitchFamily="18" charset="2"/>
              <a:buChar char=""/>
            </a:pPr>
            <a:endParaRPr lang="en-US" sz="2400" b="1" dirty="0">
              <a:effectLst/>
              <a:latin typeface="Gill Sans MT" panose="020B0502020104020203"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B43CF43B-F0BC-43E5-A4F9-ACFCC0AB1786}"/>
              </a:ext>
            </a:extLst>
          </p:cNvPr>
          <p:cNvSpPr>
            <a:spLocks noGrp="1"/>
          </p:cNvSpPr>
          <p:nvPr>
            <p:ph type="sldNum" sz="quarter" idx="12"/>
          </p:nvPr>
        </p:nvSpPr>
        <p:spPr/>
        <p:txBody>
          <a:bodyPr/>
          <a:lstStyle/>
          <a:p>
            <a:fld id="{071789FD-49D5-41AD-854C-0F54EF584058}" type="slidenum">
              <a:rPr lang="en-US" smtClean="0"/>
              <a:t>9</a:t>
            </a:fld>
            <a:endParaRPr lang="en-US" dirty="0"/>
          </a:p>
        </p:txBody>
      </p:sp>
      <p:pic>
        <p:nvPicPr>
          <p:cNvPr id="47" name="Picture 46">
            <a:extLst>
              <a:ext uri="{FF2B5EF4-FFF2-40B4-BE49-F238E27FC236}">
                <a16:creationId xmlns:a16="http://schemas.microsoft.com/office/drawing/2014/main" id="{D5026CAF-809C-214D-7155-5A14DDE22431}"/>
              </a:ext>
            </a:extLst>
          </p:cNvPr>
          <p:cNvPicPr>
            <a:picLocks noChangeAspect="1"/>
          </p:cNvPicPr>
          <p:nvPr/>
        </p:nvPicPr>
        <p:blipFill>
          <a:blip r:embed="rId3"/>
          <a:stretch>
            <a:fillRect/>
          </a:stretch>
        </p:blipFill>
        <p:spPr>
          <a:xfrm>
            <a:off x="1179179" y="1962593"/>
            <a:ext cx="7421217" cy="3771014"/>
          </a:xfrm>
          <a:prstGeom prst="rect">
            <a:avLst/>
          </a:prstGeom>
        </p:spPr>
      </p:pic>
    </p:spTree>
    <p:extLst>
      <p:ext uri="{BB962C8B-B14F-4D97-AF65-F5344CB8AC3E}">
        <p14:creationId xmlns:p14="http://schemas.microsoft.com/office/powerpoint/2010/main" val="3340951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1459</TotalTime>
  <Words>1979</Words>
  <Application>Microsoft Office PowerPoint</Application>
  <PresentationFormat>On-screen Show (4:3)</PresentationFormat>
  <Paragraphs>233</Paragraphs>
  <Slides>18</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Calibri</vt:lpstr>
      <vt:lpstr>Courier New</vt:lpstr>
      <vt:lpstr>Gill Sans MT</vt:lpstr>
      <vt:lpstr>Symbol</vt:lpstr>
      <vt:lpstr>Times New Roman</vt:lpstr>
      <vt:lpstr>Verdana</vt:lpstr>
      <vt:lpstr>Wingdings 2</vt:lpstr>
      <vt:lpstr>Solstice</vt:lpstr>
      <vt:lpstr>GoSudbury!  Transportation Programs</vt:lpstr>
      <vt:lpstr>Agenda</vt:lpstr>
      <vt:lpstr>Review of last update (4/5/2022)</vt:lpstr>
      <vt:lpstr>Review of last update (4/5/2022)</vt:lpstr>
      <vt:lpstr>Since last update</vt:lpstr>
      <vt:lpstr>Grant Landscape</vt:lpstr>
      <vt:lpstr>Commitment Level of other towns</vt:lpstr>
      <vt:lpstr>Recommendation (the “what”)</vt:lpstr>
      <vt:lpstr>Stakeholder Review (the “who” for Sudbury)</vt:lpstr>
      <vt:lpstr>Stakeholder Review (the “who” for Sudbury)</vt:lpstr>
      <vt:lpstr>Ties to Sudbury Master Plan (the “why”)</vt:lpstr>
      <vt:lpstr>Five Year+ Vision  (the “how” and “when”)</vt:lpstr>
      <vt:lpstr>Five Year+ Vision  (the “how” and “when”)</vt:lpstr>
      <vt:lpstr>Five Year+ Vision  (the “how” and “when”)</vt:lpstr>
      <vt:lpstr>Conclusion / Next Steps</vt:lpstr>
      <vt:lpstr>Stakeholder Review (the “who” for Sudbury)</vt:lpstr>
      <vt:lpstr>Deb’s use cases as appendix</vt:lpstr>
      <vt:lpstr>Master Plan link as appendix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 in Sudbury</dc:title>
  <dc:creator>Alice</dc:creator>
  <cp:lastModifiedBy>Carty, Daniel E</cp:lastModifiedBy>
  <cp:revision>62</cp:revision>
  <cp:lastPrinted>2021-09-30T14:53:50Z</cp:lastPrinted>
  <dcterms:created xsi:type="dcterms:W3CDTF">2019-04-20T14:08:03Z</dcterms:created>
  <dcterms:modified xsi:type="dcterms:W3CDTF">2022-09-07T16:44:10Z</dcterms:modified>
</cp:coreProperties>
</file>