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5"/>
  </p:notesMasterIdLst>
  <p:sldIdLst>
    <p:sldId id="256" r:id="rId2"/>
    <p:sldId id="259" r:id="rId3"/>
    <p:sldId id="260" r:id="rId4"/>
    <p:sldId id="261" r:id="rId5"/>
    <p:sldId id="262" r:id="rId6"/>
    <p:sldId id="264" r:id="rId7"/>
    <p:sldId id="271" r:id="rId8"/>
    <p:sldId id="265" r:id="rId9"/>
    <p:sldId id="266" r:id="rId10"/>
    <p:sldId id="267" r:id="rId11"/>
    <p:sldId id="268" r:id="rId12"/>
    <p:sldId id="269" r:id="rId13"/>
    <p:sldId id="270"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ty, Daniel E" initials="CDE" lastIdx="1" clrIdx="0">
    <p:extLst>
      <p:ext uri="{19B8F6BF-5375-455C-9EA6-DF929625EA0E}">
        <p15:presenceInfo xmlns:p15="http://schemas.microsoft.com/office/powerpoint/2012/main" userId="S::Daniel.E.Carty@questdiagnostics.com::02221970-87d0-4e5b-9705-525cee2606a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5F63EE-EBA2-474D-88AC-FECE5F4A3A58}" v="6" dt="2022-04-06T21:54:56.3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3792" autoAdjust="0"/>
  </p:normalViewPr>
  <p:slideViewPr>
    <p:cSldViewPr snapToGrid="0" snapToObjects="1">
      <p:cViewPr varScale="1">
        <p:scale>
          <a:sx n="67" d="100"/>
          <a:sy n="67" d="100"/>
        </p:scale>
        <p:origin x="62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ty, Daniel E" userId="02221970-87d0-4e5b-9705-525cee2606a5" providerId="ADAL" clId="{B85F63EE-EBA2-474D-88AC-FECE5F4A3A58}"/>
    <pc:docChg chg="undo custSel addSld modSld">
      <pc:chgData name="Carty, Daniel E" userId="02221970-87d0-4e5b-9705-525cee2606a5" providerId="ADAL" clId="{B85F63EE-EBA2-474D-88AC-FECE5F4A3A58}" dt="2022-04-06T21:56:48.897" v="630" actId="6549"/>
      <pc:docMkLst>
        <pc:docMk/>
      </pc:docMkLst>
      <pc:sldChg chg="delSp mod">
        <pc:chgData name="Carty, Daniel E" userId="02221970-87d0-4e5b-9705-525cee2606a5" providerId="ADAL" clId="{B85F63EE-EBA2-474D-88AC-FECE5F4A3A58}" dt="2022-04-06T21:44:55.029" v="102" actId="478"/>
        <pc:sldMkLst>
          <pc:docMk/>
          <pc:sldMk cId="4247099175" sldId="256"/>
        </pc:sldMkLst>
        <pc:spChg chg="del">
          <ac:chgData name="Carty, Daniel E" userId="02221970-87d0-4e5b-9705-525cee2606a5" providerId="ADAL" clId="{B85F63EE-EBA2-474D-88AC-FECE5F4A3A58}" dt="2022-04-06T21:44:55.029" v="102" actId="478"/>
          <ac:spMkLst>
            <pc:docMk/>
            <pc:sldMk cId="4247099175" sldId="256"/>
            <ac:spMk id="4" creationId="{28144927-52EC-44DF-9791-B901A0E200A3}"/>
          </ac:spMkLst>
        </pc:spChg>
      </pc:sldChg>
      <pc:sldChg chg="addSp delSp modSp mod">
        <pc:chgData name="Carty, Daniel E" userId="02221970-87d0-4e5b-9705-525cee2606a5" providerId="ADAL" clId="{B85F63EE-EBA2-474D-88AC-FECE5F4A3A58}" dt="2022-04-01T15:43:35.157" v="12" actId="478"/>
        <pc:sldMkLst>
          <pc:docMk/>
          <pc:sldMk cId="801780217" sldId="259"/>
        </pc:sldMkLst>
        <pc:spChg chg="mod">
          <ac:chgData name="Carty, Daniel E" userId="02221970-87d0-4e5b-9705-525cee2606a5" providerId="ADAL" clId="{B85F63EE-EBA2-474D-88AC-FECE5F4A3A58}" dt="2022-04-01T15:43:25.309" v="11" actId="313"/>
          <ac:spMkLst>
            <pc:docMk/>
            <pc:sldMk cId="801780217" sldId="259"/>
            <ac:spMk id="4" creationId="{4E081119-A9CC-6249-B175-F6F8EC20CA11}"/>
          </ac:spMkLst>
        </pc:spChg>
        <pc:spChg chg="add del">
          <ac:chgData name="Carty, Daniel E" userId="02221970-87d0-4e5b-9705-525cee2606a5" providerId="ADAL" clId="{B85F63EE-EBA2-474D-88AC-FECE5F4A3A58}" dt="2022-04-01T15:43:35.157" v="12" actId="478"/>
          <ac:spMkLst>
            <pc:docMk/>
            <pc:sldMk cId="801780217" sldId="259"/>
            <ac:spMk id="7" creationId="{1C0A2C33-10C0-46B2-B67F-D7AA97671C36}"/>
          </ac:spMkLst>
        </pc:spChg>
      </pc:sldChg>
      <pc:sldChg chg="addSp delSp modSp mod">
        <pc:chgData name="Carty, Daniel E" userId="02221970-87d0-4e5b-9705-525cee2606a5" providerId="ADAL" clId="{B85F63EE-EBA2-474D-88AC-FECE5F4A3A58}" dt="2022-04-06T21:46:17.528" v="112" actId="1076"/>
        <pc:sldMkLst>
          <pc:docMk/>
          <pc:sldMk cId="4033571597" sldId="260"/>
        </pc:sldMkLst>
        <pc:spChg chg="mod">
          <ac:chgData name="Carty, Daniel E" userId="02221970-87d0-4e5b-9705-525cee2606a5" providerId="ADAL" clId="{B85F63EE-EBA2-474D-88AC-FECE5F4A3A58}" dt="2022-04-06T21:46:17.528" v="112" actId="1076"/>
          <ac:spMkLst>
            <pc:docMk/>
            <pc:sldMk cId="4033571597" sldId="260"/>
            <ac:spMk id="3" creationId="{CC775F5F-F147-384D-9DD5-1618F52E44F8}"/>
          </ac:spMkLst>
        </pc:spChg>
        <pc:spChg chg="mod">
          <ac:chgData name="Carty, Daniel E" userId="02221970-87d0-4e5b-9705-525cee2606a5" providerId="ADAL" clId="{B85F63EE-EBA2-474D-88AC-FECE5F4A3A58}" dt="2022-04-01T15:43:18.525" v="3" actId="313"/>
          <ac:spMkLst>
            <pc:docMk/>
            <pc:sldMk cId="4033571597" sldId="260"/>
            <ac:spMk id="4" creationId="{4E081119-A9CC-6249-B175-F6F8EC20CA11}"/>
          </ac:spMkLst>
        </pc:spChg>
        <pc:spChg chg="add del mod">
          <ac:chgData name="Carty, Daniel E" userId="02221970-87d0-4e5b-9705-525cee2606a5" providerId="ADAL" clId="{B85F63EE-EBA2-474D-88AC-FECE5F4A3A58}" dt="2022-04-06T21:45:20.394" v="103" actId="478"/>
          <ac:spMkLst>
            <pc:docMk/>
            <pc:sldMk cId="4033571597" sldId="260"/>
            <ac:spMk id="6" creationId="{A1839143-C06A-4A40-90AA-D2C2FD134EAC}"/>
          </ac:spMkLst>
        </pc:spChg>
      </pc:sldChg>
      <pc:sldChg chg="modSp mod">
        <pc:chgData name="Carty, Daniel E" userId="02221970-87d0-4e5b-9705-525cee2606a5" providerId="ADAL" clId="{B85F63EE-EBA2-474D-88AC-FECE5F4A3A58}" dt="2022-04-01T15:43:19.627" v="4" actId="313"/>
        <pc:sldMkLst>
          <pc:docMk/>
          <pc:sldMk cId="1099787661" sldId="261"/>
        </pc:sldMkLst>
        <pc:spChg chg="mod">
          <ac:chgData name="Carty, Daniel E" userId="02221970-87d0-4e5b-9705-525cee2606a5" providerId="ADAL" clId="{B85F63EE-EBA2-474D-88AC-FECE5F4A3A58}" dt="2022-04-01T15:43:19.627" v="4" actId="313"/>
          <ac:spMkLst>
            <pc:docMk/>
            <pc:sldMk cId="1099787661" sldId="261"/>
            <ac:spMk id="4" creationId="{4E081119-A9CC-6249-B175-F6F8EC20CA11}"/>
          </ac:spMkLst>
        </pc:spChg>
      </pc:sldChg>
      <pc:sldChg chg="modSp mod">
        <pc:chgData name="Carty, Daniel E" userId="02221970-87d0-4e5b-9705-525cee2606a5" providerId="ADAL" clId="{B85F63EE-EBA2-474D-88AC-FECE5F4A3A58}" dt="2022-04-01T15:43:20.359" v="5" actId="313"/>
        <pc:sldMkLst>
          <pc:docMk/>
          <pc:sldMk cId="3752968265" sldId="262"/>
        </pc:sldMkLst>
        <pc:spChg chg="mod">
          <ac:chgData name="Carty, Daniel E" userId="02221970-87d0-4e5b-9705-525cee2606a5" providerId="ADAL" clId="{B85F63EE-EBA2-474D-88AC-FECE5F4A3A58}" dt="2022-04-01T15:43:20.359" v="5" actId="313"/>
          <ac:spMkLst>
            <pc:docMk/>
            <pc:sldMk cId="3752968265" sldId="262"/>
            <ac:spMk id="4" creationId="{4E081119-A9CC-6249-B175-F6F8EC20CA11}"/>
          </ac:spMkLst>
        </pc:spChg>
      </pc:sldChg>
      <pc:sldChg chg="modSp mod">
        <pc:chgData name="Carty, Daniel E" userId="02221970-87d0-4e5b-9705-525cee2606a5" providerId="ADAL" clId="{B85F63EE-EBA2-474D-88AC-FECE5F4A3A58}" dt="2022-04-01T15:43:21.265" v="6" actId="313"/>
        <pc:sldMkLst>
          <pc:docMk/>
          <pc:sldMk cId="2927229748" sldId="264"/>
        </pc:sldMkLst>
        <pc:spChg chg="mod">
          <ac:chgData name="Carty, Daniel E" userId="02221970-87d0-4e5b-9705-525cee2606a5" providerId="ADAL" clId="{B85F63EE-EBA2-474D-88AC-FECE5F4A3A58}" dt="2022-04-01T15:43:21.265" v="6" actId="313"/>
          <ac:spMkLst>
            <pc:docMk/>
            <pc:sldMk cId="2927229748" sldId="264"/>
            <ac:spMk id="4" creationId="{4E081119-A9CC-6249-B175-F6F8EC20CA11}"/>
          </ac:spMkLst>
        </pc:spChg>
      </pc:sldChg>
      <pc:sldChg chg="modSp mod">
        <pc:chgData name="Carty, Daniel E" userId="02221970-87d0-4e5b-9705-525cee2606a5" providerId="ADAL" clId="{B85F63EE-EBA2-474D-88AC-FECE5F4A3A58}" dt="2022-04-01T15:44:48.186" v="97" actId="13926"/>
        <pc:sldMkLst>
          <pc:docMk/>
          <pc:sldMk cId="2748619747" sldId="265"/>
        </pc:sldMkLst>
        <pc:spChg chg="mod">
          <ac:chgData name="Carty, Daniel E" userId="02221970-87d0-4e5b-9705-525cee2606a5" providerId="ADAL" clId="{B85F63EE-EBA2-474D-88AC-FECE5F4A3A58}" dt="2022-04-01T15:44:48.186" v="97" actId="13926"/>
          <ac:spMkLst>
            <pc:docMk/>
            <pc:sldMk cId="2748619747" sldId="265"/>
            <ac:spMk id="3" creationId="{CC775F5F-F147-384D-9DD5-1618F52E44F8}"/>
          </ac:spMkLst>
        </pc:spChg>
        <pc:spChg chg="mod">
          <ac:chgData name="Carty, Daniel E" userId="02221970-87d0-4e5b-9705-525cee2606a5" providerId="ADAL" clId="{B85F63EE-EBA2-474D-88AC-FECE5F4A3A58}" dt="2022-04-01T15:43:21.909" v="7" actId="313"/>
          <ac:spMkLst>
            <pc:docMk/>
            <pc:sldMk cId="2748619747" sldId="265"/>
            <ac:spMk id="4" creationId="{4E081119-A9CC-6249-B175-F6F8EC20CA11}"/>
          </ac:spMkLst>
        </pc:spChg>
      </pc:sldChg>
      <pc:sldChg chg="delSp modSp mod">
        <pc:chgData name="Carty, Daniel E" userId="02221970-87d0-4e5b-9705-525cee2606a5" providerId="ADAL" clId="{B85F63EE-EBA2-474D-88AC-FECE5F4A3A58}" dt="2022-04-01T15:44:57.426" v="99" actId="478"/>
        <pc:sldMkLst>
          <pc:docMk/>
          <pc:sldMk cId="826333616" sldId="266"/>
        </pc:sldMkLst>
        <pc:spChg chg="mod">
          <ac:chgData name="Carty, Daniel E" userId="02221970-87d0-4e5b-9705-525cee2606a5" providerId="ADAL" clId="{B85F63EE-EBA2-474D-88AC-FECE5F4A3A58}" dt="2022-04-01T15:44:54.999" v="98" actId="13926"/>
          <ac:spMkLst>
            <pc:docMk/>
            <pc:sldMk cId="826333616" sldId="266"/>
            <ac:spMk id="3" creationId="{CC775F5F-F147-384D-9DD5-1618F52E44F8}"/>
          </ac:spMkLst>
        </pc:spChg>
        <pc:spChg chg="del">
          <ac:chgData name="Carty, Daniel E" userId="02221970-87d0-4e5b-9705-525cee2606a5" providerId="ADAL" clId="{B85F63EE-EBA2-474D-88AC-FECE5F4A3A58}" dt="2022-04-01T15:44:57.426" v="99" actId="478"/>
          <ac:spMkLst>
            <pc:docMk/>
            <pc:sldMk cId="826333616" sldId="266"/>
            <ac:spMk id="7" creationId="{8A2F4EA1-D4C9-416F-9C4B-55FDBF89FDD4}"/>
          </ac:spMkLst>
        </pc:spChg>
      </pc:sldChg>
      <pc:sldChg chg="modSp mod">
        <pc:chgData name="Carty, Daniel E" userId="02221970-87d0-4e5b-9705-525cee2606a5" providerId="ADAL" clId="{B85F63EE-EBA2-474D-88AC-FECE5F4A3A58}" dt="2022-04-01T15:45:04.632" v="100" actId="13926"/>
        <pc:sldMkLst>
          <pc:docMk/>
          <pc:sldMk cId="1605487823" sldId="267"/>
        </pc:sldMkLst>
        <pc:spChg chg="mod">
          <ac:chgData name="Carty, Daniel E" userId="02221970-87d0-4e5b-9705-525cee2606a5" providerId="ADAL" clId="{B85F63EE-EBA2-474D-88AC-FECE5F4A3A58}" dt="2022-04-01T15:45:04.632" v="100" actId="13926"/>
          <ac:spMkLst>
            <pc:docMk/>
            <pc:sldMk cId="1605487823" sldId="267"/>
            <ac:spMk id="3" creationId="{CC775F5F-F147-384D-9DD5-1618F52E44F8}"/>
          </ac:spMkLst>
        </pc:spChg>
      </pc:sldChg>
      <pc:sldChg chg="modSp mod">
        <pc:chgData name="Carty, Daniel E" userId="02221970-87d0-4e5b-9705-525cee2606a5" providerId="ADAL" clId="{B85F63EE-EBA2-474D-88AC-FECE5F4A3A58}" dt="2022-04-01T15:43:22.847" v="8" actId="313"/>
        <pc:sldMkLst>
          <pc:docMk/>
          <pc:sldMk cId="822312347" sldId="268"/>
        </pc:sldMkLst>
        <pc:spChg chg="mod">
          <ac:chgData name="Carty, Daniel E" userId="02221970-87d0-4e5b-9705-525cee2606a5" providerId="ADAL" clId="{B85F63EE-EBA2-474D-88AC-FECE5F4A3A58}" dt="2022-04-01T15:43:22.847" v="8" actId="313"/>
          <ac:spMkLst>
            <pc:docMk/>
            <pc:sldMk cId="822312347" sldId="268"/>
            <ac:spMk id="4" creationId="{4E081119-A9CC-6249-B175-F6F8EC20CA11}"/>
          </ac:spMkLst>
        </pc:spChg>
      </pc:sldChg>
      <pc:sldChg chg="modSp mod">
        <pc:chgData name="Carty, Daniel E" userId="02221970-87d0-4e5b-9705-525cee2606a5" providerId="ADAL" clId="{B85F63EE-EBA2-474D-88AC-FECE5F4A3A58}" dt="2022-04-01T15:43:23.698" v="9" actId="313"/>
        <pc:sldMkLst>
          <pc:docMk/>
          <pc:sldMk cId="2228231034" sldId="269"/>
        </pc:sldMkLst>
        <pc:spChg chg="mod">
          <ac:chgData name="Carty, Daniel E" userId="02221970-87d0-4e5b-9705-525cee2606a5" providerId="ADAL" clId="{B85F63EE-EBA2-474D-88AC-FECE5F4A3A58}" dt="2022-04-01T15:43:23.698" v="9" actId="313"/>
          <ac:spMkLst>
            <pc:docMk/>
            <pc:sldMk cId="2228231034" sldId="269"/>
            <ac:spMk id="4" creationId="{4E081119-A9CC-6249-B175-F6F8EC20CA11}"/>
          </ac:spMkLst>
        </pc:spChg>
      </pc:sldChg>
      <pc:sldChg chg="modSp mod">
        <pc:chgData name="Carty, Daniel E" userId="02221970-87d0-4e5b-9705-525cee2606a5" providerId="ADAL" clId="{B85F63EE-EBA2-474D-88AC-FECE5F4A3A58}" dt="2022-04-01T15:45:16.304" v="101" actId="13926"/>
        <pc:sldMkLst>
          <pc:docMk/>
          <pc:sldMk cId="1379470667" sldId="270"/>
        </pc:sldMkLst>
        <pc:spChg chg="mod">
          <ac:chgData name="Carty, Daniel E" userId="02221970-87d0-4e5b-9705-525cee2606a5" providerId="ADAL" clId="{B85F63EE-EBA2-474D-88AC-FECE5F4A3A58}" dt="2022-04-01T15:45:16.304" v="101" actId="13926"/>
          <ac:spMkLst>
            <pc:docMk/>
            <pc:sldMk cId="1379470667" sldId="270"/>
            <ac:spMk id="3" creationId="{CC775F5F-F147-384D-9DD5-1618F52E44F8}"/>
          </ac:spMkLst>
        </pc:spChg>
        <pc:spChg chg="mod">
          <ac:chgData name="Carty, Daniel E" userId="02221970-87d0-4e5b-9705-525cee2606a5" providerId="ADAL" clId="{B85F63EE-EBA2-474D-88AC-FECE5F4A3A58}" dt="2022-04-01T15:43:24.326" v="10" actId="313"/>
          <ac:spMkLst>
            <pc:docMk/>
            <pc:sldMk cId="1379470667" sldId="270"/>
            <ac:spMk id="4" creationId="{4E081119-A9CC-6249-B175-F6F8EC20CA11}"/>
          </ac:spMkLst>
        </pc:spChg>
      </pc:sldChg>
      <pc:sldChg chg="addSp modSp add mod">
        <pc:chgData name="Carty, Daniel E" userId="02221970-87d0-4e5b-9705-525cee2606a5" providerId="ADAL" clId="{B85F63EE-EBA2-474D-88AC-FECE5F4A3A58}" dt="2022-04-06T21:56:48.897" v="630" actId="6549"/>
        <pc:sldMkLst>
          <pc:docMk/>
          <pc:sldMk cId="1467044841" sldId="271"/>
        </pc:sldMkLst>
        <pc:spChg chg="mod">
          <ac:chgData name="Carty, Daniel E" userId="02221970-87d0-4e5b-9705-525cee2606a5" providerId="ADAL" clId="{B85F63EE-EBA2-474D-88AC-FECE5F4A3A58}" dt="2022-04-06T21:52:29.873" v="360" actId="1076"/>
          <ac:spMkLst>
            <pc:docMk/>
            <pc:sldMk cId="1467044841" sldId="271"/>
            <ac:spMk id="3" creationId="{CC775F5F-F147-384D-9DD5-1618F52E44F8}"/>
          </ac:spMkLst>
        </pc:spChg>
        <pc:spChg chg="mod">
          <ac:chgData name="Carty, Daniel E" userId="02221970-87d0-4e5b-9705-525cee2606a5" providerId="ADAL" clId="{B85F63EE-EBA2-474D-88AC-FECE5F4A3A58}" dt="2022-04-06T21:56:31.615" v="629" actId="1076"/>
          <ac:spMkLst>
            <pc:docMk/>
            <pc:sldMk cId="1467044841" sldId="271"/>
            <ac:spMk id="4" creationId="{4E081119-A9CC-6249-B175-F6F8EC20CA11}"/>
          </ac:spMkLst>
        </pc:spChg>
        <pc:graphicFrameChg chg="add mod modGraphic">
          <ac:chgData name="Carty, Daniel E" userId="02221970-87d0-4e5b-9705-525cee2606a5" providerId="ADAL" clId="{B85F63EE-EBA2-474D-88AC-FECE5F4A3A58}" dt="2022-04-06T21:56:48.897" v="630" actId="6549"/>
          <ac:graphicFrameMkLst>
            <pc:docMk/>
            <pc:sldMk cId="1467044841" sldId="271"/>
            <ac:graphicFrameMk id="6" creationId="{B6FCA613-0ADC-4918-9F28-F94A51EA2897}"/>
          </ac:graphicFrameMkLst>
        </pc:graphicFrameChg>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1-04-26T19:23:03.480" idx="1">
    <p:pos x="10" y="10"/>
    <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2A79FC-5A43-6649-AE88-49DCB108F3A3}" type="datetimeFigureOut">
              <a:rPr lang="en-US" smtClean="0"/>
              <a:t>4/6/2022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325C78-7FF6-CE42-BA10-A891584BE223}" type="slidenum">
              <a:rPr lang="en-US" smtClean="0"/>
              <a:t>‹#›</a:t>
            </a:fld>
            <a:endParaRPr lang="en-US"/>
          </a:p>
        </p:txBody>
      </p:sp>
    </p:spTree>
    <p:extLst>
      <p:ext uri="{BB962C8B-B14F-4D97-AF65-F5344CB8AC3E}">
        <p14:creationId xmlns:p14="http://schemas.microsoft.com/office/powerpoint/2010/main" val="3806557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Hello – I am Dan Carty on behalf of the Sudbury Select Board and I am proud to present to you Article 12 – Fiscal Year 2023 Revolving fund spending limits.</a:t>
            </a:r>
          </a:p>
        </p:txBody>
      </p:sp>
      <p:sp>
        <p:nvSpPr>
          <p:cNvPr id="4" name="Slide Number Placeholder 3"/>
          <p:cNvSpPr>
            <a:spLocks noGrp="1"/>
          </p:cNvSpPr>
          <p:nvPr>
            <p:ph type="sldNum" sz="quarter" idx="5"/>
          </p:nvPr>
        </p:nvSpPr>
        <p:spPr/>
        <p:txBody>
          <a:bodyPr/>
          <a:lstStyle/>
          <a:p>
            <a:fld id="{BC325C78-7FF6-CE42-BA10-A891584BE223}" type="slidenum">
              <a:rPr lang="en-US" smtClean="0"/>
              <a:t>1</a:t>
            </a:fld>
            <a:endParaRPr lang="en-US"/>
          </a:p>
        </p:txBody>
      </p:sp>
    </p:spTree>
    <p:extLst>
      <p:ext uri="{BB962C8B-B14F-4D97-AF65-F5344CB8AC3E}">
        <p14:creationId xmlns:p14="http://schemas.microsoft.com/office/powerpoint/2010/main" val="3097262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10</a:t>
            </a:fld>
            <a:endParaRPr lang="en-US"/>
          </a:p>
        </p:txBody>
      </p:sp>
    </p:spTree>
    <p:extLst>
      <p:ext uri="{BB962C8B-B14F-4D97-AF65-F5344CB8AC3E}">
        <p14:creationId xmlns:p14="http://schemas.microsoft.com/office/powerpoint/2010/main" val="11930533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11</a:t>
            </a:fld>
            <a:endParaRPr lang="en-US"/>
          </a:p>
        </p:txBody>
      </p:sp>
    </p:spTree>
    <p:extLst>
      <p:ext uri="{BB962C8B-B14F-4D97-AF65-F5344CB8AC3E}">
        <p14:creationId xmlns:p14="http://schemas.microsoft.com/office/powerpoint/2010/main" val="1048324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12</a:t>
            </a:fld>
            <a:endParaRPr lang="en-US"/>
          </a:p>
        </p:txBody>
      </p:sp>
    </p:spTree>
    <p:extLst>
      <p:ext uri="{BB962C8B-B14F-4D97-AF65-F5344CB8AC3E}">
        <p14:creationId xmlns:p14="http://schemas.microsoft.com/office/powerpoint/2010/main" val="11222862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13</a:t>
            </a:fld>
            <a:endParaRPr lang="en-US"/>
          </a:p>
        </p:txBody>
      </p:sp>
    </p:spTree>
    <p:extLst>
      <p:ext uri="{BB962C8B-B14F-4D97-AF65-F5344CB8AC3E}">
        <p14:creationId xmlns:p14="http://schemas.microsoft.com/office/powerpoint/2010/main" val="2200354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2</a:t>
            </a:fld>
            <a:endParaRPr lang="en-US"/>
          </a:p>
        </p:txBody>
      </p:sp>
    </p:spTree>
    <p:extLst>
      <p:ext uri="{BB962C8B-B14F-4D97-AF65-F5344CB8AC3E}">
        <p14:creationId xmlns:p14="http://schemas.microsoft.com/office/powerpoint/2010/main" val="2741949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3</a:t>
            </a:fld>
            <a:endParaRPr lang="en-US"/>
          </a:p>
        </p:txBody>
      </p:sp>
    </p:spTree>
    <p:extLst>
      <p:ext uri="{BB962C8B-B14F-4D97-AF65-F5344CB8AC3E}">
        <p14:creationId xmlns:p14="http://schemas.microsoft.com/office/powerpoint/2010/main" val="16333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4</a:t>
            </a:fld>
            <a:endParaRPr lang="en-US"/>
          </a:p>
        </p:txBody>
      </p:sp>
    </p:spTree>
    <p:extLst>
      <p:ext uri="{BB962C8B-B14F-4D97-AF65-F5344CB8AC3E}">
        <p14:creationId xmlns:p14="http://schemas.microsoft.com/office/powerpoint/2010/main" val="894963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5</a:t>
            </a:fld>
            <a:endParaRPr lang="en-US"/>
          </a:p>
        </p:txBody>
      </p:sp>
    </p:spTree>
    <p:extLst>
      <p:ext uri="{BB962C8B-B14F-4D97-AF65-F5344CB8AC3E}">
        <p14:creationId xmlns:p14="http://schemas.microsoft.com/office/powerpoint/2010/main" val="18230281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6</a:t>
            </a:fld>
            <a:endParaRPr lang="en-US"/>
          </a:p>
        </p:txBody>
      </p:sp>
    </p:spTree>
    <p:extLst>
      <p:ext uri="{BB962C8B-B14F-4D97-AF65-F5344CB8AC3E}">
        <p14:creationId xmlns:p14="http://schemas.microsoft.com/office/powerpoint/2010/main" val="2652791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7</a:t>
            </a:fld>
            <a:endParaRPr lang="en-US"/>
          </a:p>
        </p:txBody>
      </p:sp>
    </p:spTree>
    <p:extLst>
      <p:ext uri="{BB962C8B-B14F-4D97-AF65-F5344CB8AC3E}">
        <p14:creationId xmlns:p14="http://schemas.microsoft.com/office/powerpoint/2010/main" val="2433956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8</a:t>
            </a:fld>
            <a:endParaRPr lang="en-US"/>
          </a:p>
        </p:txBody>
      </p:sp>
    </p:spTree>
    <p:extLst>
      <p:ext uri="{BB962C8B-B14F-4D97-AF65-F5344CB8AC3E}">
        <p14:creationId xmlns:p14="http://schemas.microsoft.com/office/powerpoint/2010/main" val="27962970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purpose of this article is to set the upper limits on our various revolving funds.  A revolving fund is a place that allows the Town to receive and essentially store fees that will be spent for a particular purpose.  For example the public schools collect fees for school bus usage;   Those fees go into the Bus revolving fund then at some point go out to pay our school bus vendor.</a:t>
            </a:r>
          </a:p>
          <a:p>
            <a:endParaRPr lang="en-US" dirty="0"/>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Sudbury has been managing our revolving funds in this fashion since Annual Town meeting of 2017 when we established the concept of funding limits.   This was done to get Sudbury in synch with the Commonwealth;   In 2016 the Municipal Modernization Act, Chapter 218 was signed into law with the purpose of  it streamlining many municipal processes.  The old way was to submit all of the revolving funds to Annual Town Meeting - now we just set the spending limits!   And in some years we can make adjustments to the funds themselves – either add new ones or take others away - but this year we will simply be setting limits.   And other than two funds, the Fire Department Permits as well as the Combined Facilities Solar Energy, they are exactly the same as last year.</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Fire Department Permits has a proposed increase from 50,000 to 70,000 and the Solar Energy an increase of 450,000 to 550,000</a:t>
            </a:r>
          </a:p>
          <a:p>
            <a:endParaRPr lang="en-US" dirty="0"/>
          </a:p>
          <a:p>
            <a:endParaRPr lang="en-US" dirty="0"/>
          </a:p>
        </p:txBody>
      </p:sp>
      <p:sp>
        <p:nvSpPr>
          <p:cNvPr id="4" name="Slide Number Placeholder 3"/>
          <p:cNvSpPr>
            <a:spLocks noGrp="1"/>
          </p:cNvSpPr>
          <p:nvPr>
            <p:ph type="sldNum" sz="quarter" idx="5"/>
          </p:nvPr>
        </p:nvSpPr>
        <p:spPr/>
        <p:txBody>
          <a:bodyPr/>
          <a:lstStyle/>
          <a:p>
            <a:fld id="{BC325C78-7FF6-CE42-BA10-A891584BE223}" type="slidenum">
              <a:rPr lang="en-US" smtClean="0"/>
              <a:t>9</a:t>
            </a:fld>
            <a:endParaRPr lang="en-US"/>
          </a:p>
        </p:txBody>
      </p:sp>
    </p:spTree>
    <p:extLst>
      <p:ext uri="{BB962C8B-B14F-4D97-AF65-F5344CB8AC3E}">
        <p14:creationId xmlns:p14="http://schemas.microsoft.com/office/powerpoint/2010/main" val="4044544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FA43FFCB-90C6-1A43-9EAA-93A1787C007D}" type="datetime1">
              <a:rPr lang="en-US" smtClean="0"/>
              <a:t>4/6/2022</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r>
              <a:rPr lang="en-US"/>
              <a:t>Article 13--Revolving Fund Limits   ATM 2020</a:t>
            </a:r>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802A66-45C2-194A-9A72-033AE3ECF679}" type="datetime1">
              <a:rPr lang="en-US" smtClean="0"/>
              <a:t>4/6/2022</a:t>
            </a:fld>
            <a:endParaRPr lang="en-US" dirty="0"/>
          </a:p>
        </p:txBody>
      </p:sp>
      <p:sp>
        <p:nvSpPr>
          <p:cNvPr id="5" name="Footer Placeholder 4"/>
          <p:cNvSpPr>
            <a:spLocks noGrp="1"/>
          </p:cNvSpPr>
          <p:nvPr>
            <p:ph type="ftr" sz="quarter" idx="11"/>
          </p:nvPr>
        </p:nvSpPr>
        <p:spPr/>
        <p:txBody>
          <a:bodyPr/>
          <a:lstStyle/>
          <a:p>
            <a:r>
              <a:rPr lang="en-US"/>
              <a:t>Article 13--Revolving Fund Limits   ATM 2020</a:t>
            </a:r>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03FAD8C2-607B-3646-8271-FEC071A43C0A}" type="datetime1">
              <a:rPr lang="en-US" smtClean="0"/>
              <a:t>4/6/2022</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r>
              <a:rPr lang="en-US"/>
              <a:t>Article 13--Revolving Fund Limits   ATM 2020</a:t>
            </a:r>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8985C1D-484E-F54E-AFF5-885EF9EA0F81}" type="datetime1">
              <a:rPr lang="en-US" smtClean="0"/>
              <a:t>4/6/2022</a:t>
            </a:fld>
            <a:endParaRPr lang="en-US" dirty="0"/>
          </a:p>
        </p:txBody>
      </p:sp>
      <p:sp>
        <p:nvSpPr>
          <p:cNvPr id="5" name="Footer Placeholder 4"/>
          <p:cNvSpPr>
            <a:spLocks noGrp="1"/>
          </p:cNvSpPr>
          <p:nvPr>
            <p:ph type="ftr" sz="quarter" idx="11"/>
          </p:nvPr>
        </p:nvSpPr>
        <p:spPr/>
        <p:txBody>
          <a:bodyPr/>
          <a:lstStyle/>
          <a:p>
            <a:r>
              <a:rPr lang="en-US"/>
              <a:t>Article 13--Revolving Fund Limits   ATM 2020</a:t>
            </a:r>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8E967FD0-D24B-CF4E-9291-A035C36B2A7C}" type="datetime1">
              <a:rPr lang="en-US" smtClean="0"/>
              <a:t>4/6/2022</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a:t>Article 13--Revolving Fund Limits   ATM 2020</a:t>
            </a:r>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699FE7-D18F-6341-A025-3E8533CE5798}" type="datetime1">
              <a:rPr lang="en-US" smtClean="0"/>
              <a:t>4/6/2022</a:t>
            </a:fld>
            <a:endParaRPr lang="en-US" dirty="0"/>
          </a:p>
        </p:txBody>
      </p:sp>
      <p:sp>
        <p:nvSpPr>
          <p:cNvPr id="6" name="Footer Placeholder 5"/>
          <p:cNvSpPr>
            <a:spLocks noGrp="1"/>
          </p:cNvSpPr>
          <p:nvPr>
            <p:ph type="ftr" sz="quarter" idx="11"/>
          </p:nvPr>
        </p:nvSpPr>
        <p:spPr/>
        <p:txBody>
          <a:bodyPr/>
          <a:lstStyle/>
          <a:p>
            <a:r>
              <a:rPr lang="en-US"/>
              <a:t>Article 13--Revolving Fund Limits   ATM 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EC32B63-CA62-E340-BA93-08E4A070F755}" type="datetime1">
              <a:rPr lang="en-US" smtClean="0"/>
              <a:t>4/6/2022</a:t>
            </a:fld>
            <a:endParaRPr lang="en-US" dirty="0"/>
          </a:p>
        </p:txBody>
      </p:sp>
      <p:sp>
        <p:nvSpPr>
          <p:cNvPr id="8" name="Footer Placeholder 7"/>
          <p:cNvSpPr>
            <a:spLocks noGrp="1"/>
          </p:cNvSpPr>
          <p:nvPr>
            <p:ph type="ftr" sz="quarter" idx="11"/>
          </p:nvPr>
        </p:nvSpPr>
        <p:spPr/>
        <p:txBody>
          <a:bodyPr/>
          <a:lstStyle/>
          <a:p>
            <a:r>
              <a:rPr lang="en-US"/>
              <a:t>Article 13--Revolving Fund Limits   ATM 2020</a:t>
            </a:r>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E25D45-F892-0A4F-97EA-7678BB3887E4}" type="datetime1">
              <a:rPr lang="en-US" smtClean="0"/>
              <a:t>4/6/2022</a:t>
            </a:fld>
            <a:endParaRPr lang="en-US" dirty="0"/>
          </a:p>
        </p:txBody>
      </p:sp>
      <p:sp>
        <p:nvSpPr>
          <p:cNvPr id="4" name="Footer Placeholder 3"/>
          <p:cNvSpPr>
            <a:spLocks noGrp="1"/>
          </p:cNvSpPr>
          <p:nvPr>
            <p:ph type="ftr" sz="quarter" idx="11"/>
          </p:nvPr>
        </p:nvSpPr>
        <p:spPr/>
        <p:txBody>
          <a:bodyPr/>
          <a:lstStyle/>
          <a:p>
            <a:r>
              <a:rPr lang="en-US"/>
              <a:t>Article 13--Revolving Fund Limits   ATM 2020</a:t>
            </a:r>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41F68-4EB0-C448-98CD-8D34AAE4BBF1}" type="datetime1">
              <a:rPr lang="en-US" smtClean="0"/>
              <a:t>4/6/2022</a:t>
            </a:fld>
            <a:endParaRPr lang="en-US" dirty="0"/>
          </a:p>
        </p:txBody>
      </p:sp>
      <p:sp>
        <p:nvSpPr>
          <p:cNvPr id="3" name="Footer Placeholder 2"/>
          <p:cNvSpPr>
            <a:spLocks noGrp="1"/>
          </p:cNvSpPr>
          <p:nvPr>
            <p:ph type="ftr" sz="quarter" idx="11"/>
          </p:nvPr>
        </p:nvSpPr>
        <p:spPr/>
        <p:txBody>
          <a:bodyPr/>
          <a:lstStyle/>
          <a:p>
            <a:r>
              <a:rPr lang="en-US"/>
              <a:t>Article 13--Revolving Fund Limits   ATM 2020</a:t>
            </a:r>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ABD4D83-CA50-BC43-8DCA-B6FF00D211E9}" type="datetime1">
              <a:rPr lang="en-US" smtClean="0"/>
              <a:t>4/6/2022</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r>
              <a:rPr lang="en-US"/>
              <a:t>Article 13--Revolving Fund Limits   ATM 2020</a:t>
            </a:r>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3B8978-08AA-8140-BCAE-A0469CF1A56B}" type="datetime1">
              <a:rPr lang="en-US" smtClean="0"/>
              <a:t>4/6/2022</a:t>
            </a:fld>
            <a:endParaRPr lang="en-US" dirty="0"/>
          </a:p>
        </p:txBody>
      </p:sp>
      <p:sp>
        <p:nvSpPr>
          <p:cNvPr id="6" name="Footer Placeholder 5"/>
          <p:cNvSpPr>
            <a:spLocks noGrp="1"/>
          </p:cNvSpPr>
          <p:nvPr>
            <p:ph type="ftr" sz="quarter" idx="11"/>
          </p:nvPr>
        </p:nvSpPr>
        <p:spPr/>
        <p:txBody>
          <a:bodyPr/>
          <a:lstStyle/>
          <a:p>
            <a:r>
              <a:rPr lang="en-US"/>
              <a:t>Article 13--Revolving Fund Limits   ATM 2020</a:t>
            </a:r>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CCEA2FB8-8685-2740-8D41-2CC18731A946}" type="datetime1">
              <a:rPr lang="en-US" smtClean="0"/>
              <a:t>4/6/2022</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r>
              <a:rPr lang="en-US"/>
              <a:t>Article 13--Revolving Fund Limits   ATM 2020</a:t>
            </a:r>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aarp.org/livable-communities/net-work-agefriendly-communities/info-2014/an-introduction.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C7478-AA2D-704E-BD78-B7AEDDAACBBB}"/>
              </a:ext>
            </a:extLst>
          </p:cNvPr>
          <p:cNvSpPr>
            <a:spLocks noGrp="1"/>
          </p:cNvSpPr>
          <p:nvPr>
            <p:ph type="ctrTitle"/>
          </p:nvPr>
        </p:nvSpPr>
        <p:spPr/>
        <p:txBody>
          <a:bodyPr>
            <a:normAutofit fontScale="90000"/>
          </a:bodyPr>
          <a:lstStyle/>
          <a:p>
            <a:pPr algn="l"/>
            <a:r>
              <a:rPr lang="en-US" dirty="0"/>
              <a:t>ARTICLE 14:</a:t>
            </a:r>
            <a:br>
              <a:rPr lang="en-US" dirty="0"/>
            </a:br>
            <a:r>
              <a:rPr lang="en-US" dirty="0"/>
              <a:t>FUNDING OF GO SUDBURY! TAXI AND UBER TRANSPORTATION PROGRAMS FOR FY2023</a:t>
            </a:r>
          </a:p>
        </p:txBody>
      </p:sp>
      <p:sp>
        <p:nvSpPr>
          <p:cNvPr id="3" name="Subtitle 2">
            <a:extLst>
              <a:ext uri="{FF2B5EF4-FFF2-40B4-BE49-F238E27FC236}">
                <a16:creationId xmlns:a16="http://schemas.microsoft.com/office/drawing/2014/main" id="{05FD19C7-8018-3F46-81ED-6EDED0617F3E}"/>
              </a:ext>
            </a:extLst>
          </p:cNvPr>
          <p:cNvSpPr>
            <a:spLocks noGrp="1"/>
          </p:cNvSpPr>
          <p:nvPr>
            <p:ph type="subTitle" idx="1"/>
          </p:nvPr>
        </p:nvSpPr>
        <p:spPr/>
        <p:txBody>
          <a:bodyPr/>
          <a:lstStyle/>
          <a:p>
            <a:r>
              <a:rPr lang="en-US" dirty="0"/>
              <a:t>Annual Town Meeting 2022</a:t>
            </a:r>
          </a:p>
        </p:txBody>
      </p:sp>
    </p:spTree>
    <p:extLst>
      <p:ext uri="{BB962C8B-B14F-4D97-AF65-F5344CB8AC3E}">
        <p14:creationId xmlns:p14="http://schemas.microsoft.com/office/powerpoint/2010/main" val="4247099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581192" y="2076450"/>
            <a:ext cx="11029615" cy="904875"/>
          </a:xfrm>
        </p:spPr>
        <p:txBody>
          <a:bodyPr>
            <a:normAutofit/>
          </a:bodyPr>
          <a:lstStyle/>
          <a:p>
            <a:pPr marL="0" marR="0" lvl="0" indent="0">
              <a:lnSpc>
                <a:spcPct val="115000"/>
              </a:lnSpc>
              <a:spcBef>
                <a:spcPts val="0"/>
              </a:spcBef>
              <a:spcAft>
                <a:spcPts val="0"/>
              </a:spcAft>
              <a:buNone/>
            </a:pPr>
            <a:r>
              <a:rPr lang="en-US" sz="2000" b="1" dirty="0">
                <a:effectLst/>
                <a:latin typeface="Gill Sans MT" panose="020B0502020104020203" pitchFamily="34" charset="0"/>
                <a:ea typeface="Calibri" panose="020F0502020204030204" pitchFamily="34" charset="0"/>
                <a:cs typeface="Times New Roman" panose="02020603050405020304" pitchFamily="18" charset="0"/>
              </a:rPr>
              <a:t>WHAT HAS THIS MONEY BOUGHT?</a:t>
            </a:r>
          </a:p>
          <a:p>
            <a:r>
              <a:rPr lang="en-US" sz="2000" dirty="0"/>
              <a:t>DATA!  For future planning we are starting to understand why, when, and where people need to go</a:t>
            </a:r>
            <a:endParaRPr lang="en-US"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10</a:t>
            </a:fld>
            <a:endParaRPr lang="en-US" dirty="0"/>
          </a:p>
        </p:txBody>
      </p:sp>
      <p:pic>
        <p:nvPicPr>
          <p:cNvPr id="6" name="Picture 5" descr="Map&#10;&#10;Description automatically generated">
            <a:extLst>
              <a:ext uri="{FF2B5EF4-FFF2-40B4-BE49-F238E27FC236}">
                <a16:creationId xmlns:a16="http://schemas.microsoft.com/office/drawing/2014/main" id="{392ED007-DAFB-4C9E-B261-D22FE9478D62}"/>
              </a:ext>
            </a:extLst>
          </p:cNvPr>
          <p:cNvPicPr>
            <a:picLocks noChangeAspect="1"/>
          </p:cNvPicPr>
          <p:nvPr/>
        </p:nvPicPr>
        <p:blipFill>
          <a:blip r:embed="rId3"/>
          <a:stretch>
            <a:fillRect/>
          </a:stretch>
        </p:blipFill>
        <p:spPr>
          <a:xfrm>
            <a:off x="758854" y="2981325"/>
            <a:ext cx="4595288" cy="2884408"/>
          </a:xfrm>
          <a:prstGeom prst="rect">
            <a:avLst/>
          </a:prstGeom>
        </p:spPr>
      </p:pic>
      <p:sp>
        <p:nvSpPr>
          <p:cNvPr id="7" name="Content Placeholder 2">
            <a:extLst>
              <a:ext uri="{FF2B5EF4-FFF2-40B4-BE49-F238E27FC236}">
                <a16:creationId xmlns:a16="http://schemas.microsoft.com/office/drawing/2014/main" id="{6296C8C9-7C6F-4F75-8D55-2368BBBF4D25}"/>
              </a:ext>
            </a:extLst>
          </p:cNvPr>
          <p:cNvSpPr txBox="1">
            <a:spLocks/>
          </p:cNvSpPr>
          <p:nvPr/>
        </p:nvSpPr>
        <p:spPr>
          <a:xfrm>
            <a:off x="5675718" y="2935604"/>
            <a:ext cx="5073562" cy="2884409"/>
          </a:xfrm>
          <a:prstGeom prst="rect">
            <a:avLst/>
          </a:prstGeom>
        </p:spPr>
        <p:txBody>
          <a:bodyPr vert="horz" lIns="91440" tIns="45720" rIns="91440" bIns="45720" rtlCol="0" anchor="ctr">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lvl="1"/>
            <a:r>
              <a:rPr lang="en-US" sz="2000" dirty="0"/>
              <a:t>Heavy usage up and down Route 20</a:t>
            </a:r>
          </a:p>
          <a:p>
            <a:pPr lvl="1"/>
            <a:r>
              <a:rPr lang="en-US" sz="2000" dirty="0"/>
              <a:t>Repeat rides to medical appointments, in particular dialysis centers</a:t>
            </a:r>
          </a:p>
          <a:p>
            <a:pPr lvl="1"/>
            <a:r>
              <a:rPr lang="en-US" sz="2000" dirty="0"/>
              <a:t>Food shopping</a:t>
            </a:r>
          </a:p>
          <a:p>
            <a:pPr lvl="1"/>
            <a:r>
              <a:rPr lang="en-US" sz="2000" dirty="0"/>
              <a:t>Some longer rides, but majority short distance </a:t>
            </a:r>
            <a:endParaRPr lang="en-US" dirty="0">
              <a:highlight>
                <a:srgbClr val="FFFF00"/>
              </a:highlight>
            </a:endParaRPr>
          </a:p>
          <a:p>
            <a:pPr marL="0" indent="0">
              <a:buFont typeface="Wingdings 2" panose="05020102010507070707" pitchFamily="18" charset="2"/>
              <a:buNone/>
            </a:pPr>
            <a:endParaRPr lang="en-US" dirty="0"/>
          </a:p>
        </p:txBody>
      </p:sp>
    </p:spTree>
    <p:extLst>
      <p:ext uri="{BB962C8B-B14F-4D97-AF65-F5344CB8AC3E}">
        <p14:creationId xmlns:p14="http://schemas.microsoft.com/office/powerpoint/2010/main" val="1605487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652213" y="2075525"/>
            <a:ext cx="11029615" cy="3782349"/>
          </a:xfrm>
        </p:spPr>
        <p:txBody>
          <a:bodyPr>
            <a:normAutofit lnSpcReduction="10000"/>
          </a:bodyPr>
          <a:lstStyle/>
          <a:p>
            <a:pPr marL="0" marR="0" lvl="0" indent="0">
              <a:lnSpc>
                <a:spcPct val="115000"/>
              </a:lnSpc>
              <a:spcBef>
                <a:spcPts val="0"/>
              </a:spcBef>
              <a:spcAft>
                <a:spcPts val="0"/>
              </a:spcAft>
              <a:buNone/>
            </a:pPr>
            <a:r>
              <a:rPr lang="en-US" b="1" dirty="0">
                <a:latin typeface="Gill Sans MT" panose="020B0502020104020203" pitchFamily="34" charset="0"/>
                <a:ea typeface="Calibri" panose="020F0502020204030204" pitchFamily="34" charset="0"/>
                <a:cs typeface="Times New Roman" panose="02020603050405020304" pitchFamily="18" charset="0"/>
              </a:rPr>
              <a:t>Rider Feedback</a:t>
            </a:r>
            <a:endParaRPr lang="en-US" b="1" dirty="0">
              <a:effectLst/>
              <a:latin typeface="Gill Sans MT" panose="020B0502020104020203" pitchFamily="34" charset="0"/>
              <a:ea typeface="Calibri" panose="020F0502020204030204" pitchFamily="34" charset="0"/>
              <a:cs typeface="Times New Roman" panose="02020603050405020304" pitchFamily="18" charset="0"/>
            </a:endParaRPr>
          </a:p>
          <a:p>
            <a:r>
              <a:rPr lang="en-US" dirty="0"/>
              <a:t> </a:t>
            </a: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“Being new to the town and being a non driver, I relied on this service to get around and stay connected to life.  Without it I’ve had to walk to get my groceries and buy only what I can carry and I feel isolated from my friends.”</a:t>
            </a:r>
          </a:p>
          <a:p>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“It provided me with much needed service.  The ability to get a [wheelchair accessible] ride that could go out of Sudbury gave me many more options and places to go.  This helped my physical and emotional well-being that I was not trapped in town.” </a:t>
            </a:r>
          </a:p>
          <a:p>
            <a:r>
              <a:rPr lang="en-US" dirty="0">
                <a:solidFill>
                  <a:schemeClr val="tx1"/>
                </a:solidFill>
                <a:latin typeface="Calibri" panose="020F0502020204030204" pitchFamily="34" charset="0"/>
                <a:ea typeface="Calibri" panose="020F0502020204030204" pitchFamily="34" charset="0"/>
                <a:cs typeface="Times New Roman" panose="02020603050405020304" pitchFamily="18" charset="0"/>
              </a:rPr>
              <a:t>“</a:t>
            </a:r>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 is a kind and competent driver. He is not only always on time, he is always early. He is also patient.  I’m so happy to use this as it is the best and easiest way for me to get to important medical appointments. It makes a huge difference in my life.  It is one of the many things needed to allow me to continue to live in my own house.”</a:t>
            </a:r>
          </a:p>
          <a:p>
            <a:r>
              <a:rPr lang="en-US"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“I was very happy for the service.  It was offered at a difficult time in my life when no one was around to help me out.  Everyone was wonderfully helpful, from Ana to Beth to all the drivers, including office dispatchers for the taxi companies.  </a:t>
            </a:r>
            <a:r>
              <a:rPr lang="en-US" dirty="0">
                <a:solidFill>
                  <a:schemeClr val="tx1"/>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Thank you for this taxi service.  It was a life saver in my case.”</a:t>
            </a:r>
            <a:endParaRPr lang="en-US" sz="1600" dirty="0">
              <a:solidFill>
                <a:schemeClr val="tx1"/>
              </a:solidFill>
              <a:highlight>
                <a:srgbClr val="FFFF00"/>
              </a:highlight>
            </a:endParaRPr>
          </a:p>
          <a:p>
            <a:pPr marL="0" indent="0">
              <a:buNone/>
            </a:pPr>
            <a:endParaRPr lang="en-US" sz="1600"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822312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581192" y="2076450"/>
            <a:ext cx="11029615" cy="3782349"/>
          </a:xfrm>
        </p:spPr>
        <p:txBody>
          <a:bodyPr>
            <a:normAutofit/>
          </a:bodyPr>
          <a:lstStyle/>
          <a:p>
            <a:pPr marL="0" marR="0" lvl="0" indent="0">
              <a:lnSpc>
                <a:spcPct val="115000"/>
              </a:lnSpc>
              <a:spcBef>
                <a:spcPts val="0"/>
              </a:spcBef>
              <a:spcAft>
                <a:spcPts val="0"/>
              </a:spcAft>
              <a:buNone/>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Target State:  Sustainability</a:t>
            </a: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2019 Livable Sudbury needs assessment:  Transportation is the town’s biggest challenge.</a:t>
            </a:r>
          </a:p>
          <a:p>
            <a:pPr marL="0" indent="0">
              <a:buNone/>
            </a:pPr>
            <a:r>
              <a:rPr lang="en-US" sz="2400" dirty="0">
                <a:effectLst/>
                <a:latin typeface="Calibri" panose="020F0502020204030204" pitchFamily="34" charset="0"/>
                <a:ea typeface="Calibri" panose="020F0502020204030204" pitchFamily="34" charset="0"/>
                <a:cs typeface="Times New Roman" panose="02020603050405020304" pitchFamily="18" charset="0"/>
              </a:rPr>
              <a:t>Sudbury now at crucial stage: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Is there Town commitment to a sustainable, effective, and efficient system of transportation for residents?  </a:t>
            </a:r>
          </a:p>
          <a:p>
            <a:r>
              <a:rPr lang="en-US" sz="2400" dirty="0">
                <a:effectLst/>
                <a:latin typeface="Calibri" panose="020F0502020204030204" pitchFamily="34" charset="0"/>
                <a:ea typeface="Calibri" panose="020F0502020204030204" pitchFamily="34" charset="0"/>
                <a:cs typeface="Times New Roman" panose="02020603050405020304" pitchFamily="18" charset="0"/>
              </a:rPr>
              <a:t>If yes, how do we ensure a sustainable, effective, and efficient system of transportation for residents?</a:t>
            </a:r>
          </a:p>
          <a:p>
            <a:endParaRPr lang="en-US" sz="1600"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2228231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581192" y="2076450"/>
            <a:ext cx="11029615" cy="3782349"/>
          </a:xfrm>
        </p:spPr>
        <p:txBody>
          <a:bodyPr>
            <a:normAutofit/>
          </a:bodyPr>
          <a:lstStyle/>
          <a:p>
            <a:pPr marL="0" marR="0" lvl="0" indent="0">
              <a:lnSpc>
                <a:spcPct val="115000"/>
              </a:lnSpc>
              <a:spcBef>
                <a:spcPts val="0"/>
              </a:spcBef>
              <a:spcAft>
                <a:spcPts val="0"/>
              </a:spcAft>
              <a:buNone/>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Approval of Article 14 will sustain the Go Sudbury! Taxi and Uber programs for one year while longer term sustainability plans are made, and more program data are collected</a:t>
            </a:r>
          </a:p>
          <a:p>
            <a:pPr marL="0" marR="0" lvl="0" indent="0">
              <a:lnSpc>
                <a:spcPct val="115000"/>
              </a:lnSpc>
              <a:spcBef>
                <a:spcPts val="0"/>
              </a:spcBef>
              <a:spcAft>
                <a:spcPts val="0"/>
              </a:spcAft>
              <a:buNone/>
            </a:pPr>
            <a:endParaRPr lang="en-US" sz="2400" b="1" dirty="0">
              <a:latin typeface="Gill Sans MT" panose="020B0502020104020203"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2400" b="1" dirty="0">
                <a:effectLst/>
                <a:latin typeface="Gill Sans MT" panose="020B0502020104020203" pitchFamily="34" charset="0"/>
                <a:ea typeface="Calibri" panose="020F0502020204030204" pitchFamily="34" charset="0"/>
                <a:cs typeface="Times New Roman" panose="02020603050405020304" pitchFamily="18" charset="0"/>
              </a:rPr>
              <a:t>THANK YOU</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600"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37947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p:txBody>
          <a:bodyPr>
            <a:normAutofit fontScale="70000" lnSpcReduction="20000"/>
          </a:bodyPr>
          <a:lstStyle/>
          <a:p>
            <a:pPr marL="0" indent="0">
              <a:buNone/>
            </a:pPr>
            <a:endParaRPr lang="en-US" sz="3500" dirty="0"/>
          </a:p>
          <a:p>
            <a:pPr marL="0" indent="0">
              <a:buNone/>
            </a:pPr>
            <a:r>
              <a:rPr lang="en-US" sz="4900" b="1" dirty="0"/>
              <a:t>To see if the Town will vote to raise and appropriate, or to transfer from available funds, the sum of $100,000, or any other sum or sums, for the purposes of the continued operations of the Go Sudbury! Taxi and Uber Transportation Programs, including all incidental and related expenses; or act on anything relative thereto.</a:t>
            </a:r>
            <a:endParaRPr lang="en-US" dirty="0"/>
          </a:p>
          <a:p>
            <a:pPr marL="0" indent="0">
              <a:buNone/>
            </a:pPr>
            <a:endParaRPr lang="en-US"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801780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581193" y="1983288"/>
            <a:ext cx="11029615" cy="3972849"/>
          </a:xfrm>
        </p:spPr>
        <p:txBody>
          <a:bodyPr>
            <a:normAutofit fontScale="77500" lnSpcReduction="20000"/>
          </a:bodyPr>
          <a:lstStyle/>
          <a:p>
            <a:pPr marL="0" indent="0">
              <a:buNone/>
            </a:pPr>
            <a:r>
              <a:rPr lang="en-US" sz="3500" dirty="0"/>
              <a:t>The Go Sudbury! Taxi program started in 2020 and Go Sudbury! Uber in 2021 and has been funded with grants and mitigation fund appropriations.</a:t>
            </a:r>
          </a:p>
          <a:p>
            <a:pPr marL="0" indent="0">
              <a:buNone/>
            </a:pPr>
            <a:r>
              <a:rPr lang="en-US" sz="3500" dirty="0"/>
              <a:t>Through the end of 2021 the program has provided over two thousand rides to Sudbury’s </a:t>
            </a:r>
            <a:r>
              <a:rPr lang="en-US" sz="3500" b="1" i="1" dirty="0">
                <a:solidFill>
                  <a:srgbClr val="FF0000"/>
                </a:solidFill>
              </a:rPr>
              <a:t>financially vulnerable, residents with a disability, those aged 50+, essential workers, and military personnel </a:t>
            </a:r>
            <a:r>
              <a:rPr lang="en-US" sz="3500" dirty="0"/>
              <a:t>to and from healthcare and social service appointments, shopping, community resources, and places of employment. </a:t>
            </a:r>
          </a:p>
          <a:p>
            <a:pPr marL="0" indent="0">
              <a:buNone/>
            </a:pPr>
            <a:r>
              <a:rPr lang="en-US" sz="3500" dirty="0"/>
              <a:t>Approval of this article will provide funds to continue the operation of the Go Sudbury! Taxi and Uber Transportation programs into and through fiscal year 2023.</a:t>
            </a:r>
          </a:p>
          <a:p>
            <a:pPr marL="0" indent="0">
              <a:buNone/>
            </a:pPr>
            <a:endParaRPr lang="en-US"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0335715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p:txBody>
          <a:bodyPr>
            <a:normAutofit fontScale="62500" lnSpcReduction="20000"/>
          </a:bodyPr>
          <a:lstStyle/>
          <a:p>
            <a:pPr marL="82296" indent="0">
              <a:buNone/>
            </a:pPr>
            <a:r>
              <a:rPr lang="en-US" sz="4400" dirty="0"/>
              <a:t>The Sudbury Transportation Committee was created by the Select Board to address a key feature of livable communities: transportation.   A livable community is defined as</a:t>
            </a:r>
          </a:p>
          <a:p>
            <a:pPr marL="82296" indent="0">
              <a:buNone/>
            </a:pPr>
            <a:r>
              <a:rPr lang="en-US" sz="4400" i="1" dirty="0"/>
              <a:t>…one that is safe and secure, has affordable and appropriate housing and transportation options, and offers supportive community features and services. …Well-designed, livable communities promote health and sustain economic growth, and they make for happier, healthier residents — of all ages</a:t>
            </a:r>
            <a:r>
              <a:rPr lang="en-US" sz="4400" dirty="0"/>
              <a:t>.</a:t>
            </a:r>
          </a:p>
          <a:p>
            <a:pPr marL="82296" indent="0">
              <a:buNone/>
            </a:pPr>
            <a:r>
              <a:rPr lang="en-US" sz="4400" dirty="0"/>
              <a:t> </a:t>
            </a:r>
            <a:r>
              <a:rPr lang="en-US" sz="4400" dirty="0">
                <a:hlinkClick r:id="rId3"/>
              </a:rPr>
              <a:t>http://www.aarp.org/livable-communities/net-work-agefriendly-communities/info-2014/an-introduction.html</a:t>
            </a:r>
            <a:r>
              <a:rPr lang="en-US" sz="4400" dirty="0"/>
              <a:t> </a:t>
            </a:r>
            <a:endParaRPr lang="en-US" sz="4800" dirty="0"/>
          </a:p>
          <a:p>
            <a:pPr marL="0" indent="0">
              <a:buNone/>
            </a:pPr>
            <a:endParaRPr lang="en-US"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10997876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581192" y="2076450"/>
            <a:ext cx="11029615" cy="3782349"/>
          </a:xfrm>
        </p:spPr>
        <p:txBody>
          <a:bodyPr>
            <a:normAutofit/>
          </a:bodyPr>
          <a:lstStyle/>
          <a:p>
            <a:pPr marL="0" marR="0" lvl="0" indent="0">
              <a:lnSpc>
                <a:spcPct val="115000"/>
              </a:lnSpc>
              <a:spcBef>
                <a:spcPts val="0"/>
              </a:spcBef>
              <a:spcAft>
                <a:spcPts val="0"/>
              </a:spcAft>
              <a:buNone/>
            </a:pPr>
            <a:r>
              <a:rPr lang="en-US" sz="2000" b="1" dirty="0">
                <a:effectLst/>
                <a:latin typeface="Gill Sans MT" panose="020B0502020104020203" pitchFamily="34" charset="0"/>
                <a:ea typeface="Calibri" panose="020F0502020204030204" pitchFamily="34" charset="0"/>
                <a:cs typeface="Times New Roman" panose="02020603050405020304" pitchFamily="18" charset="0"/>
              </a:rPr>
              <a:t>LIVABLE SUDBURY FINDINGS</a:t>
            </a:r>
          </a:p>
          <a:p>
            <a:pPr marL="0" marR="0" lvl="0" indent="0">
              <a:lnSpc>
                <a:spcPct val="115000"/>
              </a:lnSpc>
              <a:spcBef>
                <a:spcPts val="0"/>
              </a:spcBef>
              <a:spcAft>
                <a:spcPts val="0"/>
              </a:spcAft>
              <a:buNone/>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pPr>
            <a:r>
              <a:rPr lang="en-US" sz="2000" b="1" dirty="0">
                <a:effectLst/>
                <a:latin typeface="Gill Sans MT" panose="020B0502020104020203" pitchFamily="34" charset="0"/>
                <a:ea typeface="Calibri" panose="020F0502020204030204" pitchFamily="34" charset="0"/>
                <a:cs typeface="Times New Roman" panose="02020603050405020304" pitchFamily="18" charset="0"/>
              </a:rPr>
              <a:t>Transportation gaps reduce the overall “livability” and long-term attractiveness of the town; they limit</a:t>
            </a:r>
          </a:p>
          <a:p>
            <a:pPr marL="342900" marR="0" lvl="0" indent="-342900">
              <a:lnSpc>
                <a:spcPct val="115000"/>
              </a:lnSpc>
              <a:spcBef>
                <a:spcPts val="0"/>
              </a:spcBef>
              <a:spcAft>
                <a:spcPts val="0"/>
              </a:spcAft>
              <a:buFont typeface="Symbol" panose="05050102010706020507" pitchFamily="18" charset="2"/>
              <a:buChar char=""/>
            </a:pPr>
            <a:endParaRPr lang="en-US" sz="2000" dirty="0">
              <a:effectLst/>
              <a:latin typeface="Gill Sans MT" panose="020B0502020104020203"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US" i="1" dirty="0">
                <a:effectLst/>
                <a:latin typeface="Gill Sans MT" panose="020B0502020104020203" pitchFamily="34" charset="0"/>
                <a:ea typeface="Calibri" panose="020F0502020204030204" pitchFamily="34" charset="0"/>
                <a:cs typeface="Times New Roman" panose="02020603050405020304" pitchFamily="18" charset="0"/>
              </a:rPr>
              <a:t>Social participation and inclusion</a:t>
            </a:r>
            <a:endParaRPr lang="en-US" dirty="0">
              <a:effectLst/>
              <a:latin typeface="Gill Sans MT" panose="020B0502020104020203"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US" i="1" dirty="0">
                <a:effectLst/>
                <a:latin typeface="Gill Sans MT" panose="020B0502020104020203" pitchFamily="34" charset="0"/>
                <a:ea typeface="Calibri" panose="020F0502020204030204" pitchFamily="34" charset="0"/>
                <a:cs typeface="Times New Roman" panose="02020603050405020304" pitchFamily="18" charset="0"/>
              </a:rPr>
              <a:t>Access to community and health services</a:t>
            </a:r>
            <a:endParaRPr lang="en-US" dirty="0">
              <a:effectLst/>
              <a:latin typeface="Gill Sans MT" panose="020B0502020104020203"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US" i="1" dirty="0">
                <a:effectLst/>
                <a:latin typeface="Gill Sans MT" panose="020B0502020104020203" pitchFamily="34" charset="0"/>
                <a:ea typeface="Calibri" panose="020F0502020204030204" pitchFamily="34" charset="0"/>
                <a:cs typeface="Times New Roman" panose="02020603050405020304" pitchFamily="18" charset="0"/>
              </a:rPr>
              <a:t>Housing</a:t>
            </a:r>
            <a:r>
              <a:rPr lang="en-US" dirty="0">
                <a:effectLst/>
                <a:latin typeface="Gill Sans MT" panose="020B0502020104020203" pitchFamily="34" charset="0"/>
                <a:ea typeface="Calibri" panose="020F0502020204030204" pitchFamily="34" charset="0"/>
                <a:cs typeface="Times New Roman" panose="02020603050405020304" pitchFamily="18" charset="0"/>
              </a:rPr>
              <a:t> </a:t>
            </a:r>
            <a:r>
              <a:rPr lang="en-US" i="1" dirty="0">
                <a:effectLst/>
                <a:latin typeface="Gill Sans MT" panose="020B0502020104020203" pitchFamily="34" charset="0"/>
                <a:ea typeface="Calibri" panose="020F0502020204030204" pitchFamily="34" charset="0"/>
                <a:cs typeface="Times New Roman" panose="02020603050405020304" pitchFamily="18" charset="0"/>
              </a:rPr>
              <a:t>options</a:t>
            </a:r>
            <a:r>
              <a:rPr lang="en-US" dirty="0">
                <a:effectLst/>
                <a:latin typeface="Gill Sans MT" panose="020B0502020104020203" pitchFamily="34" charset="0"/>
                <a:ea typeface="Calibri" panose="020F0502020204030204" pitchFamily="34" charset="0"/>
                <a:cs typeface="Times New Roman" panose="02020603050405020304" pitchFamily="18" charset="0"/>
              </a:rPr>
              <a:t> </a:t>
            </a:r>
            <a:endParaRPr lang="en-US" dirty="0">
              <a:latin typeface="Gill Sans MT" panose="020B0502020104020203"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US" i="1" dirty="0">
                <a:effectLst/>
                <a:latin typeface="Gill Sans MT" panose="020B0502020104020203" pitchFamily="34" charset="0"/>
                <a:ea typeface="Calibri" panose="020F0502020204030204" pitchFamily="34" charset="0"/>
                <a:cs typeface="Times New Roman" panose="02020603050405020304" pitchFamily="18" charset="0"/>
              </a:rPr>
              <a:t>Access to outdoor spaces</a:t>
            </a:r>
            <a:endParaRPr lang="en-US" dirty="0">
              <a:effectLst/>
              <a:latin typeface="Gill Sans MT" panose="020B0502020104020203"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Courier New" panose="02070309020205020404" pitchFamily="49" charset="0"/>
              <a:buChar char="o"/>
            </a:pPr>
            <a:r>
              <a:rPr lang="en-US" i="1" dirty="0">
                <a:effectLst/>
                <a:latin typeface="Gill Sans MT" panose="020B0502020104020203" pitchFamily="34" charset="0"/>
                <a:ea typeface="Calibri" panose="020F0502020204030204" pitchFamily="34" charset="0"/>
                <a:cs typeface="Times New Roman" panose="02020603050405020304" pitchFamily="18" charset="0"/>
              </a:rPr>
              <a:t>Civic participation and employment</a:t>
            </a:r>
            <a:endParaRPr lang="en-US" dirty="0">
              <a:effectLst/>
              <a:latin typeface="Gill Sans MT" panose="020B0502020104020203"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7529682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581192" y="2076450"/>
            <a:ext cx="11029615" cy="3782349"/>
          </a:xfrm>
        </p:spPr>
        <p:txBody>
          <a:bodyPr>
            <a:normAutofit fontScale="92500"/>
          </a:bodyPr>
          <a:lstStyle/>
          <a:p>
            <a:pPr marL="0" marR="0" lvl="0" indent="0">
              <a:lnSpc>
                <a:spcPct val="115000"/>
              </a:lnSpc>
              <a:spcBef>
                <a:spcPts val="0"/>
              </a:spcBef>
              <a:spcAft>
                <a:spcPts val="0"/>
              </a:spcAft>
              <a:buNone/>
            </a:pPr>
            <a:r>
              <a:rPr lang="en-US" sz="2000" b="1" dirty="0">
                <a:effectLst/>
                <a:latin typeface="Gill Sans MT" panose="020B0502020104020203" pitchFamily="34" charset="0"/>
                <a:ea typeface="Calibri" panose="020F0502020204030204" pitchFamily="34" charset="0"/>
                <a:cs typeface="Times New Roman" panose="02020603050405020304" pitchFamily="18" charset="0"/>
              </a:rPr>
              <a:t>THE CURRENT REALITY</a:t>
            </a:r>
          </a:p>
          <a:p>
            <a:pPr marL="0" marR="0" lvl="0" indent="0">
              <a:lnSpc>
                <a:spcPct val="115000"/>
              </a:lnSpc>
              <a:spcBef>
                <a:spcPts val="0"/>
              </a:spcBef>
              <a:spcAft>
                <a:spcPts val="0"/>
              </a:spcAft>
              <a:buNone/>
            </a:pP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a:p>
            <a:r>
              <a:rPr lang="en-US" sz="2000" dirty="0"/>
              <a:t>Sudbury described as </a:t>
            </a:r>
            <a:r>
              <a:rPr lang="en-US" sz="2000" b="1" i="1" dirty="0">
                <a:solidFill>
                  <a:schemeClr val="accent2">
                    <a:lumMod val="75000"/>
                  </a:schemeClr>
                </a:solidFill>
              </a:rPr>
              <a:t>car-dependent “transit desert”</a:t>
            </a:r>
          </a:p>
          <a:p>
            <a:r>
              <a:rPr lang="en-US" sz="2000" dirty="0"/>
              <a:t>Sudbury--along with Bolton, Boxborough, Carlisle, and Stow-- classified as rural; thus, </a:t>
            </a:r>
            <a:r>
              <a:rPr lang="en-US" sz="2000" b="1" i="1" dirty="0">
                <a:solidFill>
                  <a:schemeClr val="accent2">
                    <a:lumMod val="75000"/>
                  </a:schemeClr>
                </a:solidFill>
              </a:rPr>
              <a:t>very difficult to </a:t>
            </a:r>
            <a:r>
              <a:rPr lang="en-US" sz="2000" b="1" dirty="0">
                <a:solidFill>
                  <a:schemeClr val="accent2">
                    <a:lumMod val="75000"/>
                  </a:schemeClr>
                </a:solidFill>
              </a:rPr>
              <a:t>justify </a:t>
            </a:r>
            <a:r>
              <a:rPr lang="en-US" sz="2000" b="1" i="1" dirty="0">
                <a:solidFill>
                  <a:schemeClr val="accent2">
                    <a:lumMod val="75000"/>
                  </a:schemeClr>
                </a:solidFill>
              </a:rPr>
              <a:t>mass transit</a:t>
            </a:r>
          </a:p>
          <a:p>
            <a:r>
              <a:rPr lang="en-US" sz="2000" b="1" i="1" dirty="0">
                <a:solidFill>
                  <a:schemeClr val="accent2">
                    <a:lumMod val="75000"/>
                  </a:schemeClr>
                </a:solidFill>
              </a:rPr>
              <a:t>Increasing senior population</a:t>
            </a:r>
            <a:r>
              <a:rPr lang="en-US" sz="2000" dirty="0"/>
              <a:t>: aging-in-place PLUS in-migration to age-restricted developments, ADUs, etc.</a:t>
            </a:r>
          </a:p>
          <a:p>
            <a:r>
              <a:rPr lang="en-US" sz="2000" b="1" i="1" dirty="0">
                <a:solidFill>
                  <a:schemeClr val="accent2">
                    <a:lumMod val="75000"/>
                  </a:schemeClr>
                </a:solidFill>
              </a:rPr>
              <a:t>Increasing financially vulnerable population</a:t>
            </a:r>
            <a:r>
              <a:rPr lang="en-US" sz="2000" dirty="0"/>
              <a:t>:  affordable development expansion (Chapters 40B and 40R, Section 8) and “housing cost burden” of seniors aging-in-place</a:t>
            </a:r>
          </a:p>
          <a:p>
            <a:r>
              <a:rPr lang="en-US" sz="2000" dirty="0"/>
              <a:t>Overall increase in number of </a:t>
            </a:r>
            <a:r>
              <a:rPr lang="en-US" sz="2000" b="1" i="1" dirty="0">
                <a:solidFill>
                  <a:schemeClr val="accent2">
                    <a:lumMod val="75000"/>
                  </a:schemeClr>
                </a:solidFill>
              </a:rPr>
              <a:t>people with disabilities </a:t>
            </a:r>
            <a:r>
              <a:rPr lang="en-US" sz="2000" dirty="0"/>
              <a:t>(physical, psychological, cognitive) impacting ability to drive</a:t>
            </a:r>
            <a:endParaRPr lang="en-US" sz="2000" b="1" dirty="0">
              <a:effectLst/>
              <a:latin typeface="Gill Sans MT" panose="020B0502020104020203"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2927229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581192" y="1715956"/>
            <a:ext cx="11029615" cy="666749"/>
          </a:xfrm>
        </p:spPr>
        <p:txBody>
          <a:bodyPr>
            <a:normAutofit/>
          </a:bodyPr>
          <a:lstStyle/>
          <a:p>
            <a:pPr marL="0" marR="0" lvl="0" indent="0">
              <a:lnSpc>
                <a:spcPct val="115000"/>
              </a:lnSpc>
              <a:spcBef>
                <a:spcPts val="0"/>
              </a:spcBef>
              <a:spcAft>
                <a:spcPts val="0"/>
              </a:spcAft>
              <a:buNone/>
            </a:pPr>
            <a:r>
              <a:rPr lang="en-US" sz="2200" b="1" dirty="0">
                <a:effectLst/>
                <a:latin typeface="Gill Sans MT" panose="020B0502020104020203" pitchFamily="34" charset="0"/>
                <a:ea typeface="Calibri" panose="020F0502020204030204" pitchFamily="34" charset="0"/>
                <a:cs typeface="Times New Roman" panose="02020603050405020304" pitchFamily="18" charset="0"/>
              </a:rPr>
              <a:t>Go Sudbury!   Taxi and Uber Programs</a:t>
            </a:r>
            <a:endParaRPr lang="en-US"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a:xfrm>
            <a:off x="581192" y="6300610"/>
            <a:ext cx="6917210" cy="365125"/>
          </a:xfrm>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7</a:t>
            </a:fld>
            <a:endParaRPr lang="en-US" dirty="0"/>
          </a:p>
        </p:txBody>
      </p:sp>
      <p:graphicFrame>
        <p:nvGraphicFramePr>
          <p:cNvPr id="6" name="Table 6">
            <a:extLst>
              <a:ext uri="{FF2B5EF4-FFF2-40B4-BE49-F238E27FC236}">
                <a16:creationId xmlns:a16="http://schemas.microsoft.com/office/drawing/2014/main" id="{B6FCA613-0ADC-4918-9F28-F94A51EA2897}"/>
              </a:ext>
            </a:extLst>
          </p:cNvPr>
          <p:cNvGraphicFramePr>
            <a:graphicFrameLocks noGrp="1"/>
          </p:cNvGraphicFramePr>
          <p:nvPr>
            <p:extLst>
              <p:ext uri="{D42A27DB-BD31-4B8C-83A1-F6EECF244321}">
                <p14:modId xmlns:p14="http://schemas.microsoft.com/office/powerpoint/2010/main" val="1401956231"/>
              </p:ext>
            </p:extLst>
          </p:nvPr>
        </p:nvGraphicFramePr>
        <p:xfrm>
          <a:off x="1000124" y="2382705"/>
          <a:ext cx="9443876" cy="3576320"/>
        </p:xfrm>
        <a:graphic>
          <a:graphicData uri="http://schemas.openxmlformats.org/drawingml/2006/table">
            <a:tbl>
              <a:tblPr firstRow="1" bandRow="1">
                <a:tableStyleId>{5C22544A-7EE6-4342-B048-85BDC9FD1C3A}</a:tableStyleId>
              </a:tblPr>
              <a:tblGrid>
                <a:gridCol w="4721938">
                  <a:extLst>
                    <a:ext uri="{9D8B030D-6E8A-4147-A177-3AD203B41FA5}">
                      <a16:colId xmlns:a16="http://schemas.microsoft.com/office/drawing/2014/main" val="2820046057"/>
                    </a:ext>
                  </a:extLst>
                </a:gridCol>
                <a:gridCol w="4721938">
                  <a:extLst>
                    <a:ext uri="{9D8B030D-6E8A-4147-A177-3AD203B41FA5}">
                      <a16:colId xmlns:a16="http://schemas.microsoft.com/office/drawing/2014/main" val="1601813294"/>
                    </a:ext>
                  </a:extLst>
                </a:gridCol>
              </a:tblGrid>
              <a:tr h="370840">
                <a:tc>
                  <a:txBody>
                    <a:bodyPr/>
                    <a:lstStyle/>
                    <a:p>
                      <a:pPr algn="ctr"/>
                      <a:r>
                        <a:rPr lang="en-US" dirty="0"/>
                        <a:t>TAXI</a:t>
                      </a:r>
                    </a:p>
                  </a:txBody>
                  <a:tcPr/>
                </a:tc>
                <a:tc>
                  <a:txBody>
                    <a:bodyPr/>
                    <a:lstStyle/>
                    <a:p>
                      <a:pPr algn="ctr"/>
                      <a:r>
                        <a:rPr lang="en-US" dirty="0"/>
                        <a:t>UBER</a:t>
                      </a:r>
                    </a:p>
                  </a:txBody>
                  <a:tcPr/>
                </a:tc>
                <a:extLst>
                  <a:ext uri="{0D108BD9-81ED-4DB2-BD59-A6C34878D82A}">
                    <a16:rowId xmlns:a16="http://schemas.microsoft.com/office/drawing/2014/main" val="2219993349"/>
                  </a:ext>
                </a:extLst>
              </a:tr>
              <a:tr h="370840">
                <a:tc>
                  <a:txBody>
                    <a:bodyPr/>
                    <a:lstStyle/>
                    <a:p>
                      <a:pPr marL="285750" indent="-285750">
                        <a:buFont typeface="Arial" panose="020B0604020202020204" pitchFamily="34" charset="0"/>
                        <a:buChar char="•"/>
                      </a:pPr>
                      <a:r>
                        <a:rPr lang="en-US" sz="1400" dirty="0"/>
                        <a:t>Aged 50</a:t>
                      </a:r>
                    </a:p>
                    <a:p>
                      <a:pPr marL="285750" indent="-285750">
                        <a:buFont typeface="Arial" panose="020B0604020202020204" pitchFamily="34" charset="0"/>
                        <a:buChar char="•"/>
                      </a:pPr>
                      <a:r>
                        <a:rPr lang="en-US" sz="1400" dirty="0"/>
                        <a:t>8+ with disability that limits driving</a:t>
                      </a:r>
                    </a:p>
                    <a:p>
                      <a:pPr marL="285750" indent="-285750">
                        <a:buFont typeface="Arial" panose="020B0604020202020204" pitchFamily="34" charset="0"/>
                        <a:buChar char="•"/>
                      </a:pPr>
                      <a:r>
                        <a:rPr lang="en-US" sz="1400" dirty="0"/>
                        <a:t>Financial need</a:t>
                      </a:r>
                    </a:p>
                    <a:p>
                      <a:pPr marL="285750" indent="-285750">
                        <a:buFont typeface="Arial" panose="020B0604020202020204" pitchFamily="34" charset="0"/>
                        <a:buChar char="•"/>
                      </a:pPr>
                      <a:r>
                        <a:rPr lang="en-US" sz="1400" dirty="0"/>
                        <a:t>Military member</a:t>
                      </a:r>
                    </a:p>
                    <a:p>
                      <a:pPr marL="285750" indent="-285750">
                        <a:buFont typeface="Arial" panose="020B0604020202020204" pitchFamily="34" charset="0"/>
                        <a:buChar char="•"/>
                      </a:pPr>
                      <a:r>
                        <a:rPr lang="en-US" sz="1400" dirty="0"/>
                        <a:t>Essential worker</a:t>
                      </a:r>
                    </a:p>
                  </a:txBody>
                  <a:tcPr/>
                </a:tc>
                <a:tc>
                  <a:txBody>
                    <a:bodyPr/>
                    <a:lstStyle/>
                    <a:p>
                      <a:pPr marL="285750" indent="-285750">
                        <a:buFont typeface="Arial" panose="020B0604020202020204" pitchFamily="34" charset="0"/>
                        <a:buChar char="•"/>
                      </a:pPr>
                      <a:r>
                        <a:rPr lang="en-US" sz="1400" dirty="0"/>
                        <a:t>Aged 50</a:t>
                      </a:r>
                    </a:p>
                    <a:p>
                      <a:pPr marL="285750" indent="-285750">
                        <a:buFont typeface="Arial" panose="020B0604020202020204" pitchFamily="34" charset="0"/>
                        <a:buChar char="•"/>
                      </a:pPr>
                      <a:r>
                        <a:rPr lang="en-US" sz="1400" dirty="0"/>
                        <a:t>8+ with disability that limits driving</a:t>
                      </a:r>
                    </a:p>
                    <a:p>
                      <a:pPr marL="285750" indent="-285750">
                        <a:buFont typeface="Arial" panose="020B0604020202020204" pitchFamily="34" charset="0"/>
                        <a:buChar char="•"/>
                      </a:pPr>
                      <a:r>
                        <a:rPr lang="en-US" sz="1400" dirty="0"/>
                        <a:t>Financial need</a:t>
                      </a:r>
                    </a:p>
                    <a:p>
                      <a:pPr marL="285750" indent="-285750">
                        <a:buFont typeface="Arial" panose="020B0604020202020204" pitchFamily="34" charset="0"/>
                        <a:buChar char="•"/>
                      </a:pPr>
                      <a:r>
                        <a:rPr lang="en-US" sz="1400" dirty="0"/>
                        <a:t>Military member</a:t>
                      </a:r>
                    </a:p>
                    <a:p>
                      <a:pPr marL="285750" indent="-285750">
                        <a:buFont typeface="Arial" panose="020B0604020202020204" pitchFamily="34" charset="0"/>
                        <a:buChar char="•"/>
                      </a:pPr>
                      <a:r>
                        <a:rPr lang="en-US" sz="1400" dirty="0"/>
                        <a:t>Essential worker</a:t>
                      </a:r>
                    </a:p>
                  </a:txBody>
                  <a:tcPr/>
                </a:tc>
                <a:extLst>
                  <a:ext uri="{0D108BD9-81ED-4DB2-BD59-A6C34878D82A}">
                    <a16:rowId xmlns:a16="http://schemas.microsoft.com/office/drawing/2014/main" val="555273941"/>
                  </a:ext>
                </a:extLst>
              </a:tr>
              <a:tr h="478605">
                <a:tc>
                  <a:txBody>
                    <a:bodyPr/>
                    <a:lstStyle/>
                    <a:p>
                      <a:pPr marL="285750" indent="-285750">
                        <a:buFont typeface="Arial" panose="020B0604020202020204" pitchFamily="34" charset="0"/>
                        <a:buChar char="•"/>
                      </a:pPr>
                      <a:r>
                        <a:rPr lang="en-US" sz="1400" dirty="0"/>
                        <a:t>No charge – FREE</a:t>
                      </a:r>
                    </a:p>
                    <a:p>
                      <a:pPr marL="285750" indent="-285750">
                        <a:buFont typeface="Arial" panose="020B0604020202020204" pitchFamily="34" charset="0"/>
                        <a:buChar char="•"/>
                      </a:pPr>
                      <a:r>
                        <a:rPr lang="en-US" sz="1400" dirty="0"/>
                        <a:t>Any location within 25 miles of Sudbury (excl. Logan Airport)</a:t>
                      </a:r>
                    </a:p>
                  </a:txBody>
                  <a:tcPr/>
                </a:tc>
                <a:tc>
                  <a:txBody>
                    <a:bodyPr/>
                    <a:lstStyle/>
                    <a:p>
                      <a:pPr marL="285750" indent="-285750">
                        <a:buFont typeface="Arial" panose="020B0604020202020204" pitchFamily="34" charset="0"/>
                        <a:buChar char="•"/>
                      </a:pPr>
                      <a:r>
                        <a:rPr lang="en-US" sz="1400" dirty="0"/>
                        <a:t>$1 within Sudbury</a:t>
                      </a:r>
                    </a:p>
                    <a:p>
                      <a:pPr marL="285750" indent="-285750">
                        <a:buFont typeface="Arial" panose="020B0604020202020204" pitchFamily="34" charset="0"/>
                        <a:buChar char="•"/>
                      </a:pPr>
                      <a:r>
                        <a:rPr lang="en-US" sz="1400" dirty="0"/>
                        <a:t>$2 to/from neighboring towns</a:t>
                      </a:r>
                    </a:p>
                    <a:p>
                      <a:pPr marL="285750" indent="-285750">
                        <a:buFont typeface="Arial" panose="020B0604020202020204" pitchFamily="34" charset="0"/>
                        <a:buChar char="•"/>
                      </a:pPr>
                      <a:r>
                        <a:rPr lang="en-US" sz="1400" dirty="0"/>
                        <a:t>$10 up to 35 miles (excl.  Logan Airport)</a:t>
                      </a:r>
                    </a:p>
                  </a:txBody>
                  <a:tcPr/>
                </a:tc>
                <a:extLst>
                  <a:ext uri="{0D108BD9-81ED-4DB2-BD59-A6C34878D82A}">
                    <a16:rowId xmlns:a16="http://schemas.microsoft.com/office/drawing/2014/main" val="1607182542"/>
                  </a:ext>
                </a:extLst>
              </a:tr>
              <a:tr h="370840">
                <a:tc>
                  <a:txBody>
                    <a:bodyPr/>
                    <a:lstStyle/>
                    <a:p>
                      <a:r>
                        <a:rPr lang="en-US" sz="1400" dirty="0"/>
                        <a:t>Healthcare appointments</a:t>
                      </a:r>
                    </a:p>
                  </a:txBody>
                  <a:tcPr/>
                </a:tc>
                <a:tc>
                  <a:txBody>
                    <a:bodyPr/>
                    <a:lstStyle/>
                    <a:p>
                      <a:pPr marL="285750" indent="-285750">
                        <a:buFont typeface="Arial" panose="020B0604020202020204" pitchFamily="34" charset="0"/>
                        <a:buChar char="•"/>
                      </a:pPr>
                      <a:r>
                        <a:rPr lang="en-US" sz="1400" dirty="0"/>
                        <a:t>Non-urgent healthcare appointments </a:t>
                      </a:r>
                    </a:p>
                    <a:p>
                      <a:pPr marL="285750" indent="-285750">
                        <a:buFont typeface="Arial" panose="020B0604020202020204" pitchFamily="34" charset="0"/>
                        <a:buChar char="•"/>
                      </a:pPr>
                      <a:r>
                        <a:rPr lang="en-US" sz="1400" dirty="0"/>
                        <a:t>Work</a:t>
                      </a:r>
                    </a:p>
                    <a:p>
                      <a:pPr marL="285750" indent="-285750">
                        <a:buFont typeface="Arial" panose="020B0604020202020204" pitchFamily="34" charset="0"/>
                        <a:buChar char="•"/>
                      </a:pPr>
                      <a:r>
                        <a:rPr lang="en-US" sz="1400" dirty="0"/>
                        <a:t>Shopping</a:t>
                      </a:r>
                    </a:p>
                    <a:p>
                      <a:pPr marL="285750" indent="-285750">
                        <a:buFont typeface="Arial" panose="020B0604020202020204" pitchFamily="34" charset="0"/>
                        <a:buChar char="•"/>
                      </a:pPr>
                      <a:r>
                        <a:rPr lang="en-US" sz="1400" dirty="0"/>
                        <a:t>Get to community resources </a:t>
                      </a:r>
                    </a:p>
                  </a:txBody>
                  <a:tcPr/>
                </a:tc>
                <a:extLst>
                  <a:ext uri="{0D108BD9-81ED-4DB2-BD59-A6C34878D82A}">
                    <a16:rowId xmlns:a16="http://schemas.microsoft.com/office/drawing/2014/main" val="3261068900"/>
                  </a:ext>
                </a:extLst>
              </a:tr>
              <a:tr h="370840">
                <a:tc>
                  <a:txBody>
                    <a:bodyPr/>
                    <a:lstStyle/>
                    <a:p>
                      <a:r>
                        <a:rPr lang="en-US" dirty="0"/>
                        <a:t>Wheelchair accessible</a:t>
                      </a:r>
                    </a:p>
                  </a:txBody>
                  <a:tcPr/>
                </a:tc>
                <a:tc>
                  <a:txBody>
                    <a:bodyPr/>
                    <a:lstStyle/>
                    <a:p>
                      <a:r>
                        <a:rPr lang="en-US" dirty="0"/>
                        <a:t>Not wheelchair accessible</a:t>
                      </a:r>
                    </a:p>
                  </a:txBody>
                  <a:tcPr/>
                </a:tc>
                <a:extLst>
                  <a:ext uri="{0D108BD9-81ED-4DB2-BD59-A6C34878D82A}">
                    <a16:rowId xmlns:a16="http://schemas.microsoft.com/office/drawing/2014/main" val="1958466086"/>
                  </a:ext>
                </a:extLst>
              </a:tr>
            </a:tbl>
          </a:graphicData>
        </a:graphic>
      </p:graphicFrame>
    </p:spTree>
    <p:extLst>
      <p:ext uri="{BB962C8B-B14F-4D97-AF65-F5344CB8AC3E}">
        <p14:creationId xmlns:p14="http://schemas.microsoft.com/office/powerpoint/2010/main" val="14670448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581192" y="2076450"/>
            <a:ext cx="11029615" cy="3782349"/>
          </a:xfrm>
        </p:spPr>
        <p:txBody>
          <a:bodyPr>
            <a:normAutofit/>
          </a:bodyPr>
          <a:lstStyle/>
          <a:p>
            <a:pPr marL="0" marR="0" lvl="0" indent="0">
              <a:lnSpc>
                <a:spcPct val="115000"/>
              </a:lnSpc>
              <a:spcBef>
                <a:spcPts val="0"/>
              </a:spcBef>
              <a:spcAft>
                <a:spcPts val="0"/>
              </a:spcAft>
              <a:buNone/>
            </a:pPr>
            <a:r>
              <a:rPr lang="en-US" sz="2000" b="1" dirty="0">
                <a:effectLst/>
                <a:latin typeface="Gill Sans MT" panose="020B0502020104020203" pitchFamily="34" charset="0"/>
                <a:ea typeface="Calibri" panose="020F0502020204030204" pitchFamily="34" charset="0"/>
                <a:cs typeface="Times New Roman" panose="02020603050405020304" pitchFamily="18" charset="0"/>
              </a:rPr>
              <a:t>FUNDING OF CURRENT PROGRAMS</a:t>
            </a:r>
          </a:p>
          <a:p>
            <a:r>
              <a:rPr lang="en-US" sz="2000" dirty="0"/>
              <a:t>$23,050 MAPC COVID-19 Emergency Taxi Grant</a:t>
            </a:r>
          </a:p>
          <a:p>
            <a:r>
              <a:rPr lang="en-US" sz="2000" dirty="0"/>
              <a:t>$71,366 Meadow Walk mitigation, $10,000 Coolidge Phase 2 mitigation, $5,000 BayPath grants </a:t>
            </a:r>
          </a:p>
          <a:p>
            <a:r>
              <a:rPr lang="en-US" sz="2000" dirty="0"/>
              <a:t>$80,000 Multi-town Community Compact Cabinet Grant (2019) </a:t>
            </a:r>
          </a:p>
          <a:p>
            <a:pPr lvl="1"/>
            <a:r>
              <a:rPr lang="en-US" sz="1800" dirty="0"/>
              <a:t> Shared with Acton, Bolton, Concord, Maynard, Stow</a:t>
            </a:r>
          </a:p>
          <a:p>
            <a:r>
              <a:rPr lang="en-US" sz="2000" dirty="0"/>
              <a:t>$100,000 MAPC COVID-19 Emergency Taxi Grant 2 (2021)</a:t>
            </a:r>
          </a:p>
          <a:p>
            <a:pPr lvl="1"/>
            <a:r>
              <a:rPr lang="en-US" sz="1800" dirty="0"/>
              <a:t>Shared with Concord, Maynard, and Stow</a:t>
            </a:r>
          </a:p>
          <a:p>
            <a:r>
              <a:rPr lang="en-US" sz="2000" dirty="0"/>
              <a:t>**Sudbury acts as lead community in regional transportation efforts</a:t>
            </a:r>
          </a:p>
          <a:p>
            <a:pPr marL="0" indent="0">
              <a:buNone/>
            </a:pPr>
            <a:endParaRPr lang="en-US"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748619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8493-0151-974E-B2E2-46505341F64E}"/>
              </a:ext>
            </a:extLst>
          </p:cNvPr>
          <p:cNvSpPr>
            <a:spLocks noGrp="1"/>
          </p:cNvSpPr>
          <p:nvPr>
            <p:ph type="title"/>
          </p:nvPr>
        </p:nvSpPr>
        <p:spPr/>
        <p:txBody>
          <a:bodyPr>
            <a:normAutofit/>
          </a:bodyPr>
          <a:lstStyle/>
          <a:p>
            <a:r>
              <a:rPr lang="en-US" b="1" dirty="0"/>
              <a:t>ARTICLE 14 – FUNDING OF GO SUDBURY! TAXI AND UBER TRANSPORTATION PROGRAMS FOR FY2023</a:t>
            </a:r>
            <a:endParaRPr lang="en-US" dirty="0"/>
          </a:p>
        </p:txBody>
      </p:sp>
      <p:sp>
        <p:nvSpPr>
          <p:cNvPr id="3" name="Content Placeholder 2">
            <a:extLst>
              <a:ext uri="{FF2B5EF4-FFF2-40B4-BE49-F238E27FC236}">
                <a16:creationId xmlns:a16="http://schemas.microsoft.com/office/drawing/2014/main" id="{CC775F5F-F147-384D-9DD5-1618F52E44F8}"/>
              </a:ext>
            </a:extLst>
          </p:cNvPr>
          <p:cNvSpPr>
            <a:spLocks noGrp="1"/>
          </p:cNvSpPr>
          <p:nvPr>
            <p:ph idx="1"/>
          </p:nvPr>
        </p:nvSpPr>
        <p:spPr>
          <a:xfrm>
            <a:off x="581192" y="2076450"/>
            <a:ext cx="11029615" cy="3782349"/>
          </a:xfrm>
        </p:spPr>
        <p:txBody>
          <a:bodyPr>
            <a:normAutofit/>
          </a:bodyPr>
          <a:lstStyle/>
          <a:p>
            <a:pPr marL="0" marR="0" lvl="0" indent="0">
              <a:lnSpc>
                <a:spcPct val="115000"/>
              </a:lnSpc>
              <a:spcBef>
                <a:spcPts val="0"/>
              </a:spcBef>
              <a:spcAft>
                <a:spcPts val="0"/>
              </a:spcAft>
              <a:buNone/>
            </a:pPr>
            <a:r>
              <a:rPr lang="en-US" sz="2000" b="1" dirty="0">
                <a:effectLst/>
                <a:latin typeface="Gill Sans MT" panose="020B0502020104020203" pitchFamily="34" charset="0"/>
                <a:ea typeface="Calibri" panose="020F0502020204030204" pitchFamily="34" charset="0"/>
                <a:cs typeface="Times New Roman" panose="02020603050405020304" pitchFamily="18" charset="0"/>
              </a:rPr>
              <a:t>WHAT HAS THIS MONEY BOUGHT?</a:t>
            </a:r>
          </a:p>
          <a:p>
            <a:r>
              <a:rPr lang="en-US" sz="2000" dirty="0"/>
              <a:t> Taxi and Uber rides for some of Sudbury’s most vulnerable residents to</a:t>
            </a:r>
          </a:p>
          <a:p>
            <a:pPr lvl="1"/>
            <a:r>
              <a:rPr lang="en-US" sz="1800" dirty="0"/>
              <a:t>Healthcare/social services (dialysis, therapy, cancer treatment, etc.)</a:t>
            </a:r>
          </a:p>
          <a:p>
            <a:pPr lvl="1"/>
            <a:r>
              <a:rPr lang="en-US" sz="1800" dirty="0"/>
              <a:t>Shopping (grocery, Rx, etc.)</a:t>
            </a:r>
          </a:p>
          <a:p>
            <a:pPr lvl="1"/>
            <a:r>
              <a:rPr lang="en-US" sz="1800" dirty="0"/>
              <a:t>Community resources (Town Meeting, Food Bank, Goodnow Library, Senior Center, etc.)</a:t>
            </a:r>
          </a:p>
          <a:p>
            <a:pPr lvl="1"/>
            <a:r>
              <a:rPr lang="en-US" sz="1800" dirty="0"/>
              <a:t>Employment</a:t>
            </a:r>
          </a:p>
          <a:p>
            <a:r>
              <a:rPr lang="en-US" sz="2000" dirty="0"/>
              <a:t>May 2021 – Jan 2022       483 taxi rides / 53 unique riders</a:t>
            </a:r>
          </a:p>
          <a:p>
            <a:r>
              <a:rPr lang="en-US" sz="2000" dirty="0"/>
              <a:t>May 2021 – Jan 2022       1,038 Uber rides / 35 unique riders</a:t>
            </a:r>
          </a:p>
          <a:p>
            <a:endParaRPr lang="en-US" sz="1800" dirty="0"/>
          </a:p>
          <a:p>
            <a:pPr marL="0" indent="0">
              <a:buNone/>
            </a:pPr>
            <a:endParaRPr lang="en-US" dirty="0"/>
          </a:p>
        </p:txBody>
      </p:sp>
      <p:sp>
        <p:nvSpPr>
          <p:cNvPr id="4" name="Footer Placeholder 3">
            <a:extLst>
              <a:ext uri="{FF2B5EF4-FFF2-40B4-BE49-F238E27FC236}">
                <a16:creationId xmlns:a16="http://schemas.microsoft.com/office/drawing/2014/main" id="{4E081119-A9CC-6249-B175-F6F8EC20CA11}"/>
              </a:ext>
            </a:extLst>
          </p:cNvPr>
          <p:cNvSpPr>
            <a:spLocks noGrp="1"/>
          </p:cNvSpPr>
          <p:nvPr>
            <p:ph type="ftr" sz="quarter" idx="11"/>
          </p:nvPr>
        </p:nvSpPr>
        <p:spPr/>
        <p:txBody>
          <a:bodyPr/>
          <a:lstStyle/>
          <a:p>
            <a:r>
              <a:rPr lang="en-US" dirty="0"/>
              <a:t>ARTICLE 14 – FUNDING OF GO SUDBURY! TAXI AND UBER TRANSPORTATION PROGRAMS FOR FY2023   ATM2022</a:t>
            </a:r>
          </a:p>
        </p:txBody>
      </p:sp>
      <p:sp>
        <p:nvSpPr>
          <p:cNvPr id="5" name="Slide Number Placeholder 4">
            <a:extLst>
              <a:ext uri="{FF2B5EF4-FFF2-40B4-BE49-F238E27FC236}">
                <a16:creationId xmlns:a16="http://schemas.microsoft.com/office/drawing/2014/main" id="{28FE4F0C-6017-B54D-AA72-938A4A9A9C57}"/>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826333616"/>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195</TotalTime>
  <Words>4397</Words>
  <Application>Microsoft Office PowerPoint</Application>
  <PresentationFormat>Widescreen</PresentationFormat>
  <Paragraphs>196</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Courier New</vt:lpstr>
      <vt:lpstr>Gill Sans MT</vt:lpstr>
      <vt:lpstr>Symbol</vt:lpstr>
      <vt:lpstr>Wingdings 2</vt:lpstr>
      <vt:lpstr>Dividend</vt:lpstr>
      <vt:lpstr>ARTICLE 14: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lpstr>ARTICLE 14 – FUNDING OF GO SUDBURY! TAXI AND UBER TRANSPORTATION PROGRAMS FOR FY2023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 13: SET REVOLVING FUND SPENDING LIMITS</dc:title>
  <dc:creator>Microsoft Office User</dc:creator>
  <cp:lastModifiedBy>Carty, Daniel E</cp:lastModifiedBy>
  <cp:revision>11</cp:revision>
  <cp:lastPrinted>2020-08-25T15:12:14Z</cp:lastPrinted>
  <dcterms:created xsi:type="dcterms:W3CDTF">2020-08-20T14:08:26Z</dcterms:created>
  <dcterms:modified xsi:type="dcterms:W3CDTF">2022-04-06T21:56:55Z</dcterms:modified>
</cp:coreProperties>
</file>