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notesMasterIdLst>
    <p:notesMasterId r:id="rId29"/>
  </p:notesMasterIdLst>
  <p:handoutMasterIdLst>
    <p:handoutMasterId r:id="rId30"/>
  </p:handoutMasterIdLst>
  <p:sldIdLst>
    <p:sldId id="262" r:id="rId3"/>
    <p:sldId id="287" r:id="rId4"/>
    <p:sldId id="257" r:id="rId5"/>
    <p:sldId id="270" r:id="rId6"/>
    <p:sldId id="288" r:id="rId7"/>
    <p:sldId id="263" r:id="rId8"/>
    <p:sldId id="258" r:id="rId9"/>
    <p:sldId id="260" r:id="rId10"/>
    <p:sldId id="272" r:id="rId11"/>
    <p:sldId id="264" r:id="rId12"/>
    <p:sldId id="275" r:id="rId13"/>
    <p:sldId id="273" r:id="rId14"/>
    <p:sldId id="276" r:id="rId15"/>
    <p:sldId id="293" r:id="rId16"/>
    <p:sldId id="292" r:id="rId17"/>
    <p:sldId id="285" r:id="rId18"/>
    <p:sldId id="286" r:id="rId19"/>
    <p:sldId id="290" r:id="rId20"/>
    <p:sldId id="289" r:id="rId21"/>
    <p:sldId id="291" r:id="rId22"/>
    <p:sldId id="259" r:id="rId23"/>
    <p:sldId id="282" r:id="rId24"/>
    <p:sldId id="283" r:id="rId25"/>
    <p:sldId id="284" r:id="rId26"/>
    <p:sldId id="268" r:id="rId27"/>
    <p:sldId id="279" r:id="rId28"/>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ce Sapienza" initials="AS" lastIdx="1" clrIdx="0">
    <p:extLst>
      <p:ext uri="{19B8F6BF-5375-455C-9EA6-DF929625EA0E}">
        <p15:presenceInfo xmlns:p15="http://schemas.microsoft.com/office/powerpoint/2012/main" userId="94007bc8813c537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0" autoAdjust="0"/>
    <p:restoredTop sz="76809" autoAdjust="0"/>
  </p:normalViewPr>
  <p:slideViewPr>
    <p:cSldViewPr>
      <p:cViewPr>
        <p:scale>
          <a:sx n="70" d="100"/>
          <a:sy n="70" d="100"/>
        </p:scale>
        <p:origin x="1452" y="-22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3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ty, Daniel E" userId="02221970-87d0-4e5b-9705-525cee2606a5" providerId="ADAL" clId="{F3129119-BE6C-4A33-9C1C-C765244111E0}"/>
    <pc:docChg chg="undo custSel modSld">
      <pc:chgData name="Carty, Daniel E" userId="02221970-87d0-4e5b-9705-525cee2606a5" providerId="ADAL" clId="{F3129119-BE6C-4A33-9C1C-C765244111E0}" dt="2021-10-15T15:45:53.472" v="549" actId="478"/>
      <pc:docMkLst>
        <pc:docMk/>
      </pc:docMkLst>
      <pc:sldChg chg="modNotesTx">
        <pc:chgData name="Carty, Daniel E" userId="02221970-87d0-4e5b-9705-525cee2606a5" providerId="ADAL" clId="{F3129119-BE6C-4A33-9C1C-C765244111E0}" dt="2021-10-15T14:24:01.859" v="55" actId="20577"/>
        <pc:sldMkLst>
          <pc:docMk/>
          <pc:sldMk cId="3175458725" sldId="273"/>
        </pc:sldMkLst>
      </pc:sldChg>
      <pc:sldChg chg="delSp modSp mod modNotesTx">
        <pc:chgData name="Carty, Daniel E" userId="02221970-87d0-4e5b-9705-525cee2606a5" providerId="ADAL" clId="{F3129119-BE6C-4A33-9C1C-C765244111E0}" dt="2021-10-15T15:45:53.472" v="549" actId="478"/>
        <pc:sldMkLst>
          <pc:docMk/>
          <pc:sldMk cId="612851197" sldId="279"/>
        </pc:sldMkLst>
        <pc:spChg chg="mod">
          <ac:chgData name="Carty, Daniel E" userId="02221970-87d0-4e5b-9705-525cee2606a5" providerId="ADAL" clId="{F3129119-BE6C-4A33-9C1C-C765244111E0}" dt="2021-10-15T15:45:26.413" v="546" actId="255"/>
          <ac:spMkLst>
            <pc:docMk/>
            <pc:sldMk cId="612851197" sldId="279"/>
            <ac:spMk id="3" creationId="{2A2FA014-314E-47CE-9370-E4F14C77BB5A}"/>
          </ac:spMkLst>
        </pc:spChg>
        <pc:spChg chg="del mod">
          <ac:chgData name="Carty, Daniel E" userId="02221970-87d0-4e5b-9705-525cee2606a5" providerId="ADAL" clId="{F3129119-BE6C-4A33-9C1C-C765244111E0}" dt="2021-10-15T15:45:53.472" v="549" actId="478"/>
          <ac:spMkLst>
            <pc:docMk/>
            <pc:sldMk cId="612851197" sldId="279"/>
            <ac:spMk id="5" creationId="{CE5BFE44-525A-4FD0-914E-B53AAC65EBC0}"/>
          </ac:spMkLst>
        </pc:spChg>
      </pc:sldChg>
      <pc:sldChg chg="modNotesTx">
        <pc:chgData name="Carty, Daniel E" userId="02221970-87d0-4e5b-9705-525cee2606a5" providerId="ADAL" clId="{F3129119-BE6C-4A33-9C1C-C765244111E0}" dt="2021-10-15T15:04:55.185" v="219" actId="20577"/>
        <pc:sldMkLst>
          <pc:docMk/>
          <pc:sldMk cId="299585854" sldId="282"/>
        </pc:sldMkLst>
      </pc:sldChg>
      <pc:sldChg chg="modSp mod">
        <pc:chgData name="Carty, Daniel E" userId="02221970-87d0-4e5b-9705-525cee2606a5" providerId="ADAL" clId="{F3129119-BE6C-4A33-9C1C-C765244111E0}" dt="2021-10-15T14:56:31.414" v="154" actId="13926"/>
        <pc:sldMkLst>
          <pc:docMk/>
          <pc:sldMk cId="3435207639" sldId="286"/>
        </pc:sldMkLst>
        <pc:spChg chg="mod">
          <ac:chgData name="Carty, Daniel E" userId="02221970-87d0-4e5b-9705-525cee2606a5" providerId="ADAL" clId="{F3129119-BE6C-4A33-9C1C-C765244111E0}" dt="2021-10-15T14:56:31.414" v="154" actId="13926"/>
          <ac:spMkLst>
            <pc:docMk/>
            <pc:sldMk cId="3435207639" sldId="286"/>
            <ac:spMk id="3" creationId="{2C2FBCA8-9D75-4A1C-B7E6-0AD63D5DF8D1}"/>
          </ac:spMkLst>
        </pc:spChg>
      </pc:sldChg>
      <pc:sldChg chg="modSp mod">
        <pc:chgData name="Carty, Daniel E" userId="02221970-87d0-4e5b-9705-525cee2606a5" providerId="ADAL" clId="{F3129119-BE6C-4A33-9C1C-C765244111E0}" dt="2021-10-15T14:45:00.928" v="58" actId="20577"/>
        <pc:sldMkLst>
          <pc:docMk/>
          <pc:sldMk cId="3695972480" sldId="287"/>
        </pc:sldMkLst>
        <pc:spChg chg="mod">
          <ac:chgData name="Carty, Daniel E" userId="02221970-87d0-4e5b-9705-525cee2606a5" providerId="ADAL" clId="{F3129119-BE6C-4A33-9C1C-C765244111E0}" dt="2021-10-15T14:45:00.928" v="58" actId="20577"/>
          <ac:spMkLst>
            <pc:docMk/>
            <pc:sldMk cId="3695972480" sldId="287"/>
            <ac:spMk id="3" creationId="{A4DA5C2D-6868-412B-AAC3-5F7A35046896}"/>
          </ac:spMkLst>
        </pc:spChg>
      </pc:sldChg>
      <pc:sldChg chg="modSp mod">
        <pc:chgData name="Carty, Daniel E" userId="02221970-87d0-4e5b-9705-525cee2606a5" providerId="ADAL" clId="{F3129119-BE6C-4A33-9C1C-C765244111E0}" dt="2021-10-15T15:10:09.568" v="239" actId="20577"/>
        <pc:sldMkLst>
          <pc:docMk/>
          <pc:sldMk cId="1011261777" sldId="291"/>
        </pc:sldMkLst>
        <pc:spChg chg="mod">
          <ac:chgData name="Carty, Daniel E" userId="02221970-87d0-4e5b-9705-525cee2606a5" providerId="ADAL" clId="{F3129119-BE6C-4A33-9C1C-C765244111E0}" dt="2021-10-15T15:10:09.568" v="239" actId="20577"/>
          <ac:spMkLst>
            <pc:docMk/>
            <pc:sldMk cId="1011261777" sldId="291"/>
            <ac:spMk id="6" creationId="{DD93C5C6-9AA1-43E3-9AC9-F920EE20B06C}"/>
          </ac:spMkLst>
        </pc:spChg>
      </pc:sldChg>
      <pc:sldChg chg="modNotesTx">
        <pc:chgData name="Carty, Daniel E" userId="02221970-87d0-4e5b-9705-525cee2606a5" providerId="ADAL" clId="{F3129119-BE6C-4A33-9C1C-C765244111E0}" dt="2021-10-15T14:54:35.541" v="153" actId="20577"/>
        <pc:sldMkLst>
          <pc:docMk/>
          <pc:sldMk cId="2807790298" sldId="29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68154"/>
          </a:xfrm>
          <a:prstGeom prst="rect">
            <a:avLst/>
          </a:prstGeom>
        </p:spPr>
        <p:txBody>
          <a:bodyPr vert="horz" lIns="93908" tIns="46953" rIns="93908" bIns="46953" rtlCol="0"/>
          <a:lstStyle>
            <a:lvl1pPr algn="l">
              <a:defRPr sz="1200"/>
            </a:lvl1pPr>
          </a:lstStyle>
          <a:p>
            <a:endParaRPr lang="en-US"/>
          </a:p>
        </p:txBody>
      </p:sp>
      <p:sp>
        <p:nvSpPr>
          <p:cNvPr id="3" name="Date Placeholder 2"/>
          <p:cNvSpPr>
            <a:spLocks noGrp="1"/>
          </p:cNvSpPr>
          <p:nvPr>
            <p:ph type="dt" sz="quarter" idx="1"/>
          </p:nvPr>
        </p:nvSpPr>
        <p:spPr>
          <a:xfrm>
            <a:off x="4008707" y="0"/>
            <a:ext cx="3066733" cy="468154"/>
          </a:xfrm>
          <a:prstGeom prst="rect">
            <a:avLst/>
          </a:prstGeom>
        </p:spPr>
        <p:txBody>
          <a:bodyPr vert="horz" lIns="93908" tIns="46953" rIns="93908" bIns="46953" rtlCol="0"/>
          <a:lstStyle>
            <a:lvl1pPr algn="r">
              <a:defRPr sz="1200"/>
            </a:lvl1pPr>
          </a:lstStyle>
          <a:p>
            <a:fld id="{6D1A891F-055D-4C62-B20B-36332346A0AE}" type="datetimeFigureOut">
              <a:rPr lang="en-US" smtClean="0"/>
              <a:t>10/15/2021</a:t>
            </a:fld>
            <a:endParaRPr lang="en-US"/>
          </a:p>
        </p:txBody>
      </p:sp>
      <p:sp>
        <p:nvSpPr>
          <p:cNvPr id="4" name="Footer Placeholder 3"/>
          <p:cNvSpPr>
            <a:spLocks noGrp="1"/>
          </p:cNvSpPr>
          <p:nvPr>
            <p:ph type="ftr" sz="quarter" idx="2"/>
          </p:nvPr>
        </p:nvSpPr>
        <p:spPr>
          <a:xfrm>
            <a:off x="1" y="8893296"/>
            <a:ext cx="3066733" cy="468154"/>
          </a:xfrm>
          <a:prstGeom prst="rect">
            <a:avLst/>
          </a:prstGeom>
        </p:spPr>
        <p:txBody>
          <a:bodyPr vert="horz" lIns="93908" tIns="46953" rIns="93908" bIns="46953" rtlCol="0" anchor="b"/>
          <a:lstStyle>
            <a:lvl1pPr algn="l">
              <a:defRPr sz="1200"/>
            </a:lvl1pPr>
          </a:lstStyle>
          <a:p>
            <a:endParaRPr lang="en-US"/>
          </a:p>
        </p:txBody>
      </p:sp>
      <p:sp>
        <p:nvSpPr>
          <p:cNvPr id="5" name="Slide Number Placeholder 4"/>
          <p:cNvSpPr>
            <a:spLocks noGrp="1"/>
          </p:cNvSpPr>
          <p:nvPr>
            <p:ph type="sldNum" sz="quarter" idx="3"/>
          </p:nvPr>
        </p:nvSpPr>
        <p:spPr>
          <a:xfrm>
            <a:off x="4008707" y="8893296"/>
            <a:ext cx="3066733" cy="468154"/>
          </a:xfrm>
          <a:prstGeom prst="rect">
            <a:avLst/>
          </a:prstGeom>
        </p:spPr>
        <p:txBody>
          <a:bodyPr vert="horz" lIns="93908" tIns="46953" rIns="93908" bIns="46953" rtlCol="0" anchor="b"/>
          <a:lstStyle>
            <a:lvl1pPr algn="r">
              <a:defRPr sz="1200"/>
            </a:lvl1pPr>
          </a:lstStyle>
          <a:p>
            <a:fld id="{F4A39920-BC7A-479E-96DE-028657954460}" type="slidenum">
              <a:rPr lang="en-US" smtClean="0"/>
              <a:t>‹#›</a:t>
            </a:fld>
            <a:endParaRPr lang="en-US"/>
          </a:p>
        </p:txBody>
      </p:sp>
    </p:spTree>
    <p:extLst>
      <p:ext uri="{BB962C8B-B14F-4D97-AF65-F5344CB8AC3E}">
        <p14:creationId xmlns:p14="http://schemas.microsoft.com/office/powerpoint/2010/main" val="2195589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68154"/>
          </a:xfrm>
          <a:prstGeom prst="rect">
            <a:avLst/>
          </a:prstGeom>
        </p:spPr>
        <p:txBody>
          <a:bodyPr vert="horz" lIns="93908" tIns="46953" rIns="93908" bIns="46953" rtlCol="0"/>
          <a:lstStyle>
            <a:lvl1pPr algn="l">
              <a:defRPr sz="1200"/>
            </a:lvl1pPr>
          </a:lstStyle>
          <a:p>
            <a:endParaRPr lang="en-US"/>
          </a:p>
        </p:txBody>
      </p:sp>
      <p:sp>
        <p:nvSpPr>
          <p:cNvPr id="3" name="Date Placeholder 2"/>
          <p:cNvSpPr>
            <a:spLocks noGrp="1"/>
          </p:cNvSpPr>
          <p:nvPr>
            <p:ph type="dt" idx="1"/>
          </p:nvPr>
        </p:nvSpPr>
        <p:spPr>
          <a:xfrm>
            <a:off x="4008707" y="0"/>
            <a:ext cx="3066733" cy="468154"/>
          </a:xfrm>
          <a:prstGeom prst="rect">
            <a:avLst/>
          </a:prstGeom>
        </p:spPr>
        <p:txBody>
          <a:bodyPr vert="horz" lIns="93908" tIns="46953" rIns="93908" bIns="46953" rtlCol="0"/>
          <a:lstStyle>
            <a:lvl1pPr algn="r">
              <a:defRPr sz="1200"/>
            </a:lvl1pPr>
          </a:lstStyle>
          <a:p>
            <a:fld id="{C9C81883-228D-4F3F-B274-A915FED7C312}" type="datetimeFigureOut">
              <a:rPr lang="en-US" smtClean="0"/>
              <a:t>10/15/2021</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08" tIns="46953" rIns="93908" bIns="46953"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08" tIns="46953" rIns="93908" bIns="4695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93296"/>
            <a:ext cx="3066733" cy="468154"/>
          </a:xfrm>
          <a:prstGeom prst="rect">
            <a:avLst/>
          </a:prstGeom>
        </p:spPr>
        <p:txBody>
          <a:bodyPr vert="horz" lIns="93908" tIns="46953" rIns="93908" bIns="46953" rtlCol="0" anchor="b"/>
          <a:lstStyle>
            <a:lvl1pPr algn="l">
              <a:defRPr sz="1200"/>
            </a:lvl1pPr>
          </a:lstStyle>
          <a:p>
            <a:endParaRPr lang="en-US"/>
          </a:p>
        </p:txBody>
      </p:sp>
      <p:sp>
        <p:nvSpPr>
          <p:cNvPr id="7" name="Slide Number Placeholder 6"/>
          <p:cNvSpPr>
            <a:spLocks noGrp="1"/>
          </p:cNvSpPr>
          <p:nvPr>
            <p:ph type="sldNum" sz="quarter" idx="5"/>
          </p:nvPr>
        </p:nvSpPr>
        <p:spPr>
          <a:xfrm>
            <a:off x="4008707" y="8893296"/>
            <a:ext cx="3066733" cy="468154"/>
          </a:xfrm>
          <a:prstGeom prst="rect">
            <a:avLst/>
          </a:prstGeom>
        </p:spPr>
        <p:txBody>
          <a:bodyPr vert="horz" lIns="93908" tIns="46953" rIns="93908" bIns="46953" rtlCol="0" anchor="b"/>
          <a:lstStyle>
            <a:lvl1pPr algn="r">
              <a:defRPr sz="1200"/>
            </a:lvl1pPr>
          </a:lstStyle>
          <a:p>
            <a:fld id="{4773517D-3F45-4E6C-A779-DFA71D1FC4AA}" type="slidenum">
              <a:rPr lang="en-US" smtClean="0"/>
              <a:t>‹#›</a:t>
            </a:fld>
            <a:endParaRPr lang="en-US"/>
          </a:p>
        </p:txBody>
      </p:sp>
    </p:spTree>
    <p:extLst>
      <p:ext uri="{BB962C8B-B14F-4D97-AF65-F5344CB8AC3E}">
        <p14:creationId xmlns:p14="http://schemas.microsoft.com/office/powerpoint/2010/main" val="694503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allowing the Sudbury Transportation Committee to share the status of the town’s transportation programs, since our prior presentation at the end of March.  At that time, we had just concluded the first MAPC emergency taxi grant and were preparing to roll out an Uber pilot.  Although we knew we have been funded by the second MAPC emergency taxi grant, we and our collaborating towns had not begun the project, and our Making the Connections Community Compact grant with five other towns was just getting underway.</a:t>
            </a:r>
          </a:p>
          <a:p>
            <a:endParaRPr lang="en-US" dirty="0"/>
          </a:p>
          <a:p>
            <a:r>
              <a:rPr lang="en-US" dirty="0"/>
              <a:t>Today, we are bringing you up to date on the latter initiatives, with the objective of seeking your commitment to, and assistance with, the sustainability of these efforts.</a:t>
            </a:r>
          </a:p>
        </p:txBody>
      </p:sp>
      <p:sp>
        <p:nvSpPr>
          <p:cNvPr id="4" name="Slide Number Placeholder 3"/>
          <p:cNvSpPr>
            <a:spLocks noGrp="1"/>
          </p:cNvSpPr>
          <p:nvPr>
            <p:ph type="sldNum" sz="quarter" idx="5"/>
          </p:nvPr>
        </p:nvSpPr>
        <p:spPr/>
        <p:txBody>
          <a:bodyPr/>
          <a:lstStyle/>
          <a:p>
            <a:fld id="{4773517D-3F45-4E6C-A779-DFA71D1FC4AA}" type="slidenum">
              <a:rPr lang="en-US" smtClean="0"/>
              <a:t>1</a:t>
            </a:fld>
            <a:endParaRPr lang="en-US"/>
          </a:p>
        </p:txBody>
      </p:sp>
    </p:spTree>
    <p:extLst>
      <p:ext uri="{BB962C8B-B14F-4D97-AF65-F5344CB8AC3E}">
        <p14:creationId xmlns:p14="http://schemas.microsoft.com/office/powerpoint/2010/main" val="2210352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5 slides present data on the taxi and Uber programs in particular.  I ask that you hold questions until the conclusion of these slides, when I will stop for comments, etc..</a:t>
            </a:r>
          </a:p>
          <a:p>
            <a:endParaRPr lang="en-US" dirty="0"/>
          </a:p>
          <a:p>
            <a:r>
              <a:rPr lang="en-US" dirty="0"/>
              <a:t>Last March, we told you about 82 registered riders and about 800 one-way trips; we have more than doubled those numbers in the past 7 months because we now include Uber services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can see from these data, we have been very successful in helping those most in need, with transportation to the most necessary destinations.  </a:t>
            </a:r>
          </a:p>
          <a:p>
            <a:endParaRPr lang="en-US" dirty="0"/>
          </a:p>
        </p:txBody>
      </p:sp>
      <p:sp>
        <p:nvSpPr>
          <p:cNvPr id="4" name="Slide Number Placeholder 3"/>
          <p:cNvSpPr>
            <a:spLocks noGrp="1"/>
          </p:cNvSpPr>
          <p:nvPr>
            <p:ph type="sldNum" sz="quarter" idx="5"/>
          </p:nvPr>
        </p:nvSpPr>
        <p:spPr/>
        <p:txBody>
          <a:bodyPr/>
          <a:lstStyle/>
          <a:p>
            <a:fld id="{4773517D-3F45-4E6C-A779-DFA71D1FC4AA}" type="slidenum">
              <a:rPr lang="en-US" smtClean="0"/>
              <a:t>10</a:t>
            </a:fld>
            <a:endParaRPr lang="en-US"/>
          </a:p>
        </p:txBody>
      </p:sp>
    </p:spTree>
    <p:extLst>
      <p:ext uri="{BB962C8B-B14F-4D97-AF65-F5344CB8AC3E}">
        <p14:creationId xmlns:p14="http://schemas.microsoft.com/office/powerpoint/2010/main" val="445196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good overview of the importance of taxis during the initial stage of the pandemic (they were the only provider during those months in the table); and how Uber was rolled in and subsequently the CoA vans (which still are restricted to one person per trip).  Thus, including CoA vans, we have provided more than 2,500 trips—again, to the most needy riders and most vital destinations—from Sept 2020 to Sept 2021.</a:t>
            </a:r>
          </a:p>
          <a:p>
            <a:endParaRPr lang="en-US" dirty="0"/>
          </a:p>
          <a:p>
            <a:r>
              <a:rPr lang="en-US" dirty="0"/>
              <a:t>(Go over footnotes.)</a:t>
            </a:r>
          </a:p>
          <a:p>
            <a:endParaRPr lang="en-US" dirty="0"/>
          </a:p>
          <a:p>
            <a:r>
              <a:rPr lang="en-US" dirty="0"/>
              <a:t>Emphasize that disability numbers are higher than simply wheelchair-accessible rides indicate</a:t>
            </a:r>
          </a:p>
        </p:txBody>
      </p:sp>
      <p:sp>
        <p:nvSpPr>
          <p:cNvPr id="4" name="Slide Number Placeholder 3"/>
          <p:cNvSpPr>
            <a:spLocks noGrp="1"/>
          </p:cNvSpPr>
          <p:nvPr>
            <p:ph type="sldNum" sz="quarter" idx="5"/>
          </p:nvPr>
        </p:nvSpPr>
        <p:spPr/>
        <p:txBody>
          <a:bodyPr/>
          <a:lstStyle/>
          <a:p>
            <a:fld id="{4773517D-3F45-4E6C-A779-DFA71D1FC4AA}" type="slidenum">
              <a:rPr lang="en-US" smtClean="0"/>
              <a:t>11</a:t>
            </a:fld>
            <a:endParaRPr lang="en-US"/>
          </a:p>
        </p:txBody>
      </p:sp>
    </p:spTree>
    <p:extLst>
      <p:ext uri="{BB962C8B-B14F-4D97-AF65-F5344CB8AC3E}">
        <p14:creationId xmlns:p14="http://schemas.microsoft.com/office/powerpoint/2010/main" val="4072096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brief illustration of the data we are collecting and the utility of the information for future solutions to the transportation challenges (e.g., route 20 corridor; certain highly traveled healthcare routes, etc.)</a:t>
            </a:r>
          </a:p>
          <a:p>
            <a:endParaRPr lang="en-US" dirty="0"/>
          </a:p>
          <a:p>
            <a:r>
              <a:rPr lang="en-US" dirty="0"/>
              <a:t>NOTE – there may be multiples rides per pin location!</a:t>
            </a:r>
          </a:p>
        </p:txBody>
      </p:sp>
      <p:sp>
        <p:nvSpPr>
          <p:cNvPr id="4" name="Slide Number Placeholder 3"/>
          <p:cNvSpPr>
            <a:spLocks noGrp="1"/>
          </p:cNvSpPr>
          <p:nvPr>
            <p:ph type="sldNum" sz="quarter" idx="5"/>
          </p:nvPr>
        </p:nvSpPr>
        <p:spPr/>
        <p:txBody>
          <a:bodyPr/>
          <a:lstStyle/>
          <a:p>
            <a:fld id="{4773517D-3F45-4E6C-A779-DFA71D1FC4AA}" type="slidenum">
              <a:rPr lang="en-US" smtClean="0"/>
              <a:t>12</a:t>
            </a:fld>
            <a:endParaRPr lang="en-US"/>
          </a:p>
        </p:txBody>
      </p:sp>
    </p:spTree>
    <p:extLst>
      <p:ext uri="{BB962C8B-B14F-4D97-AF65-F5344CB8AC3E}">
        <p14:creationId xmlns:p14="http://schemas.microsoft.com/office/powerpoint/2010/main" val="3979287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additional example of, again, one month of Uber rides and the focus on rider needs/destinations.</a:t>
            </a:r>
          </a:p>
          <a:p>
            <a:endParaRPr lang="en-US" dirty="0"/>
          </a:p>
          <a:p>
            <a:r>
              <a:rPr lang="en-US" dirty="0"/>
              <a:t>Stable and more predictable with larger numbers (more drivers, etc.)</a:t>
            </a:r>
          </a:p>
        </p:txBody>
      </p:sp>
      <p:sp>
        <p:nvSpPr>
          <p:cNvPr id="4" name="Slide Number Placeholder 3"/>
          <p:cNvSpPr>
            <a:spLocks noGrp="1"/>
          </p:cNvSpPr>
          <p:nvPr>
            <p:ph type="sldNum" sz="quarter" idx="5"/>
          </p:nvPr>
        </p:nvSpPr>
        <p:spPr/>
        <p:txBody>
          <a:bodyPr/>
          <a:lstStyle/>
          <a:p>
            <a:fld id="{4773517D-3F45-4E6C-A779-DFA71D1FC4AA}" type="slidenum">
              <a:rPr lang="en-US" smtClean="0"/>
              <a:t>13</a:t>
            </a:fld>
            <a:endParaRPr lang="en-US"/>
          </a:p>
        </p:txBody>
      </p:sp>
    </p:spTree>
    <p:extLst>
      <p:ext uri="{BB962C8B-B14F-4D97-AF65-F5344CB8AC3E}">
        <p14:creationId xmlns:p14="http://schemas.microsoft.com/office/powerpoint/2010/main" val="2036319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 how closely we are monitoring funds; these graphs do not show where the external (outside Sudbury) funds have been spent, but obviously we have that data as well.</a:t>
            </a:r>
          </a:p>
          <a:p>
            <a:endParaRPr lang="en-US" dirty="0"/>
          </a:p>
          <a:p>
            <a:r>
              <a:rPr lang="en-US" dirty="0"/>
              <a:t>DEVELOPMENT – Bay Path money spent 10/14/2021</a:t>
            </a:r>
          </a:p>
          <a:p>
            <a:endParaRPr lang="en-US" dirty="0"/>
          </a:p>
          <a:p>
            <a:r>
              <a:rPr lang="en-US" dirty="0"/>
              <a:t>Sept 2160…Oct 3651…came as one bill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3517D-3F45-4E6C-A779-DFA71D1FC4A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5661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the “inside” money from Sudbury sources.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3517D-3F45-4E6C-A779-DFA71D1FC4A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0795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judge our results?  One test is whether we are addressing what the livable Sudbury needs assessment found:</a:t>
            </a:r>
          </a:p>
          <a:p>
            <a:endParaRPr lang="en-US" dirty="0"/>
          </a:p>
          <a:p>
            <a:r>
              <a:rPr lang="en-US" dirty="0"/>
              <a:t>Clearly, a major accomplishment was effectively providing necessary transportation services. Again, we focused on most needed (age, disability, financial insecurity) and the most vital destinations (see challenge facing people with disabilities) and, on this basis, met crucial objectives.</a:t>
            </a:r>
          </a:p>
          <a:p>
            <a:endParaRPr lang="en-US" dirty="0"/>
          </a:p>
          <a:p>
            <a:r>
              <a:rPr lang="en-US" dirty="0"/>
              <a:t>Clearly, though, there are still gaps and unmet needs.</a:t>
            </a:r>
          </a:p>
          <a:p>
            <a:endParaRPr lang="en-US" dirty="0"/>
          </a:p>
        </p:txBody>
      </p:sp>
      <p:sp>
        <p:nvSpPr>
          <p:cNvPr id="4" name="Slide Number Placeholder 3"/>
          <p:cNvSpPr>
            <a:spLocks noGrp="1"/>
          </p:cNvSpPr>
          <p:nvPr>
            <p:ph type="sldNum" sz="quarter" idx="5"/>
          </p:nvPr>
        </p:nvSpPr>
        <p:spPr/>
        <p:txBody>
          <a:bodyPr/>
          <a:lstStyle/>
          <a:p>
            <a:fld id="{4773517D-3F45-4E6C-A779-DFA71D1FC4AA}" type="slidenum">
              <a:rPr lang="en-US" smtClean="0"/>
              <a:t>16</a:t>
            </a:fld>
            <a:endParaRPr lang="en-US"/>
          </a:p>
        </p:txBody>
      </p:sp>
    </p:spTree>
    <p:extLst>
      <p:ext uri="{BB962C8B-B14F-4D97-AF65-F5344CB8AC3E}">
        <p14:creationId xmlns:p14="http://schemas.microsoft.com/office/powerpoint/2010/main" val="1661737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second test of our results comes from the people we served.  From these comments, we were able to make a difference in people’s lives.  </a:t>
            </a:r>
          </a:p>
          <a:p>
            <a:endParaRPr lang="en-US" dirty="0"/>
          </a:p>
          <a:p>
            <a:r>
              <a:rPr lang="en-US" dirty="0"/>
              <a:t>(a few of the verbatim comments from feedback solicited at the conclusion of the first MAPC taxi grant)</a:t>
            </a:r>
          </a:p>
          <a:p>
            <a:endParaRPr lang="en-US" dirty="0"/>
          </a:p>
        </p:txBody>
      </p:sp>
      <p:sp>
        <p:nvSpPr>
          <p:cNvPr id="4" name="Slide Number Placeholder 3"/>
          <p:cNvSpPr>
            <a:spLocks noGrp="1"/>
          </p:cNvSpPr>
          <p:nvPr>
            <p:ph type="sldNum" sz="quarter" idx="5"/>
          </p:nvPr>
        </p:nvSpPr>
        <p:spPr/>
        <p:txBody>
          <a:bodyPr/>
          <a:lstStyle/>
          <a:p>
            <a:fld id="{4773517D-3F45-4E6C-A779-DFA71D1FC4AA}" type="slidenum">
              <a:rPr lang="en-US" smtClean="0"/>
              <a:t>17</a:t>
            </a:fld>
            <a:endParaRPr lang="en-US"/>
          </a:p>
        </p:txBody>
      </p:sp>
    </p:spTree>
    <p:extLst>
      <p:ext uri="{BB962C8B-B14F-4D97-AF65-F5344CB8AC3E}">
        <p14:creationId xmlns:p14="http://schemas.microsoft.com/office/powerpoint/2010/main" val="2185798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third test of our results is found in the town’s status, now, as leader and role model for other similar communities.</a:t>
            </a:r>
          </a:p>
        </p:txBody>
      </p:sp>
      <p:sp>
        <p:nvSpPr>
          <p:cNvPr id="4" name="Slide Number Placeholder 3"/>
          <p:cNvSpPr>
            <a:spLocks noGrp="1"/>
          </p:cNvSpPr>
          <p:nvPr>
            <p:ph type="sldNum" sz="quarter" idx="5"/>
          </p:nvPr>
        </p:nvSpPr>
        <p:spPr/>
        <p:txBody>
          <a:bodyPr/>
          <a:lstStyle/>
          <a:p>
            <a:fld id="{4773517D-3F45-4E6C-A779-DFA71D1FC4AA}" type="slidenum">
              <a:rPr lang="en-US" smtClean="0"/>
              <a:t>18</a:t>
            </a:fld>
            <a:endParaRPr lang="en-US"/>
          </a:p>
        </p:txBody>
      </p:sp>
    </p:spTree>
    <p:extLst>
      <p:ext uri="{BB962C8B-B14F-4D97-AF65-F5344CB8AC3E}">
        <p14:creationId xmlns:p14="http://schemas.microsoft.com/office/powerpoint/2010/main" val="3743942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pull together the Committee’s  own inquiry and reflection on judging our results in this and the next slide.</a:t>
            </a:r>
          </a:p>
          <a:p>
            <a:endParaRPr lang="en-US" dirty="0"/>
          </a:p>
          <a:p>
            <a:r>
              <a:rPr lang="en-US" dirty="0"/>
              <a:t>We believe there are three major reasons why town has been successful thus far…  although we officially meet every 2 weeks (or weekly, when necessary), please be aware that an enormous amount of work goes on between meetings.  This will become clearer shortly.</a:t>
            </a:r>
          </a:p>
        </p:txBody>
      </p:sp>
      <p:sp>
        <p:nvSpPr>
          <p:cNvPr id="4" name="Slide Number Placeholder 3"/>
          <p:cNvSpPr>
            <a:spLocks noGrp="1"/>
          </p:cNvSpPr>
          <p:nvPr>
            <p:ph type="sldNum" sz="quarter" idx="5"/>
          </p:nvPr>
        </p:nvSpPr>
        <p:spPr/>
        <p:txBody>
          <a:bodyPr/>
          <a:lstStyle/>
          <a:p>
            <a:fld id="{4773517D-3F45-4E6C-A779-DFA71D1FC4AA}" type="slidenum">
              <a:rPr lang="en-US" smtClean="0"/>
              <a:t>19</a:t>
            </a:fld>
            <a:endParaRPr lang="en-US"/>
          </a:p>
        </p:txBody>
      </p:sp>
    </p:spTree>
    <p:extLst>
      <p:ext uri="{BB962C8B-B14F-4D97-AF65-F5344CB8AC3E}">
        <p14:creationId xmlns:p14="http://schemas.microsoft.com/office/powerpoint/2010/main" val="3553055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 don’t want anyone to worry about the number of slides.  A fraction of them will be the focus of our discussion, but the entire slide deck presents the full picture of what we have done and where we stand. </a:t>
            </a:r>
          </a:p>
          <a:p>
            <a:endParaRPr lang="en-US" b="0" dirty="0"/>
          </a:p>
          <a:p>
            <a:r>
              <a:rPr lang="en-US" b="0" dirty="0"/>
              <a:t>Because our overall goal for tonight is the issue of “sustainability,” we will be sharing a lot of information and data about our results thus far.</a:t>
            </a:r>
          </a:p>
          <a:p>
            <a:endParaRPr lang="en-US" b="1" dirty="0"/>
          </a:p>
        </p:txBody>
      </p:sp>
      <p:sp>
        <p:nvSpPr>
          <p:cNvPr id="4" name="Slide Number Placeholder 3"/>
          <p:cNvSpPr>
            <a:spLocks noGrp="1"/>
          </p:cNvSpPr>
          <p:nvPr>
            <p:ph type="sldNum" sz="quarter" idx="5"/>
          </p:nvPr>
        </p:nvSpPr>
        <p:spPr/>
        <p:txBody>
          <a:bodyPr/>
          <a:lstStyle/>
          <a:p>
            <a:fld id="{4773517D-3F45-4E6C-A779-DFA71D1FC4AA}" type="slidenum">
              <a:rPr lang="en-US" smtClean="0"/>
              <a:t>2</a:t>
            </a:fld>
            <a:endParaRPr lang="en-US"/>
          </a:p>
        </p:txBody>
      </p:sp>
    </p:spTree>
    <p:extLst>
      <p:ext uri="{BB962C8B-B14F-4D97-AF65-F5344CB8AC3E}">
        <p14:creationId xmlns:p14="http://schemas.microsoft.com/office/powerpoint/2010/main" val="761188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reflected on what constraints we faced, even if our results are impressive.</a:t>
            </a:r>
          </a:p>
          <a:p>
            <a:endParaRPr lang="en-US" dirty="0"/>
          </a:p>
          <a:p>
            <a:r>
              <a:rPr lang="en-US" dirty="0"/>
              <a:t>Let me ask if questions on these 2 slides?  We are about to go into the discussion of the goal of this presentation…</a:t>
            </a:r>
          </a:p>
        </p:txBody>
      </p:sp>
      <p:sp>
        <p:nvSpPr>
          <p:cNvPr id="4" name="Slide Number Placeholder 3"/>
          <p:cNvSpPr>
            <a:spLocks noGrp="1"/>
          </p:cNvSpPr>
          <p:nvPr>
            <p:ph type="sldNum" sz="quarter" idx="5"/>
          </p:nvPr>
        </p:nvSpPr>
        <p:spPr/>
        <p:txBody>
          <a:bodyPr/>
          <a:lstStyle/>
          <a:p>
            <a:fld id="{4773517D-3F45-4E6C-A779-DFA71D1FC4AA}" type="slidenum">
              <a:rPr lang="en-US" smtClean="0"/>
              <a:t>20</a:t>
            </a:fld>
            <a:endParaRPr lang="en-US"/>
          </a:p>
        </p:txBody>
      </p:sp>
    </p:spTree>
    <p:extLst>
      <p:ext uri="{BB962C8B-B14F-4D97-AF65-F5344CB8AC3E}">
        <p14:creationId xmlns:p14="http://schemas.microsoft.com/office/powerpoint/2010/main" val="3614739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Crucial stage:  how sustain, given (in following slides) what is required to provide transportation services…  The only answer we need, soon, is to the first question (and, that answer requires more time and process than expected in a Select Board meeting, but we need to start that process now).  At the end of this presentation, together we can determine what the process might entail…  With regard to the second question, the following several slides should help inform what is at stake…</a:t>
            </a:r>
          </a:p>
        </p:txBody>
      </p:sp>
      <p:sp>
        <p:nvSpPr>
          <p:cNvPr id="4" name="Slide Number Placeholder 3"/>
          <p:cNvSpPr>
            <a:spLocks noGrp="1"/>
          </p:cNvSpPr>
          <p:nvPr>
            <p:ph type="sldNum" sz="quarter" idx="5"/>
          </p:nvPr>
        </p:nvSpPr>
        <p:spPr/>
        <p:txBody>
          <a:bodyPr/>
          <a:lstStyle/>
          <a:p>
            <a:fld id="{4773517D-3F45-4E6C-A779-DFA71D1FC4AA}" type="slidenum">
              <a:rPr lang="en-US" smtClean="0"/>
              <a:t>21</a:t>
            </a:fld>
            <a:endParaRPr lang="en-US"/>
          </a:p>
        </p:txBody>
      </p:sp>
    </p:spTree>
    <p:extLst>
      <p:ext uri="{BB962C8B-B14F-4D97-AF65-F5344CB8AC3E}">
        <p14:creationId xmlns:p14="http://schemas.microsoft.com/office/powerpoint/2010/main" val="1101726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slides we will NOT dwell on, but which are included so that the slide deck presents a coherent illustration of the issues…  With thanks to Debra Galloway and input from staff and committee, here is what is required to provide services, and here is what the committee—town staff and volunteers—actually did over the last 3 years…</a:t>
            </a:r>
          </a:p>
          <a:p>
            <a:endParaRPr lang="en-US" dirty="0"/>
          </a:p>
          <a:p>
            <a:r>
              <a:rPr lang="en-US" dirty="0"/>
              <a:t>Day to day work – for example Ana C – 300 hours!</a:t>
            </a:r>
          </a:p>
        </p:txBody>
      </p:sp>
      <p:sp>
        <p:nvSpPr>
          <p:cNvPr id="4" name="Slide Number Placeholder 3"/>
          <p:cNvSpPr>
            <a:spLocks noGrp="1"/>
          </p:cNvSpPr>
          <p:nvPr>
            <p:ph type="sldNum" sz="quarter" idx="5"/>
          </p:nvPr>
        </p:nvSpPr>
        <p:spPr/>
        <p:txBody>
          <a:bodyPr/>
          <a:lstStyle/>
          <a:p>
            <a:fld id="{4773517D-3F45-4E6C-A779-DFA71D1FC4AA}" type="slidenum">
              <a:rPr lang="en-US" smtClean="0"/>
              <a:t>22</a:t>
            </a:fld>
            <a:endParaRPr lang="en-US"/>
          </a:p>
        </p:txBody>
      </p:sp>
    </p:spTree>
    <p:extLst>
      <p:ext uri="{BB962C8B-B14F-4D97-AF65-F5344CB8AC3E}">
        <p14:creationId xmlns:p14="http://schemas.microsoft.com/office/powerpoint/2010/main" val="2799792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Between meetings continuous work</a:t>
            </a:r>
          </a:p>
        </p:txBody>
      </p:sp>
      <p:sp>
        <p:nvSpPr>
          <p:cNvPr id="4" name="Slide Number Placeholder 3"/>
          <p:cNvSpPr>
            <a:spLocks noGrp="1"/>
          </p:cNvSpPr>
          <p:nvPr>
            <p:ph type="sldNum" sz="quarter" idx="5"/>
          </p:nvPr>
        </p:nvSpPr>
        <p:spPr/>
        <p:txBody>
          <a:bodyPr/>
          <a:lstStyle/>
          <a:p>
            <a:fld id="{4773517D-3F45-4E6C-A779-DFA71D1FC4AA}" type="slidenum">
              <a:rPr lang="en-US" smtClean="0"/>
              <a:t>24</a:t>
            </a:fld>
            <a:endParaRPr lang="en-US"/>
          </a:p>
        </p:txBody>
      </p:sp>
    </p:spTree>
    <p:extLst>
      <p:ext uri="{BB962C8B-B14F-4D97-AF65-F5344CB8AC3E}">
        <p14:creationId xmlns:p14="http://schemas.microsoft.com/office/powerpoint/2010/main" val="2088236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and this is the first of the two questions, there is Town commitment to transportation services, then the next steps would involve at a minimum the following inquiry…</a:t>
            </a:r>
          </a:p>
          <a:p>
            <a:endParaRPr lang="en-US" dirty="0"/>
          </a:p>
          <a:p>
            <a:r>
              <a:rPr lang="en-US" dirty="0"/>
              <a:t>Please note that the Committee is committed to helping transition to a sustainable model and has already begun exploration of the above…</a:t>
            </a:r>
          </a:p>
        </p:txBody>
      </p:sp>
      <p:sp>
        <p:nvSpPr>
          <p:cNvPr id="4" name="Slide Number Placeholder 3"/>
          <p:cNvSpPr>
            <a:spLocks noGrp="1"/>
          </p:cNvSpPr>
          <p:nvPr>
            <p:ph type="sldNum" sz="quarter" idx="5"/>
          </p:nvPr>
        </p:nvSpPr>
        <p:spPr/>
        <p:txBody>
          <a:bodyPr/>
          <a:lstStyle/>
          <a:p>
            <a:fld id="{4773517D-3F45-4E6C-A779-DFA71D1FC4AA}" type="slidenum">
              <a:rPr lang="en-US" smtClean="0"/>
              <a:t>25</a:t>
            </a:fld>
            <a:endParaRPr lang="en-US"/>
          </a:p>
        </p:txBody>
      </p:sp>
    </p:spTree>
    <p:extLst>
      <p:ext uri="{BB962C8B-B14F-4D97-AF65-F5344CB8AC3E}">
        <p14:creationId xmlns:p14="http://schemas.microsoft.com/office/powerpoint/2010/main" val="2801429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The town is close being built-out, but there are age-restricted and affordable developments such as Quarry North that can have big impact.  </a:t>
            </a:r>
            <a:endParaRPr lang="en-US" dirty="0"/>
          </a:p>
        </p:txBody>
      </p:sp>
      <p:sp>
        <p:nvSpPr>
          <p:cNvPr id="4" name="Slide Number Placeholder 3"/>
          <p:cNvSpPr>
            <a:spLocks noGrp="1"/>
          </p:cNvSpPr>
          <p:nvPr>
            <p:ph type="sldNum" sz="quarter" idx="5"/>
          </p:nvPr>
        </p:nvSpPr>
        <p:spPr/>
        <p:txBody>
          <a:bodyPr/>
          <a:lstStyle/>
          <a:p>
            <a:fld id="{4773517D-3F45-4E6C-A779-DFA71D1FC4AA}" type="slidenum">
              <a:rPr lang="en-US" smtClean="0"/>
              <a:t>26</a:t>
            </a:fld>
            <a:endParaRPr lang="en-US"/>
          </a:p>
        </p:txBody>
      </p:sp>
    </p:spTree>
    <p:extLst>
      <p:ext uri="{BB962C8B-B14F-4D97-AF65-F5344CB8AC3E}">
        <p14:creationId xmlns:p14="http://schemas.microsoft.com/office/powerpoint/2010/main" val="1711378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Background</a:t>
            </a:r>
            <a:r>
              <a:rPr lang="en-US" dirty="0"/>
              <a:t>:  brief verbal reminder of relationship between Livable Sudbury needs assessment and Transportation Committee (slide 3), findings of that needs assessment (slide 4), and intent  that committee was designed to be temporary (slide 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Remind all that Sudbury was part of the MAGIC  (Minute Man Advisory Group on Interlocal Coordination—part of MAPC) region’s application to, and acceptance in, the WHO/AARP age-friendly network in 2018.  </a:t>
            </a:r>
          </a:p>
          <a:p>
            <a:endParaRPr lang="en-US" dirty="0"/>
          </a:p>
        </p:txBody>
      </p:sp>
      <p:sp>
        <p:nvSpPr>
          <p:cNvPr id="4" name="Slide Number Placeholder 3"/>
          <p:cNvSpPr>
            <a:spLocks noGrp="1"/>
          </p:cNvSpPr>
          <p:nvPr>
            <p:ph type="sldNum" sz="quarter" idx="5"/>
          </p:nvPr>
        </p:nvSpPr>
        <p:spPr/>
        <p:txBody>
          <a:bodyPr/>
          <a:lstStyle/>
          <a:p>
            <a:fld id="{4773517D-3F45-4E6C-A779-DFA71D1FC4AA}" type="slidenum">
              <a:rPr lang="en-US" smtClean="0"/>
              <a:t>3</a:t>
            </a:fld>
            <a:endParaRPr lang="en-US"/>
          </a:p>
        </p:txBody>
      </p:sp>
    </p:spTree>
    <p:extLst>
      <p:ext uri="{BB962C8B-B14F-4D97-AF65-F5344CB8AC3E}">
        <p14:creationId xmlns:p14="http://schemas.microsoft.com/office/powerpoint/2010/main" val="1342619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with regard to transportation, the needs assessment concluded that transportation was Sudbury’s biggest challenge, and that gaps…</a:t>
            </a:r>
          </a:p>
        </p:txBody>
      </p:sp>
      <p:sp>
        <p:nvSpPr>
          <p:cNvPr id="4" name="Slide Number Placeholder 3"/>
          <p:cNvSpPr>
            <a:spLocks noGrp="1"/>
          </p:cNvSpPr>
          <p:nvPr>
            <p:ph type="sldNum" sz="quarter" idx="5"/>
          </p:nvPr>
        </p:nvSpPr>
        <p:spPr/>
        <p:txBody>
          <a:bodyPr/>
          <a:lstStyle/>
          <a:p>
            <a:fld id="{4773517D-3F45-4E6C-A779-DFA71D1FC4AA}" type="slidenum">
              <a:rPr lang="en-US" smtClean="0"/>
              <a:t>4</a:t>
            </a:fld>
            <a:endParaRPr lang="en-US"/>
          </a:p>
        </p:txBody>
      </p:sp>
    </p:spTree>
    <p:extLst>
      <p:ext uri="{BB962C8B-B14F-4D97-AF65-F5344CB8AC3E}">
        <p14:creationId xmlns:p14="http://schemas.microsoft.com/office/powerpoint/2010/main" val="3325211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in brief, this committee, established in 2018, was designed to be temporary.  And, again, our goal with this presentation is to start the process by which the work of a temporary organization (Transportation Committee) can be integrated into a sustainable function of the town.  </a:t>
            </a:r>
          </a:p>
        </p:txBody>
      </p:sp>
      <p:sp>
        <p:nvSpPr>
          <p:cNvPr id="4" name="Slide Number Placeholder 3"/>
          <p:cNvSpPr>
            <a:spLocks noGrp="1"/>
          </p:cNvSpPr>
          <p:nvPr>
            <p:ph type="sldNum" sz="quarter" idx="5"/>
          </p:nvPr>
        </p:nvSpPr>
        <p:spPr/>
        <p:txBody>
          <a:bodyPr/>
          <a:lstStyle/>
          <a:p>
            <a:fld id="{4773517D-3F45-4E6C-A779-DFA71D1FC4AA}" type="slidenum">
              <a:rPr lang="en-US" smtClean="0"/>
              <a:t>5</a:t>
            </a:fld>
            <a:endParaRPr lang="en-US"/>
          </a:p>
        </p:txBody>
      </p:sp>
    </p:spTree>
    <p:extLst>
      <p:ext uri="{BB962C8B-B14F-4D97-AF65-F5344CB8AC3E}">
        <p14:creationId xmlns:p14="http://schemas.microsoft.com/office/powerpoint/2010/main" val="3224750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Current reality </a:t>
            </a:r>
            <a:r>
              <a:rPr lang="en-US" dirty="0"/>
              <a:t>(slide 6)—review of facts facing the town today, despite transportation initiatives that will be described.</a:t>
            </a:r>
          </a:p>
        </p:txBody>
      </p:sp>
      <p:sp>
        <p:nvSpPr>
          <p:cNvPr id="4" name="Slide Number Placeholder 3"/>
          <p:cNvSpPr>
            <a:spLocks noGrp="1"/>
          </p:cNvSpPr>
          <p:nvPr>
            <p:ph type="sldNum" sz="quarter" idx="5"/>
          </p:nvPr>
        </p:nvSpPr>
        <p:spPr/>
        <p:txBody>
          <a:bodyPr/>
          <a:lstStyle/>
          <a:p>
            <a:fld id="{4773517D-3F45-4E6C-A779-DFA71D1FC4AA}" type="slidenum">
              <a:rPr lang="en-US" smtClean="0"/>
              <a:t>6</a:t>
            </a:fld>
            <a:endParaRPr lang="en-US"/>
          </a:p>
        </p:txBody>
      </p:sp>
    </p:spTree>
    <p:extLst>
      <p:ext uri="{BB962C8B-B14F-4D97-AF65-F5344CB8AC3E}">
        <p14:creationId xmlns:p14="http://schemas.microsoft.com/office/powerpoint/2010/main" val="1201407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current reality:  Designation as “transit desert) is by MAPC (slide7); also part of current reality is that “mass transit” (public transit) alone cannot meet the needs of rural and suburban areas.  In 2019, MAPC conducted assessment of role of </a:t>
            </a:r>
            <a:r>
              <a:rPr lang="en-US" dirty="0" err="1"/>
              <a:t>microtransit</a:t>
            </a:r>
            <a:r>
              <a:rPr lang="en-US" dirty="0"/>
              <a:t> as complement to public transit, in order to close transportation gaps in our region.</a:t>
            </a:r>
          </a:p>
        </p:txBody>
      </p:sp>
      <p:sp>
        <p:nvSpPr>
          <p:cNvPr id="4" name="Slide Number Placeholder 3"/>
          <p:cNvSpPr>
            <a:spLocks noGrp="1"/>
          </p:cNvSpPr>
          <p:nvPr>
            <p:ph type="sldNum" sz="quarter" idx="5"/>
          </p:nvPr>
        </p:nvSpPr>
        <p:spPr/>
        <p:txBody>
          <a:bodyPr/>
          <a:lstStyle/>
          <a:p>
            <a:fld id="{4773517D-3F45-4E6C-A779-DFA71D1FC4AA}" type="slidenum">
              <a:rPr lang="en-US" smtClean="0"/>
              <a:t>7</a:t>
            </a:fld>
            <a:endParaRPr lang="en-US"/>
          </a:p>
        </p:txBody>
      </p:sp>
    </p:spTree>
    <p:extLst>
      <p:ext uri="{BB962C8B-B14F-4D97-AF65-F5344CB8AC3E}">
        <p14:creationId xmlns:p14="http://schemas.microsoft.com/office/powerpoint/2010/main" val="355488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Initiatives</a:t>
            </a:r>
            <a:r>
              <a:rPr lang="en-US" dirty="0"/>
              <a:t>:  now we come to the first key part of presentation, which is to share the impressive results of transportation services provided to our residents.  In this slide we show again what we presented last March:  two “buckets” of funding…</a:t>
            </a:r>
          </a:p>
          <a:p>
            <a:endParaRPr lang="en-US" dirty="0"/>
          </a:p>
          <a:p>
            <a:r>
              <a:rPr lang="en-US" dirty="0"/>
              <a:t>Shortly, we will present graphs showing funds by Sudbury sources vs. external sources—another way of looking at the finances of </a:t>
            </a:r>
            <a:r>
              <a:rPr lang="en-US"/>
              <a:t>these initiatives.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773517D-3F45-4E6C-A779-DFA71D1FC4AA}" type="slidenum">
              <a:rPr lang="en-US" smtClean="0"/>
              <a:t>8</a:t>
            </a:fld>
            <a:endParaRPr lang="en-US"/>
          </a:p>
        </p:txBody>
      </p:sp>
    </p:spTree>
    <p:extLst>
      <p:ext uri="{BB962C8B-B14F-4D97-AF65-F5344CB8AC3E}">
        <p14:creationId xmlns:p14="http://schemas.microsoft.com/office/powerpoint/2010/main" val="3318657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noted in the March presentation, emphasize the appropriate but very narrow focus of initiatives…  one of the reason s for narrow focus  is stated goal of grants (CCC, MAPC), more recently (2020) exacerbated by pandemic.</a:t>
            </a:r>
          </a:p>
        </p:txBody>
      </p:sp>
      <p:sp>
        <p:nvSpPr>
          <p:cNvPr id="4" name="Slide Number Placeholder 3"/>
          <p:cNvSpPr>
            <a:spLocks noGrp="1"/>
          </p:cNvSpPr>
          <p:nvPr>
            <p:ph type="sldNum" sz="quarter" idx="5"/>
          </p:nvPr>
        </p:nvSpPr>
        <p:spPr/>
        <p:txBody>
          <a:bodyPr/>
          <a:lstStyle/>
          <a:p>
            <a:fld id="{4773517D-3F45-4E6C-A779-DFA71D1FC4AA}" type="slidenum">
              <a:rPr lang="en-US" smtClean="0"/>
              <a:t>9</a:t>
            </a:fld>
            <a:endParaRPr lang="en-US"/>
          </a:p>
        </p:txBody>
      </p:sp>
    </p:spTree>
    <p:extLst>
      <p:ext uri="{BB962C8B-B14F-4D97-AF65-F5344CB8AC3E}">
        <p14:creationId xmlns:p14="http://schemas.microsoft.com/office/powerpoint/2010/main" val="1419112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normAutofit/>
          </a:bodyPr>
          <a:lstStyle>
            <a:lvl1pPr algn="l">
              <a:defRPr sz="3600" baseline="0"/>
            </a:lvl1pPr>
            <a:extLst/>
          </a:lstStyle>
          <a:p>
            <a:r>
              <a:rPr kumimoji="0" lang="en-US" dirty="0"/>
              <a:t>Click to edit Master title style</a:t>
            </a:r>
          </a:p>
        </p:txBody>
      </p:sp>
      <p:sp>
        <p:nvSpPr>
          <p:cNvPr id="22" name="Subtitle 21"/>
          <p:cNvSpPr>
            <a:spLocks noGrp="1"/>
          </p:cNvSpPr>
          <p:nvPr>
            <p:ph type="subTitle" idx="1"/>
          </p:nvPr>
        </p:nvSpPr>
        <p:spPr>
          <a:xfrm>
            <a:off x="1432560" y="1850064"/>
            <a:ext cx="7406640" cy="1752600"/>
          </a:xfrm>
        </p:spPr>
        <p:txBody>
          <a:bodyPr tIns="0">
            <a:normAutofit/>
          </a:bodyPr>
          <a:lstStyle>
            <a:lvl1pPr marL="27432" indent="0" algn="l">
              <a:buNone/>
              <a:defRPr sz="24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sp>
        <p:nvSpPr>
          <p:cNvPr id="7" name="Date Placeholder 6"/>
          <p:cNvSpPr>
            <a:spLocks noGrp="1"/>
          </p:cNvSpPr>
          <p:nvPr>
            <p:ph type="dt" sz="half" idx="10"/>
          </p:nvPr>
        </p:nvSpPr>
        <p:spPr/>
        <p:txBody>
          <a:bodyPr/>
          <a:lstStyle/>
          <a:p>
            <a:endParaRPr lang="en-US" dirty="0"/>
          </a:p>
        </p:txBody>
      </p:sp>
      <p:sp>
        <p:nvSpPr>
          <p:cNvPr id="20" name="Footer Placeholder 19"/>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071789FD-49D5-41AD-854C-0F54EF584058}"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789FD-49D5-41AD-854C-0F54EF58405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789FD-49D5-41AD-854C-0F54EF58405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xfrm>
            <a:off x="452438" y="539750"/>
            <a:ext cx="8239125" cy="716582"/>
          </a:xfrm>
          <a:prstGeom prst="rect">
            <a:avLst/>
          </a:prstGeom>
        </p:spPr>
        <p:txBody>
          <a:bodyPr/>
          <a:lstStyle/>
          <a:p>
            <a:r>
              <a:t>Slide Title</a:t>
            </a:r>
          </a:p>
        </p:txBody>
      </p:sp>
      <p:sp>
        <p:nvSpPr>
          <p:cNvPr id="44" name="Body Level One…"/>
          <p:cNvSpPr txBox="1">
            <a:spLocks noGrp="1"/>
          </p:cNvSpPr>
          <p:nvPr>
            <p:ph type="body" idx="21" hasCustomPrompt="1"/>
          </p:nvPr>
        </p:nvSpPr>
        <p:spPr>
          <a:xfrm>
            <a:off x="452438" y="2124252"/>
            <a:ext cx="8239125" cy="4128007"/>
          </a:xfrm>
          <a:prstGeom prst="rect">
            <a:avLst/>
          </a:prstGeom>
        </p:spPr>
        <p:txBody>
          <a:bodyPr numCol="1" spcCol="38100"/>
          <a:lstStyle>
            <a:lvl2pPr marL="457200" indent="-228600">
              <a:buFont typeface="Courier New" panose="02070309020205020404" pitchFamily="49" charset="0"/>
              <a:buChar char="o"/>
              <a:defRPr sz="1350"/>
            </a:lvl2pPr>
          </a:lstStyle>
          <a:p>
            <a:r>
              <a:rPr dirty="0"/>
              <a:t>Slide bullet text</a:t>
            </a:r>
            <a:endParaRPr lang="en-US" dirty="0"/>
          </a:p>
          <a:p>
            <a:pPr lvl="1"/>
            <a:endParaRPr lang="en-US" dirty="0"/>
          </a:p>
          <a:p>
            <a:pPr lvl="1"/>
            <a:endParaRPr dirty="0"/>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9501016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normAutofit/>
          </a:bodyPr>
          <a:lstStyle>
            <a:lvl1pPr algn="l">
              <a:defRPr sz="3600" baseline="0"/>
            </a:lvl1pPr>
            <a:extLst/>
          </a:lstStyle>
          <a:p>
            <a:r>
              <a:rPr kumimoji="0" lang="en-US" dirty="0"/>
              <a:t>Click to edit Master title style</a:t>
            </a:r>
          </a:p>
        </p:txBody>
      </p:sp>
      <p:sp>
        <p:nvSpPr>
          <p:cNvPr id="22" name="Subtitle 21"/>
          <p:cNvSpPr>
            <a:spLocks noGrp="1"/>
          </p:cNvSpPr>
          <p:nvPr>
            <p:ph type="subTitle" idx="1"/>
          </p:nvPr>
        </p:nvSpPr>
        <p:spPr>
          <a:xfrm>
            <a:off x="1432560" y="1850064"/>
            <a:ext cx="7406640" cy="1752600"/>
          </a:xfrm>
        </p:spPr>
        <p:txBody>
          <a:bodyPr tIns="0">
            <a:normAutofit/>
          </a:bodyPr>
          <a:lstStyle>
            <a:lvl1pPr marL="27432" indent="0" algn="l">
              <a:buNone/>
              <a:defRPr sz="24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sp>
        <p:nvSpPr>
          <p:cNvPr id="7" name="Date Placeholder 6"/>
          <p:cNvSpPr>
            <a:spLocks noGrp="1"/>
          </p:cNvSpPr>
          <p:nvPr>
            <p:ph type="dt" sz="half" idx="10"/>
          </p:nvPr>
        </p:nvSpPr>
        <p:spPr/>
        <p:txBody>
          <a:bodyPr/>
          <a:lstStyle/>
          <a:p>
            <a:endParaRPr lang="en-US" dirty="0"/>
          </a:p>
        </p:txBody>
      </p:sp>
      <p:sp>
        <p:nvSpPr>
          <p:cNvPr id="20" name="Footer Placeholder 19"/>
          <p:cNvSpPr>
            <a:spLocks noGrp="1"/>
          </p:cNvSpPr>
          <p:nvPr>
            <p:ph type="ftr" sz="quarter" idx="11"/>
          </p:nvPr>
        </p:nvSpPr>
        <p:spPr/>
        <p:txBody>
          <a:bodyPr/>
          <a:lstStyle/>
          <a:p>
            <a:r>
              <a:rPr lang="en-US"/>
              <a:t>\\</a:t>
            </a:r>
            <a:endParaRPr lang="en-US" dirty="0"/>
          </a:p>
        </p:txBody>
      </p:sp>
      <p:sp>
        <p:nvSpPr>
          <p:cNvPr id="10" name="Slide Number Placeholder 9"/>
          <p:cNvSpPr>
            <a:spLocks noGrp="1"/>
          </p:cNvSpPr>
          <p:nvPr>
            <p:ph type="sldNum" sz="quarter" idx="12"/>
          </p:nvPr>
        </p:nvSpPr>
        <p:spPr/>
        <p:txBody>
          <a:bodyPr/>
          <a:lstStyle/>
          <a:p>
            <a:fld id="{071789FD-49D5-41AD-854C-0F54EF584058}"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1401285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extLst/>
          </a:lstStyle>
          <a:p>
            <a:r>
              <a:rPr kumimoji="0" lang="en-US" dirty="0"/>
              <a:t>Click to edit Master title style</a:t>
            </a:r>
          </a:p>
        </p:txBody>
      </p:sp>
      <p:sp>
        <p:nvSpPr>
          <p:cNvPr id="3" name="Content Placeholder 2"/>
          <p:cNvSpPr>
            <a:spLocks noGrp="1"/>
          </p:cNvSpPr>
          <p:nvPr>
            <p:ph idx="1"/>
          </p:nvPr>
        </p:nvSpPr>
        <p:spPr/>
        <p:txBody>
          <a:bodyPr/>
          <a:lstStyle>
            <a:lvl1pPr>
              <a:defRPr sz="2400"/>
            </a:lvl1pPr>
            <a:lvl2pPr>
              <a:defRPr sz="2000"/>
            </a:lvl2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t>
            </a:r>
          </a:p>
        </p:txBody>
      </p:sp>
      <p:sp>
        <p:nvSpPr>
          <p:cNvPr id="6" name="Slide Number Placeholder 5"/>
          <p:cNvSpPr>
            <a:spLocks noGrp="1"/>
          </p:cNvSpPr>
          <p:nvPr>
            <p:ph type="sldNum" sz="quarter" idx="12"/>
          </p:nvPr>
        </p:nvSpPr>
        <p:spPr/>
        <p:txBody>
          <a:bodyPr/>
          <a:lstStyle/>
          <a:p>
            <a:fld id="{071789FD-49D5-41AD-854C-0F54EF584058}" type="slidenum">
              <a:rPr lang="en-US" smtClean="0"/>
              <a:t>‹#›</a:t>
            </a:fld>
            <a:endParaRPr lang="en-US"/>
          </a:p>
        </p:txBody>
      </p:sp>
    </p:spTree>
    <p:extLst>
      <p:ext uri="{BB962C8B-B14F-4D97-AF65-F5344CB8AC3E}">
        <p14:creationId xmlns:p14="http://schemas.microsoft.com/office/powerpoint/2010/main" val="1210327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t>
            </a:r>
          </a:p>
        </p:txBody>
      </p:sp>
      <p:sp>
        <p:nvSpPr>
          <p:cNvPr id="6" name="Slide Number Placeholder 5"/>
          <p:cNvSpPr>
            <a:spLocks noGrp="1"/>
          </p:cNvSpPr>
          <p:nvPr>
            <p:ph type="sldNum" sz="quarter" idx="12"/>
          </p:nvPr>
        </p:nvSpPr>
        <p:spPr/>
        <p:txBody>
          <a:bodyPr/>
          <a:lstStyle/>
          <a:p>
            <a:fld id="{071789FD-49D5-41AD-854C-0F54EF584058}"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3750845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ormAutofit/>
          </a:bodyPr>
          <a:lstStyle>
            <a:lvl1pPr>
              <a:defRPr sz="3600"/>
            </a:lvl1pPr>
            <a:extLst/>
          </a:lstStyle>
          <a:p>
            <a:r>
              <a:rPr kumimoji="0" lang="en-US" dirty="0"/>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a:t>
            </a:r>
          </a:p>
        </p:txBody>
      </p:sp>
      <p:sp>
        <p:nvSpPr>
          <p:cNvPr id="7" name="Slide Number Placeholder 6"/>
          <p:cNvSpPr>
            <a:spLocks noGrp="1"/>
          </p:cNvSpPr>
          <p:nvPr>
            <p:ph type="sldNum" sz="quarter" idx="12"/>
          </p:nvPr>
        </p:nvSpPr>
        <p:spPr/>
        <p:txBody>
          <a:bodyPr/>
          <a:lstStyle/>
          <a:p>
            <a:fld id="{071789FD-49D5-41AD-854C-0F54EF584058}" type="slidenum">
              <a:rPr lang="en-US" smtClean="0"/>
              <a:t>‹#›</a:t>
            </a:fld>
            <a:endParaRPr lang="en-US"/>
          </a:p>
        </p:txBody>
      </p:sp>
    </p:spTree>
    <p:extLst>
      <p:ext uri="{BB962C8B-B14F-4D97-AF65-F5344CB8AC3E}">
        <p14:creationId xmlns:p14="http://schemas.microsoft.com/office/powerpoint/2010/main" val="1383812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a:t>
            </a:r>
          </a:p>
        </p:txBody>
      </p:sp>
      <p:sp>
        <p:nvSpPr>
          <p:cNvPr id="9" name="Slide Number Placeholder 8"/>
          <p:cNvSpPr>
            <a:spLocks noGrp="1"/>
          </p:cNvSpPr>
          <p:nvPr>
            <p:ph type="sldNum" sz="quarter" idx="12"/>
          </p:nvPr>
        </p:nvSpPr>
        <p:spPr/>
        <p:txBody>
          <a:bodyPr/>
          <a:lstStyle/>
          <a:p>
            <a:fld id="{071789FD-49D5-41AD-854C-0F54EF584058}" type="slidenum">
              <a:rPr lang="en-US" smtClean="0"/>
              <a:t>‹#›</a:t>
            </a:fld>
            <a:endParaRPr lang="en-US"/>
          </a:p>
        </p:txBody>
      </p:sp>
    </p:spTree>
    <p:extLst>
      <p:ext uri="{BB962C8B-B14F-4D97-AF65-F5344CB8AC3E}">
        <p14:creationId xmlns:p14="http://schemas.microsoft.com/office/powerpoint/2010/main" val="1922663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a:t>
            </a:r>
          </a:p>
        </p:txBody>
      </p:sp>
      <p:sp>
        <p:nvSpPr>
          <p:cNvPr id="5" name="Slide Number Placeholder 4"/>
          <p:cNvSpPr>
            <a:spLocks noGrp="1"/>
          </p:cNvSpPr>
          <p:nvPr>
            <p:ph type="sldNum" sz="quarter" idx="12"/>
          </p:nvPr>
        </p:nvSpPr>
        <p:spPr/>
        <p:txBody>
          <a:bodyPr/>
          <a:lstStyle/>
          <a:p>
            <a:fld id="{071789FD-49D5-41AD-854C-0F54EF584058}" type="slidenum">
              <a:rPr lang="en-US" smtClean="0"/>
              <a:t>‹#›</a:t>
            </a:fld>
            <a:endParaRPr lang="en-US"/>
          </a:p>
        </p:txBody>
      </p:sp>
    </p:spTree>
    <p:extLst>
      <p:ext uri="{BB962C8B-B14F-4D97-AF65-F5344CB8AC3E}">
        <p14:creationId xmlns:p14="http://schemas.microsoft.com/office/powerpoint/2010/main" val="2958154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a:t>
            </a:r>
          </a:p>
        </p:txBody>
      </p:sp>
      <p:sp>
        <p:nvSpPr>
          <p:cNvPr id="4" name="Slide Number Placeholder 3"/>
          <p:cNvSpPr>
            <a:spLocks noGrp="1"/>
          </p:cNvSpPr>
          <p:nvPr>
            <p:ph type="sldNum" sz="quarter" idx="12"/>
          </p:nvPr>
        </p:nvSpPr>
        <p:spPr/>
        <p:txBody>
          <a:bodyPr/>
          <a:lstStyle/>
          <a:p>
            <a:fld id="{071789FD-49D5-41AD-854C-0F54EF584058}"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386080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extLst/>
          </a:lstStyle>
          <a:p>
            <a:r>
              <a:rPr kumimoji="0" lang="en-US" dirty="0"/>
              <a:t>Click to edit Master title style</a:t>
            </a:r>
          </a:p>
        </p:txBody>
      </p:sp>
      <p:sp>
        <p:nvSpPr>
          <p:cNvPr id="3" name="Content Placeholder 2"/>
          <p:cNvSpPr>
            <a:spLocks noGrp="1"/>
          </p:cNvSpPr>
          <p:nvPr>
            <p:ph idx="1"/>
          </p:nvPr>
        </p:nvSpPr>
        <p:spPr/>
        <p:txBody>
          <a:bodyPr/>
          <a:lstStyle>
            <a:lvl1pPr>
              <a:defRPr sz="2400"/>
            </a:lvl1pPr>
            <a:lvl2pPr>
              <a:defRPr sz="2000"/>
            </a:lvl2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789FD-49D5-41AD-854C-0F54EF584058}"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a:t>
            </a:r>
          </a:p>
        </p:txBody>
      </p:sp>
      <p:sp>
        <p:nvSpPr>
          <p:cNvPr id="7" name="Slide Number Placeholder 6"/>
          <p:cNvSpPr>
            <a:spLocks noGrp="1"/>
          </p:cNvSpPr>
          <p:nvPr>
            <p:ph type="sldNum" sz="quarter" idx="12"/>
          </p:nvPr>
        </p:nvSpPr>
        <p:spPr/>
        <p:txBody>
          <a:bodyPr/>
          <a:lstStyle/>
          <a:p>
            <a:fld id="{071789FD-49D5-41AD-854C-0F54EF584058}" type="slidenum">
              <a:rPr lang="en-US" smtClean="0"/>
              <a:t>‹#›</a:t>
            </a:fld>
            <a:endParaRPr lang="en-US"/>
          </a:p>
        </p:txBody>
      </p:sp>
    </p:spTree>
    <p:extLst>
      <p:ext uri="{BB962C8B-B14F-4D97-AF65-F5344CB8AC3E}">
        <p14:creationId xmlns:p14="http://schemas.microsoft.com/office/powerpoint/2010/main" val="236757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a:t>
            </a:r>
          </a:p>
        </p:txBody>
      </p:sp>
      <p:sp>
        <p:nvSpPr>
          <p:cNvPr id="7" name="Slide Number Placeholder 6"/>
          <p:cNvSpPr>
            <a:spLocks noGrp="1"/>
          </p:cNvSpPr>
          <p:nvPr>
            <p:ph type="sldNum" sz="quarter" idx="12"/>
          </p:nvPr>
        </p:nvSpPr>
        <p:spPr/>
        <p:txBody>
          <a:bodyPr/>
          <a:lstStyle/>
          <a:p>
            <a:fld id="{071789FD-49D5-41AD-854C-0F54EF584058}"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2329839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t>
            </a:r>
          </a:p>
        </p:txBody>
      </p:sp>
      <p:sp>
        <p:nvSpPr>
          <p:cNvPr id="6" name="Slide Number Placeholder 5"/>
          <p:cNvSpPr>
            <a:spLocks noGrp="1"/>
          </p:cNvSpPr>
          <p:nvPr>
            <p:ph type="sldNum" sz="quarter" idx="12"/>
          </p:nvPr>
        </p:nvSpPr>
        <p:spPr/>
        <p:txBody>
          <a:bodyPr/>
          <a:lstStyle/>
          <a:p>
            <a:fld id="{071789FD-49D5-41AD-854C-0F54EF584058}" type="slidenum">
              <a:rPr lang="en-US" smtClean="0"/>
              <a:t>‹#›</a:t>
            </a:fld>
            <a:endParaRPr lang="en-US"/>
          </a:p>
        </p:txBody>
      </p:sp>
    </p:spTree>
    <p:extLst>
      <p:ext uri="{BB962C8B-B14F-4D97-AF65-F5344CB8AC3E}">
        <p14:creationId xmlns:p14="http://schemas.microsoft.com/office/powerpoint/2010/main" val="6833821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t>
            </a:r>
          </a:p>
        </p:txBody>
      </p:sp>
      <p:sp>
        <p:nvSpPr>
          <p:cNvPr id="6" name="Slide Number Placeholder 5"/>
          <p:cNvSpPr>
            <a:spLocks noGrp="1"/>
          </p:cNvSpPr>
          <p:nvPr>
            <p:ph type="sldNum" sz="quarter" idx="12"/>
          </p:nvPr>
        </p:nvSpPr>
        <p:spPr/>
        <p:txBody>
          <a:bodyPr/>
          <a:lstStyle/>
          <a:p>
            <a:fld id="{071789FD-49D5-41AD-854C-0F54EF584058}" type="slidenum">
              <a:rPr lang="en-US" smtClean="0"/>
              <a:t>‹#›</a:t>
            </a:fld>
            <a:endParaRPr lang="en-US"/>
          </a:p>
        </p:txBody>
      </p:sp>
    </p:spTree>
    <p:extLst>
      <p:ext uri="{BB962C8B-B14F-4D97-AF65-F5344CB8AC3E}">
        <p14:creationId xmlns:p14="http://schemas.microsoft.com/office/powerpoint/2010/main" val="420342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xfrm>
            <a:off x="452438" y="539750"/>
            <a:ext cx="8239125" cy="716582"/>
          </a:xfrm>
          <a:prstGeom prst="rect">
            <a:avLst/>
          </a:prstGeom>
        </p:spPr>
        <p:txBody>
          <a:bodyPr/>
          <a:lstStyle/>
          <a:p>
            <a:r>
              <a:t>Slide Title</a:t>
            </a:r>
          </a:p>
        </p:txBody>
      </p:sp>
      <p:sp>
        <p:nvSpPr>
          <p:cNvPr id="44" name="Body Level One…"/>
          <p:cNvSpPr txBox="1">
            <a:spLocks noGrp="1"/>
          </p:cNvSpPr>
          <p:nvPr>
            <p:ph type="body" idx="21" hasCustomPrompt="1"/>
          </p:nvPr>
        </p:nvSpPr>
        <p:spPr>
          <a:xfrm>
            <a:off x="452438" y="2124252"/>
            <a:ext cx="8239125" cy="4128007"/>
          </a:xfrm>
          <a:prstGeom prst="rect">
            <a:avLst/>
          </a:prstGeom>
        </p:spPr>
        <p:txBody>
          <a:bodyPr numCol="1" spcCol="38100"/>
          <a:lstStyle>
            <a:lvl2pPr marL="457200" indent="-228600">
              <a:buFont typeface="Courier New" panose="02070309020205020404" pitchFamily="49" charset="0"/>
              <a:buChar char="o"/>
              <a:defRPr sz="1350"/>
            </a:lvl2pPr>
          </a:lstStyle>
          <a:p>
            <a:r>
              <a:rPr dirty="0"/>
              <a:t>Slide bullet text</a:t>
            </a:r>
            <a:endParaRPr lang="en-US" dirty="0"/>
          </a:p>
          <a:p>
            <a:pPr lvl="1"/>
            <a:endParaRPr lang="en-US" dirty="0"/>
          </a:p>
          <a:p>
            <a:pPr lvl="1"/>
            <a:endParaRPr dirty="0"/>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8283526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789FD-49D5-41AD-854C-0F54EF584058}"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ormAutofit/>
          </a:bodyPr>
          <a:lstStyle>
            <a:lvl1pPr>
              <a:defRPr sz="3600"/>
            </a:lvl1pPr>
            <a:extLst/>
          </a:lstStyle>
          <a:p>
            <a:r>
              <a:rPr kumimoji="0" lang="en-US" dirty="0"/>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789FD-49D5-41AD-854C-0F54EF58405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1789FD-49D5-41AD-854C-0F54EF58405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1789FD-49D5-41AD-854C-0F54EF58405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1789FD-49D5-41AD-854C-0F54EF584058}"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789FD-49D5-41AD-854C-0F54EF58405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789FD-49D5-41AD-854C-0F54EF584058}"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71789FD-49D5-41AD-854C-0F54EF584058}"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US"/>
              <a:t>\\</a:t>
            </a: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71789FD-49D5-41AD-854C-0F54EF584058}"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377535694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www.aarp.org/livable-communities/net-work-agefriendly-communities/info-2014/an-introduction.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5882A0-C1BE-44DB-B0A7-A5944AB54FF5}"/>
              </a:ext>
            </a:extLst>
          </p:cNvPr>
          <p:cNvSpPr>
            <a:spLocks noGrp="1"/>
          </p:cNvSpPr>
          <p:nvPr>
            <p:ph type="ctrTitle"/>
          </p:nvPr>
        </p:nvSpPr>
        <p:spPr/>
        <p:txBody>
          <a:bodyPr>
            <a:normAutofit/>
          </a:bodyPr>
          <a:lstStyle/>
          <a:p>
            <a:r>
              <a:rPr lang="en-US" sz="4000" dirty="0" err="1"/>
              <a:t>GoSudbury</a:t>
            </a:r>
            <a:r>
              <a:rPr lang="en-US" sz="4000" dirty="0"/>
              <a:t>! </a:t>
            </a:r>
            <a:br>
              <a:rPr lang="en-US" sz="4000" dirty="0"/>
            </a:br>
            <a:r>
              <a:rPr lang="en-US" sz="4000" i="1" dirty="0"/>
              <a:t>Transportation Programs</a:t>
            </a:r>
          </a:p>
        </p:txBody>
      </p:sp>
      <p:sp>
        <p:nvSpPr>
          <p:cNvPr id="7" name="Content Placeholder 6">
            <a:extLst>
              <a:ext uri="{FF2B5EF4-FFF2-40B4-BE49-F238E27FC236}">
                <a16:creationId xmlns:a16="http://schemas.microsoft.com/office/drawing/2014/main" id="{F8D30103-C4FE-4E22-9FCF-44F06CCB8567}"/>
              </a:ext>
            </a:extLst>
          </p:cNvPr>
          <p:cNvSpPr>
            <a:spLocks noGrp="1"/>
          </p:cNvSpPr>
          <p:nvPr>
            <p:ph type="subTitle" idx="1"/>
          </p:nvPr>
        </p:nvSpPr>
        <p:spPr/>
        <p:txBody>
          <a:bodyPr/>
          <a:lstStyle/>
          <a:p>
            <a:endParaRPr lang="en-US" dirty="0"/>
          </a:p>
          <a:p>
            <a:endParaRPr lang="en-US" dirty="0"/>
          </a:p>
          <a:p>
            <a:r>
              <a:rPr lang="en-US" sz="3200" dirty="0"/>
              <a:t>Update to Select Board, 19 October 2021</a:t>
            </a:r>
          </a:p>
        </p:txBody>
      </p:sp>
      <p:sp>
        <p:nvSpPr>
          <p:cNvPr id="5" name="Slide Number Placeholder 4">
            <a:extLst>
              <a:ext uri="{FF2B5EF4-FFF2-40B4-BE49-F238E27FC236}">
                <a16:creationId xmlns:a16="http://schemas.microsoft.com/office/drawing/2014/main" id="{C5A75CEF-BEE6-42BA-AA7F-BD0C7297356B}"/>
              </a:ext>
            </a:extLst>
          </p:cNvPr>
          <p:cNvSpPr>
            <a:spLocks noGrp="1"/>
          </p:cNvSpPr>
          <p:nvPr>
            <p:ph type="sldNum" sz="quarter" idx="12"/>
          </p:nvPr>
        </p:nvSpPr>
        <p:spPr/>
        <p:txBody>
          <a:bodyPr/>
          <a:lstStyle/>
          <a:p>
            <a:fld id="{071789FD-49D5-41AD-854C-0F54EF584058}" type="slidenum">
              <a:rPr lang="en-US" smtClean="0"/>
              <a:t>1</a:t>
            </a:fld>
            <a:endParaRPr lang="en-US"/>
          </a:p>
        </p:txBody>
      </p:sp>
      <p:sp>
        <p:nvSpPr>
          <p:cNvPr id="3" name="Footer Placeholder 2">
            <a:extLst>
              <a:ext uri="{FF2B5EF4-FFF2-40B4-BE49-F238E27FC236}">
                <a16:creationId xmlns:a16="http://schemas.microsoft.com/office/drawing/2014/main" id="{262D8E10-C987-429E-AF69-B57CB02B606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31886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FCE9-FC7B-4A9C-8599-7D654172649F}"/>
              </a:ext>
            </a:extLst>
          </p:cNvPr>
          <p:cNvSpPr>
            <a:spLocks noGrp="1"/>
          </p:cNvSpPr>
          <p:nvPr>
            <p:ph type="title"/>
          </p:nvPr>
        </p:nvSpPr>
        <p:spPr/>
        <p:txBody>
          <a:bodyPr>
            <a:normAutofit/>
          </a:bodyPr>
          <a:lstStyle/>
          <a:p>
            <a:r>
              <a:rPr lang="en-US" dirty="0"/>
              <a:t>Services to Date</a:t>
            </a:r>
          </a:p>
        </p:txBody>
      </p:sp>
      <p:sp>
        <p:nvSpPr>
          <p:cNvPr id="4" name="Slide Number Placeholder 3">
            <a:extLst>
              <a:ext uri="{FF2B5EF4-FFF2-40B4-BE49-F238E27FC236}">
                <a16:creationId xmlns:a16="http://schemas.microsoft.com/office/drawing/2014/main" id="{CC145773-A331-4168-9DD0-8A7DD233A0B5}"/>
              </a:ext>
            </a:extLst>
          </p:cNvPr>
          <p:cNvSpPr>
            <a:spLocks noGrp="1"/>
          </p:cNvSpPr>
          <p:nvPr>
            <p:ph type="sldNum" sz="quarter" idx="12"/>
          </p:nvPr>
        </p:nvSpPr>
        <p:spPr/>
        <p:txBody>
          <a:bodyPr/>
          <a:lstStyle/>
          <a:p>
            <a:fld id="{86CB4B4D-7CA3-9044-876B-883B54F8677D}" type="slidenum">
              <a:rPr lang="en-US" smtClean="0"/>
              <a:t>10</a:t>
            </a:fld>
            <a:endParaRPr lang="en-US"/>
          </a:p>
        </p:txBody>
      </p:sp>
      <p:sp>
        <p:nvSpPr>
          <p:cNvPr id="5" name="Content Placeholder 2">
            <a:extLst>
              <a:ext uri="{FF2B5EF4-FFF2-40B4-BE49-F238E27FC236}">
                <a16:creationId xmlns:a16="http://schemas.microsoft.com/office/drawing/2014/main" id="{AD78B568-6EA6-479C-9711-A970B8512C1B}"/>
              </a:ext>
            </a:extLst>
          </p:cNvPr>
          <p:cNvSpPr txBox="1">
            <a:spLocks/>
          </p:cNvSpPr>
          <p:nvPr/>
        </p:nvSpPr>
        <p:spPr>
          <a:xfrm>
            <a:off x="1435608" y="1447800"/>
            <a:ext cx="7498080" cy="4800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2000" dirty="0"/>
              <a:t>Nearly 200 people registered for </a:t>
            </a:r>
            <a:r>
              <a:rPr lang="en-US" sz="2000" dirty="0" err="1"/>
              <a:t>GoSudbury</a:t>
            </a:r>
            <a:r>
              <a:rPr lang="en-US" sz="2000" dirty="0"/>
              <a:t> (9/20-9/21)</a:t>
            </a:r>
          </a:p>
          <a:p>
            <a:r>
              <a:rPr lang="en-US" sz="2000" dirty="0"/>
              <a:t>Of these (multiple categories apply):</a:t>
            </a:r>
          </a:p>
          <a:p>
            <a:pPr lvl="1"/>
            <a:r>
              <a:rPr lang="en-US" sz="1800" dirty="0"/>
              <a:t>53% Age 50+</a:t>
            </a:r>
          </a:p>
          <a:p>
            <a:pPr lvl="1"/>
            <a:r>
              <a:rPr lang="en-US" sz="1800" dirty="0"/>
              <a:t>47%  Taxi riders with disability</a:t>
            </a:r>
          </a:p>
          <a:p>
            <a:pPr lvl="1"/>
            <a:r>
              <a:rPr lang="en-US" sz="1800" dirty="0"/>
              <a:t>29% Uber riders with disability</a:t>
            </a:r>
          </a:p>
          <a:p>
            <a:pPr lvl="1"/>
            <a:r>
              <a:rPr lang="en-US" sz="1800" dirty="0"/>
              <a:t>25% Financially vulnerable</a:t>
            </a:r>
          </a:p>
          <a:p>
            <a:r>
              <a:rPr lang="en-US" sz="2000" dirty="0"/>
              <a:t>More than 2,000 rides provided by taxis and Uber</a:t>
            </a:r>
          </a:p>
          <a:p>
            <a:pPr lvl="1"/>
            <a:r>
              <a:rPr lang="en-US" sz="1800" dirty="0"/>
              <a:t>Healthcare/social services (dialysis, therapy, etc.)</a:t>
            </a:r>
          </a:p>
          <a:p>
            <a:pPr lvl="1"/>
            <a:r>
              <a:rPr lang="en-US" sz="1800" dirty="0"/>
              <a:t>Shopping (grocery, Rx, etc.)</a:t>
            </a:r>
          </a:p>
          <a:p>
            <a:pPr lvl="1"/>
            <a:r>
              <a:rPr lang="en-US" sz="1800" dirty="0"/>
              <a:t>Community resources (Town Meeting, etc.)</a:t>
            </a:r>
          </a:p>
          <a:p>
            <a:pPr lvl="1"/>
            <a:r>
              <a:rPr lang="en-US" sz="1800" dirty="0"/>
              <a:t>Work</a:t>
            </a:r>
          </a:p>
          <a:p>
            <a:endParaRPr lang="en-US" sz="2000" dirty="0"/>
          </a:p>
          <a:p>
            <a:endParaRPr lang="en-US" sz="1600" dirty="0">
              <a:highlight>
                <a:srgbClr val="00FFFF"/>
              </a:highlight>
            </a:endParaRPr>
          </a:p>
        </p:txBody>
      </p:sp>
      <p:sp>
        <p:nvSpPr>
          <p:cNvPr id="3" name="Footer Placeholder 2">
            <a:extLst>
              <a:ext uri="{FF2B5EF4-FFF2-40B4-BE49-F238E27FC236}">
                <a16:creationId xmlns:a16="http://schemas.microsoft.com/office/drawing/2014/main" id="{867798BB-6F84-4BF4-93CE-AC80DEE77E4F}"/>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89421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FCE9-FC7B-4A9C-8599-7D654172649F}"/>
              </a:ext>
            </a:extLst>
          </p:cNvPr>
          <p:cNvSpPr>
            <a:spLocks noGrp="1"/>
          </p:cNvSpPr>
          <p:nvPr>
            <p:ph type="title"/>
          </p:nvPr>
        </p:nvSpPr>
        <p:spPr>
          <a:xfrm>
            <a:off x="1435608" y="381000"/>
            <a:ext cx="7498080" cy="996224"/>
          </a:xfrm>
        </p:spPr>
        <p:txBody>
          <a:bodyPr>
            <a:normAutofit/>
          </a:bodyPr>
          <a:lstStyle/>
          <a:p>
            <a:r>
              <a:rPr lang="en-US" dirty="0"/>
              <a:t>Monthly Rides by Mode</a:t>
            </a:r>
            <a:endParaRPr lang="en-US" sz="3600" dirty="0"/>
          </a:p>
        </p:txBody>
      </p:sp>
      <p:sp>
        <p:nvSpPr>
          <p:cNvPr id="4" name="Slide Number Placeholder 3">
            <a:extLst>
              <a:ext uri="{FF2B5EF4-FFF2-40B4-BE49-F238E27FC236}">
                <a16:creationId xmlns:a16="http://schemas.microsoft.com/office/drawing/2014/main" id="{CC145773-A331-4168-9DD0-8A7DD233A0B5}"/>
              </a:ext>
            </a:extLst>
          </p:cNvPr>
          <p:cNvSpPr>
            <a:spLocks noGrp="1"/>
          </p:cNvSpPr>
          <p:nvPr>
            <p:ph type="sldNum" sz="quarter" idx="12"/>
          </p:nvPr>
        </p:nvSpPr>
        <p:spPr/>
        <p:txBody>
          <a:bodyPr/>
          <a:lstStyle/>
          <a:p>
            <a:fld id="{86CB4B4D-7CA3-9044-876B-883B54F8677D}" type="slidenum">
              <a:rPr lang="en-US" smtClean="0"/>
              <a:t>11</a:t>
            </a:fld>
            <a:endParaRPr lang="en-US"/>
          </a:p>
        </p:txBody>
      </p:sp>
      <p:sp>
        <p:nvSpPr>
          <p:cNvPr id="5" name="Content Placeholder 2">
            <a:extLst>
              <a:ext uri="{FF2B5EF4-FFF2-40B4-BE49-F238E27FC236}">
                <a16:creationId xmlns:a16="http://schemas.microsoft.com/office/drawing/2014/main" id="{AD78B568-6EA6-479C-9711-A970B8512C1B}"/>
              </a:ext>
            </a:extLst>
          </p:cNvPr>
          <p:cNvSpPr txBox="1">
            <a:spLocks/>
          </p:cNvSpPr>
          <p:nvPr/>
        </p:nvSpPr>
        <p:spPr>
          <a:xfrm>
            <a:off x="1435608" y="1447800"/>
            <a:ext cx="7498080" cy="4800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endParaRPr lang="en-US" sz="2000" dirty="0"/>
          </a:p>
        </p:txBody>
      </p:sp>
      <p:sp>
        <p:nvSpPr>
          <p:cNvPr id="12" name="Content Placeholder 2">
            <a:extLst>
              <a:ext uri="{FF2B5EF4-FFF2-40B4-BE49-F238E27FC236}">
                <a16:creationId xmlns:a16="http://schemas.microsoft.com/office/drawing/2014/main" id="{32A0E7C6-8120-4791-A04A-3AADAFC4C9DB}"/>
              </a:ext>
            </a:extLst>
          </p:cNvPr>
          <p:cNvSpPr txBox="1">
            <a:spLocks/>
          </p:cNvSpPr>
          <p:nvPr/>
        </p:nvSpPr>
        <p:spPr>
          <a:xfrm>
            <a:off x="1097397" y="3974351"/>
            <a:ext cx="7828671" cy="2230143"/>
          </a:xfrm>
          <a:prstGeom prst="rect">
            <a:avLst/>
          </a:prstGeom>
        </p:spPr>
        <p:txBody>
          <a:bodyPr>
            <a:normAutofit fontScale="25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5600" i="1" dirty="0"/>
              <a:t>Due to pandemic, taxis were only mode of transport through Jan 2021.</a:t>
            </a:r>
          </a:p>
          <a:p>
            <a:r>
              <a:rPr lang="en-US" sz="5600" dirty="0"/>
              <a:t>60% of total taxi cost paid by MAPC grant;  remainder from town mitigation and </a:t>
            </a:r>
            <a:r>
              <a:rPr lang="en-US" sz="5600" dirty="0" err="1"/>
              <a:t>Baypath</a:t>
            </a:r>
            <a:r>
              <a:rPr lang="en-US" sz="5600" dirty="0"/>
              <a:t> grant.</a:t>
            </a:r>
            <a:endParaRPr lang="en-US" sz="5600" i="1" dirty="0"/>
          </a:p>
          <a:p>
            <a:r>
              <a:rPr lang="en-US" sz="5600" dirty="0"/>
              <a:t>Second MAPC grant awarded winter 2021; service reduced to medical only rides starting March 2021.</a:t>
            </a:r>
          </a:p>
          <a:p>
            <a:r>
              <a:rPr lang="en-US" sz="5600" dirty="0"/>
              <a:t>Uber pilot began Feb 2021 (funded from Meadow Walk mitigation).</a:t>
            </a:r>
          </a:p>
          <a:p>
            <a:r>
              <a:rPr lang="en-US" sz="5600" dirty="0"/>
              <a:t>Vulnerable riders triaged to taxis; Uber used for medical/healthcare, shopping, work, community resources.</a:t>
            </a:r>
          </a:p>
          <a:p>
            <a:r>
              <a:rPr lang="en-US" sz="5600" dirty="0" err="1"/>
              <a:t>ConA</a:t>
            </a:r>
            <a:r>
              <a:rPr lang="en-US" sz="5600" dirty="0"/>
              <a:t> vans started back up March 2021;  restricted to 1 person per trip due to Covid.  Dial-A-Ride started back up in June 2021.</a:t>
            </a:r>
          </a:p>
          <a:p>
            <a:endParaRPr lang="en-US" sz="5600" dirty="0"/>
          </a:p>
          <a:p>
            <a:endParaRPr lang="en-US" sz="2000" dirty="0"/>
          </a:p>
        </p:txBody>
      </p:sp>
      <p:graphicFrame>
        <p:nvGraphicFramePr>
          <p:cNvPr id="7" name="Table 6">
            <a:extLst>
              <a:ext uri="{FF2B5EF4-FFF2-40B4-BE49-F238E27FC236}">
                <a16:creationId xmlns:a16="http://schemas.microsoft.com/office/drawing/2014/main" id="{0C9A3EE8-1AD3-4FC5-B26B-33400C397246}"/>
              </a:ext>
            </a:extLst>
          </p:cNvPr>
          <p:cNvGraphicFramePr>
            <a:graphicFrameLocks noGrp="1"/>
          </p:cNvGraphicFramePr>
          <p:nvPr>
            <p:extLst>
              <p:ext uri="{D42A27DB-BD31-4B8C-83A1-F6EECF244321}">
                <p14:modId xmlns:p14="http://schemas.microsoft.com/office/powerpoint/2010/main" val="391219915"/>
              </p:ext>
            </p:extLst>
          </p:nvPr>
        </p:nvGraphicFramePr>
        <p:xfrm>
          <a:off x="1598930" y="1271571"/>
          <a:ext cx="5937250" cy="2425446"/>
        </p:xfrm>
        <a:graphic>
          <a:graphicData uri="http://schemas.openxmlformats.org/drawingml/2006/table">
            <a:tbl>
              <a:tblPr firstRow="1" firstCol="1" bandRow="1">
                <a:tableStyleId>{5C22544A-7EE6-4342-B048-85BDC9FD1C3A}</a:tableStyleId>
              </a:tblPr>
              <a:tblGrid>
                <a:gridCol w="1187450">
                  <a:extLst>
                    <a:ext uri="{9D8B030D-6E8A-4147-A177-3AD203B41FA5}">
                      <a16:colId xmlns:a16="http://schemas.microsoft.com/office/drawing/2014/main" val="1928752153"/>
                    </a:ext>
                  </a:extLst>
                </a:gridCol>
                <a:gridCol w="1187450">
                  <a:extLst>
                    <a:ext uri="{9D8B030D-6E8A-4147-A177-3AD203B41FA5}">
                      <a16:colId xmlns:a16="http://schemas.microsoft.com/office/drawing/2014/main" val="2417881040"/>
                    </a:ext>
                  </a:extLst>
                </a:gridCol>
                <a:gridCol w="1187450">
                  <a:extLst>
                    <a:ext uri="{9D8B030D-6E8A-4147-A177-3AD203B41FA5}">
                      <a16:colId xmlns:a16="http://schemas.microsoft.com/office/drawing/2014/main" val="765702378"/>
                    </a:ext>
                  </a:extLst>
                </a:gridCol>
                <a:gridCol w="1187450">
                  <a:extLst>
                    <a:ext uri="{9D8B030D-6E8A-4147-A177-3AD203B41FA5}">
                      <a16:colId xmlns:a16="http://schemas.microsoft.com/office/drawing/2014/main" val="2731755628"/>
                    </a:ext>
                  </a:extLst>
                </a:gridCol>
                <a:gridCol w="1187450">
                  <a:extLst>
                    <a:ext uri="{9D8B030D-6E8A-4147-A177-3AD203B41FA5}">
                      <a16:colId xmlns:a16="http://schemas.microsoft.com/office/drawing/2014/main" val="2629622521"/>
                    </a:ext>
                  </a:extLst>
                </a:gridCol>
              </a:tblGrid>
              <a:tr h="0">
                <a:tc>
                  <a:txBody>
                    <a:bodyPr/>
                    <a:lstStyle/>
                    <a:p>
                      <a:pPr marL="0" marR="0">
                        <a:lnSpc>
                          <a:spcPct val="115000"/>
                        </a:lnSpc>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2020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3">
                  <a:txBody>
                    <a:bodyPr/>
                    <a:lstStyle/>
                    <a:p>
                      <a:pPr marL="0" marR="0" algn="ctr">
                        <a:lnSpc>
                          <a:spcPct val="115000"/>
                        </a:lnSpc>
                        <a:spcBef>
                          <a:spcPts val="0"/>
                        </a:spcBef>
                        <a:spcAft>
                          <a:spcPts val="0"/>
                        </a:spcAft>
                      </a:pPr>
                      <a:r>
                        <a:rPr lang="en-US" sz="1200">
                          <a:effectLst/>
                        </a:rPr>
                        <a:t>2021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6658043"/>
                  </a:ext>
                </a:extLst>
              </a:tr>
              <a:tr h="0">
                <a:tc>
                  <a:txBody>
                    <a:bodyPr/>
                    <a:lstStyle/>
                    <a:p>
                      <a:pPr marL="0" marR="0" algn="ctr">
                        <a:lnSpc>
                          <a:spcPct val="115000"/>
                        </a:lnSpc>
                        <a:spcBef>
                          <a:spcPts val="0"/>
                        </a:spcBef>
                        <a:spcAft>
                          <a:spcPts val="0"/>
                        </a:spcAft>
                      </a:pPr>
                      <a:r>
                        <a:rPr lang="en-US" sz="1200">
                          <a:effectLst/>
                        </a:rPr>
                        <a:t>Mode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i="1" dirty="0">
                          <a:effectLst/>
                        </a:rPr>
                        <a:t>Sept-Dec Monthly Avg</a:t>
                      </a:r>
                      <a:endParaRPr lang="en-US" sz="12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i="1" dirty="0">
                          <a:effectLst/>
                        </a:rPr>
                        <a:t>Jan</a:t>
                      </a:r>
                    </a:p>
                    <a:p>
                      <a:pPr marL="0" marR="0" algn="ctr">
                        <a:lnSpc>
                          <a:spcPct val="115000"/>
                        </a:lnSpc>
                        <a:spcBef>
                          <a:spcPts val="0"/>
                        </a:spcBef>
                        <a:spcAft>
                          <a:spcPts val="0"/>
                        </a:spcAft>
                      </a:pPr>
                      <a:r>
                        <a:rPr lang="en-US" sz="1200" i="1" dirty="0">
                          <a:effectLst/>
                        </a:rPr>
                        <a:t>Monthly Avg</a:t>
                      </a:r>
                      <a:endParaRPr lang="en-US" sz="12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i="1" dirty="0">
                          <a:effectLst/>
                        </a:rPr>
                        <a:t>Feb Monthly Avg</a:t>
                      </a:r>
                      <a:endParaRPr lang="en-US" sz="12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i="1" dirty="0">
                          <a:effectLst/>
                        </a:rPr>
                        <a:t>Mar-Sept Monthly Avg</a:t>
                      </a:r>
                      <a:endParaRPr lang="en-US" sz="12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6958997"/>
                  </a:ext>
                </a:extLst>
              </a:tr>
              <a:tr h="0">
                <a:tc>
                  <a:txBody>
                    <a:bodyPr/>
                    <a:lstStyle/>
                    <a:p>
                      <a:pPr marL="0" marR="0" algn="ctr">
                        <a:lnSpc>
                          <a:spcPct val="115000"/>
                        </a:lnSpc>
                        <a:spcBef>
                          <a:spcPts val="0"/>
                        </a:spcBef>
                        <a:spcAft>
                          <a:spcPts val="0"/>
                        </a:spcAft>
                      </a:pPr>
                      <a:r>
                        <a:rPr lang="en-US" sz="1200">
                          <a:effectLst/>
                        </a:rPr>
                        <a:t>Taxis (JFK and TT)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137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137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137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38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1315275"/>
                  </a:ext>
                </a:extLst>
              </a:tr>
              <a:tr h="0">
                <a:tc>
                  <a:txBody>
                    <a:bodyPr/>
                    <a:lstStyle/>
                    <a:p>
                      <a:pPr marL="0" marR="0" algn="ctr">
                        <a:lnSpc>
                          <a:spcPct val="115000"/>
                        </a:lnSpc>
                        <a:spcBef>
                          <a:spcPts val="0"/>
                        </a:spcBef>
                        <a:spcAft>
                          <a:spcPts val="0"/>
                        </a:spcAft>
                      </a:pPr>
                      <a:r>
                        <a:rPr lang="en-US" sz="1200">
                          <a:effectLst/>
                        </a:rPr>
                        <a:t>WAV (included w/ JFK)</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2212292"/>
                  </a:ext>
                </a:extLst>
              </a:tr>
              <a:tr h="0">
                <a:tc>
                  <a:txBody>
                    <a:bodyPr/>
                    <a:lstStyle/>
                    <a:p>
                      <a:pPr marL="0" marR="0" algn="ctr">
                        <a:lnSpc>
                          <a:spcPct val="115000"/>
                        </a:lnSpc>
                        <a:spcBef>
                          <a:spcPts val="0"/>
                        </a:spcBef>
                        <a:spcAft>
                          <a:spcPts val="0"/>
                        </a:spcAft>
                      </a:pPr>
                      <a:r>
                        <a:rPr lang="en-US" sz="1200">
                          <a:effectLst/>
                        </a:rPr>
                        <a:t>Uber</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 </a:t>
                      </a:r>
                    </a:p>
                    <a:p>
                      <a:pPr marL="0" marR="0" algn="ctr">
                        <a:lnSpc>
                          <a:spcPct val="115000"/>
                        </a:lnSpc>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98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98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4469083"/>
                  </a:ext>
                </a:extLst>
              </a:tr>
              <a:tr h="0">
                <a:tc>
                  <a:txBody>
                    <a:bodyPr/>
                    <a:lstStyle/>
                    <a:p>
                      <a:pPr marL="0" marR="0" algn="ctr">
                        <a:lnSpc>
                          <a:spcPct val="115000"/>
                        </a:lnSpc>
                        <a:spcBef>
                          <a:spcPts val="0"/>
                        </a:spcBef>
                        <a:spcAft>
                          <a:spcPts val="0"/>
                        </a:spcAft>
                      </a:pPr>
                      <a:r>
                        <a:rPr lang="en-US" sz="1200">
                          <a:effectLst/>
                        </a:rPr>
                        <a:t>CoA Van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 </a:t>
                      </a:r>
                    </a:p>
                    <a:p>
                      <a:pPr marL="0" marR="0" algn="ctr">
                        <a:lnSpc>
                          <a:spcPct val="115000"/>
                        </a:lnSpc>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rPr>
                        <a:t>97</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9774755"/>
                  </a:ext>
                </a:extLst>
              </a:tr>
            </a:tbl>
          </a:graphicData>
        </a:graphic>
      </p:graphicFrame>
    </p:spTree>
    <p:extLst>
      <p:ext uri="{BB962C8B-B14F-4D97-AF65-F5344CB8AC3E}">
        <p14:creationId xmlns:p14="http://schemas.microsoft.com/office/powerpoint/2010/main" val="849241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FCE9-FC7B-4A9C-8599-7D654172649F}"/>
              </a:ext>
            </a:extLst>
          </p:cNvPr>
          <p:cNvSpPr>
            <a:spLocks noGrp="1"/>
          </p:cNvSpPr>
          <p:nvPr>
            <p:ph type="title"/>
          </p:nvPr>
        </p:nvSpPr>
        <p:spPr/>
        <p:txBody>
          <a:bodyPr>
            <a:normAutofit/>
          </a:bodyPr>
          <a:lstStyle/>
          <a:p>
            <a:r>
              <a:rPr lang="en-US" dirty="0"/>
              <a:t>Uber Ride Geography</a:t>
            </a:r>
          </a:p>
        </p:txBody>
      </p:sp>
      <p:sp>
        <p:nvSpPr>
          <p:cNvPr id="4" name="Slide Number Placeholder 3">
            <a:extLst>
              <a:ext uri="{FF2B5EF4-FFF2-40B4-BE49-F238E27FC236}">
                <a16:creationId xmlns:a16="http://schemas.microsoft.com/office/drawing/2014/main" id="{CC145773-A331-4168-9DD0-8A7DD233A0B5}"/>
              </a:ext>
            </a:extLst>
          </p:cNvPr>
          <p:cNvSpPr>
            <a:spLocks noGrp="1"/>
          </p:cNvSpPr>
          <p:nvPr>
            <p:ph type="sldNum" sz="quarter" idx="12"/>
          </p:nvPr>
        </p:nvSpPr>
        <p:spPr/>
        <p:txBody>
          <a:bodyPr/>
          <a:lstStyle/>
          <a:p>
            <a:fld id="{86CB4B4D-7CA3-9044-876B-883B54F8677D}" type="slidenum">
              <a:rPr lang="en-US" smtClean="0"/>
              <a:t>12</a:t>
            </a:fld>
            <a:endParaRPr lang="en-US"/>
          </a:p>
        </p:txBody>
      </p:sp>
      <p:sp>
        <p:nvSpPr>
          <p:cNvPr id="5" name="Content Placeholder 2">
            <a:extLst>
              <a:ext uri="{FF2B5EF4-FFF2-40B4-BE49-F238E27FC236}">
                <a16:creationId xmlns:a16="http://schemas.microsoft.com/office/drawing/2014/main" id="{AD78B568-6EA6-479C-9711-A970B8512C1B}"/>
              </a:ext>
            </a:extLst>
          </p:cNvPr>
          <p:cNvSpPr txBox="1">
            <a:spLocks/>
          </p:cNvSpPr>
          <p:nvPr/>
        </p:nvSpPr>
        <p:spPr>
          <a:xfrm>
            <a:off x="1435608" y="1447800"/>
            <a:ext cx="7498080" cy="4800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endParaRPr lang="en-US" sz="2000" dirty="0"/>
          </a:p>
        </p:txBody>
      </p:sp>
      <p:pic>
        <p:nvPicPr>
          <p:cNvPr id="7" name="Picture 6" descr="Map&#10;&#10;Description automatically generated">
            <a:extLst>
              <a:ext uri="{FF2B5EF4-FFF2-40B4-BE49-F238E27FC236}">
                <a16:creationId xmlns:a16="http://schemas.microsoft.com/office/drawing/2014/main" id="{DAE555C0-E228-40F2-810D-60E405E7906C}"/>
              </a:ext>
            </a:extLst>
          </p:cNvPr>
          <p:cNvPicPr>
            <a:picLocks noChangeAspect="1"/>
          </p:cNvPicPr>
          <p:nvPr/>
        </p:nvPicPr>
        <p:blipFill>
          <a:blip r:embed="rId3"/>
          <a:stretch>
            <a:fillRect/>
          </a:stretch>
        </p:blipFill>
        <p:spPr>
          <a:xfrm>
            <a:off x="1499264" y="1226582"/>
            <a:ext cx="6210300" cy="3898132"/>
          </a:xfrm>
          <a:prstGeom prst="rect">
            <a:avLst/>
          </a:prstGeom>
        </p:spPr>
      </p:pic>
      <p:sp>
        <p:nvSpPr>
          <p:cNvPr id="8" name="Content Placeholder 2">
            <a:extLst>
              <a:ext uri="{FF2B5EF4-FFF2-40B4-BE49-F238E27FC236}">
                <a16:creationId xmlns:a16="http://schemas.microsoft.com/office/drawing/2014/main" id="{4D77C754-13D6-4992-AF27-E1A14CA713D2}"/>
              </a:ext>
            </a:extLst>
          </p:cNvPr>
          <p:cNvSpPr txBox="1">
            <a:spLocks/>
          </p:cNvSpPr>
          <p:nvPr/>
        </p:nvSpPr>
        <p:spPr>
          <a:xfrm>
            <a:off x="1013577" y="5190478"/>
            <a:ext cx="7828671" cy="2230143"/>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lvl="1"/>
            <a:r>
              <a:rPr lang="en-US" sz="1400" dirty="0"/>
              <a:t>Heavy usage up and down Route 20</a:t>
            </a:r>
          </a:p>
          <a:p>
            <a:pPr lvl="1"/>
            <a:r>
              <a:rPr lang="en-US" sz="1400" dirty="0"/>
              <a:t>Repeat rides to medical appointments, in particular dialysis centers</a:t>
            </a:r>
          </a:p>
          <a:p>
            <a:pPr lvl="1"/>
            <a:r>
              <a:rPr lang="en-US" sz="1400" dirty="0"/>
              <a:t>Food shopping</a:t>
            </a:r>
          </a:p>
          <a:p>
            <a:pPr lvl="1"/>
            <a:r>
              <a:rPr lang="en-US" sz="1400" dirty="0"/>
              <a:t>Some longer rides, but majority short distance</a:t>
            </a:r>
          </a:p>
          <a:p>
            <a:pPr lvl="1"/>
            <a:endParaRPr lang="en-US" sz="1400" dirty="0"/>
          </a:p>
          <a:p>
            <a:endParaRPr lang="en-US" sz="1600" dirty="0"/>
          </a:p>
          <a:p>
            <a:endParaRPr lang="en-US" sz="1600" dirty="0"/>
          </a:p>
        </p:txBody>
      </p:sp>
    </p:spTree>
    <p:extLst>
      <p:ext uri="{BB962C8B-B14F-4D97-AF65-F5344CB8AC3E}">
        <p14:creationId xmlns:p14="http://schemas.microsoft.com/office/powerpoint/2010/main" val="3175458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FCE9-FC7B-4A9C-8599-7D654172649F}"/>
              </a:ext>
            </a:extLst>
          </p:cNvPr>
          <p:cNvSpPr>
            <a:spLocks noGrp="1"/>
          </p:cNvSpPr>
          <p:nvPr>
            <p:ph type="title"/>
          </p:nvPr>
        </p:nvSpPr>
        <p:spPr>
          <a:xfrm>
            <a:off x="1435608" y="327660"/>
            <a:ext cx="7498080" cy="1143000"/>
          </a:xfrm>
        </p:spPr>
        <p:txBody>
          <a:bodyPr>
            <a:normAutofit/>
          </a:bodyPr>
          <a:lstStyle/>
          <a:p>
            <a:r>
              <a:rPr lang="en-US" dirty="0"/>
              <a:t>Uber Example, September</a:t>
            </a:r>
          </a:p>
        </p:txBody>
      </p:sp>
      <p:sp>
        <p:nvSpPr>
          <p:cNvPr id="3" name="Content Placeholder 2">
            <a:extLst>
              <a:ext uri="{FF2B5EF4-FFF2-40B4-BE49-F238E27FC236}">
                <a16:creationId xmlns:a16="http://schemas.microsoft.com/office/drawing/2014/main" id="{5532BEBE-54EF-4B79-918C-AF34CAC84BA3}"/>
              </a:ext>
            </a:extLst>
          </p:cNvPr>
          <p:cNvSpPr>
            <a:spLocks noGrp="1"/>
          </p:cNvSpPr>
          <p:nvPr>
            <p:ph sz="half" idx="1"/>
          </p:nvPr>
        </p:nvSpPr>
        <p:spPr>
          <a:xfrm>
            <a:off x="1362456" y="1226582"/>
            <a:ext cx="4123944" cy="4377452"/>
          </a:xfrm>
        </p:spPr>
        <p:txBody>
          <a:bodyPr>
            <a:normAutofit fontScale="77500" lnSpcReduction="20000"/>
          </a:bodyPr>
          <a:lstStyle/>
          <a:p>
            <a:pPr marL="342900" marR="0" lvl="0" indent="-342900">
              <a:lnSpc>
                <a:spcPct val="120000"/>
              </a:lnSpc>
              <a:spcBef>
                <a:spcPts val="0"/>
              </a:spcBef>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Number of rides:  166</a:t>
            </a:r>
          </a:p>
          <a:p>
            <a:pPr marL="342900" marR="0" lvl="0" indent="-342900">
              <a:lnSpc>
                <a:spcPct val="120000"/>
              </a:lnSpc>
              <a:spcBef>
                <a:spcPts val="0"/>
              </a:spcBef>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Average distance: 11 miles</a:t>
            </a:r>
          </a:p>
          <a:p>
            <a:pPr marL="342900" marR="0" lvl="0" indent="-342900">
              <a:lnSpc>
                <a:spcPct val="120000"/>
              </a:lnSpc>
              <a:spcBef>
                <a:spcPts val="0"/>
              </a:spcBef>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Average ride duration: 23 minutes</a:t>
            </a:r>
          </a:p>
          <a:p>
            <a:pPr marL="342900" marR="0" lvl="0" indent="-342900">
              <a:lnSpc>
                <a:spcPct val="120000"/>
              </a:lnSpc>
              <a:spcBef>
                <a:spcPts val="0"/>
              </a:spcBef>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Average fare: $27</a:t>
            </a:r>
          </a:p>
          <a:p>
            <a:pPr marL="342900" marR="0" lvl="0" indent="-342900">
              <a:lnSpc>
                <a:spcPct val="120000"/>
              </a:lnSpc>
              <a:spcBef>
                <a:spcPts val="0"/>
              </a:spcBef>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Average wait time: 15 minutes</a:t>
            </a:r>
          </a:p>
          <a:p>
            <a:pPr marL="0" marR="0" lvl="0" indent="0">
              <a:lnSpc>
                <a:spcPct val="120000"/>
              </a:lnSpc>
              <a:spcBef>
                <a:spcPts val="0"/>
              </a:spcBef>
              <a:buNone/>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2400" b="1" dirty="0">
                <a:latin typeface="Times New Roman" panose="02020603050405020304" pitchFamily="18" charset="0"/>
                <a:cs typeface="Times New Roman" panose="02020603050405020304" pitchFamily="18" charset="0"/>
              </a:rPr>
              <a:t>Rider qualifying categories</a:t>
            </a:r>
          </a:p>
          <a:p>
            <a:pPr marL="617220" lvl="1" indent="-342900">
              <a:lnSpc>
                <a:spcPct val="115000"/>
              </a:lnSpc>
              <a:spcBef>
                <a:spcPts val="0"/>
              </a:spcBef>
              <a:buFont typeface="Symbol" panose="05050102010706020507" pitchFamily="18" charset="2"/>
              <a:buChar char=""/>
            </a:pPr>
            <a:r>
              <a:rPr lang="en-US" sz="2000" dirty="0">
                <a:latin typeface="Times New Roman" panose="02020603050405020304" pitchFamily="18" charset="0"/>
                <a:cs typeface="Times New Roman" panose="02020603050405020304" pitchFamily="18" charset="0"/>
              </a:rPr>
              <a:t>50+ years = 80 (53%)</a:t>
            </a:r>
          </a:p>
          <a:p>
            <a:pPr marL="617220" lvl="1" indent="-342900">
              <a:lnSpc>
                <a:spcPct val="115000"/>
              </a:lnSpc>
              <a:spcBef>
                <a:spcPts val="0"/>
              </a:spcBef>
              <a:buFont typeface="Symbol" panose="05050102010706020507" pitchFamily="18" charset="2"/>
              <a:buChar char=""/>
            </a:pPr>
            <a:r>
              <a:rPr lang="en-US" sz="2000" dirty="0">
                <a:latin typeface="Times New Roman" panose="02020603050405020304" pitchFamily="18" charset="0"/>
                <a:cs typeface="Times New Roman" panose="02020603050405020304" pitchFamily="18" charset="0"/>
              </a:rPr>
              <a:t>Limited financial means = 27 (18%)</a:t>
            </a:r>
          </a:p>
          <a:p>
            <a:pPr marL="617220" lvl="1" indent="-342900">
              <a:lnSpc>
                <a:spcPct val="115000"/>
              </a:lnSpc>
              <a:spcBef>
                <a:spcPts val="0"/>
              </a:spcBef>
              <a:spcAft>
                <a:spcPts val="1200"/>
              </a:spcAft>
              <a:buFont typeface="Symbol" panose="05050102010706020507" pitchFamily="18" charset="2"/>
              <a:buChar char=""/>
            </a:pPr>
            <a:r>
              <a:rPr lang="en-US" sz="2000" dirty="0">
                <a:latin typeface="Times New Roman" panose="02020603050405020304" pitchFamily="18" charset="0"/>
                <a:cs typeface="Times New Roman" panose="02020603050405020304" pitchFamily="18" charset="0"/>
              </a:rPr>
              <a:t>With disability = 43 (29%)</a:t>
            </a:r>
          </a:p>
          <a:p>
            <a:pPr marL="342900" marR="0" lvl="0" indent="-342900">
              <a:lnSpc>
                <a:spcPct val="110000"/>
              </a:lnSpc>
              <a:spcBef>
                <a:spcPts val="0"/>
              </a:spcBef>
              <a:spcAft>
                <a:spcPts val="1000"/>
              </a:spcAft>
              <a:buFont typeface="Symbol" panose="05050102010706020507" pitchFamily="18" charset="2"/>
              <a:buChar char=""/>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Healthcare destinations</a:t>
            </a:r>
          </a:p>
          <a:p>
            <a:pPr marL="617220" lvl="1" indent="-342900">
              <a:lnSpc>
                <a:spcPct val="110000"/>
              </a:lnSpc>
              <a:spcBef>
                <a:spcPts val="0"/>
              </a:spcBef>
              <a:buFont typeface="Symbol" panose="05050102010706020507" pitchFamily="18" charset="2"/>
              <a:buChar char=""/>
            </a:pPr>
            <a:r>
              <a:rPr lang="en-US" sz="2100" dirty="0">
                <a:latin typeface="Times New Roman" panose="02020603050405020304" pitchFamily="18" charset="0"/>
                <a:cs typeface="Times New Roman" panose="02020603050405020304" pitchFamily="18" charset="0"/>
              </a:rPr>
              <a:t>Mass General Hospital</a:t>
            </a:r>
          </a:p>
          <a:p>
            <a:pPr marL="617220" lvl="1" indent="-342900">
              <a:lnSpc>
                <a:spcPct val="110000"/>
              </a:lnSpc>
              <a:spcBef>
                <a:spcPts val="0"/>
              </a:spcBef>
              <a:buFont typeface="Symbol" panose="05050102010706020507" pitchFamily="18" charset="2"/>
              <a:buChar char=""/>
            </a:pPr>
            <a:r>
              <a:rPr lang="en-US" sz="2100" dirty="0">
                <a:latin typeface="Times New Roman" panose="02020603050405020304" pitchFamily="18" charset="0"/>
                <a:cs typeface="Times New Roman" panose="02020603050405020304" pitchFamily="18" charset="0"/>
              </a:rPr>
              <a:t>Boston Medical Center</a:t>
            </a:r>
          </a:p>
          <a:p>
            <a:pPr marL="617220" lvl="1" indent="-342900">
              <a:lnSpc>
                <a:spcPct val="110000"/>
              </a:lnSpc>
              <a:spcBef>
                <a:spcPts val="0"/>
              </a:spcBef>
              <a:buFont typeface="Symbol" panose="05050102010706020507" pitchFamily="18" charset="2"/>
              <a:buChar char=""/>
            </a:pPr>
            <a:r>
              <a:rPr lang="en-US" sz="2100" dirty="0">
                <a:latin typeface="Times New Roman" panose="02020603050405020304" pitchFamily="18" charset="0"/>
                <a:cs typeface="Times New Roman" panose="02020603050405020304" pitchFamily="18" charset="0"/>
              </a:rPr>
              <a:t>Emerson Hospital</a:t>
            </a:r>
          </a:p>
          <a:p>
            <a:pPr marL="617220" lvl="1" indent="-342900">
              <a:lnSpc>
                <a:spcPct val="110000"/>
              </a:lnSpc>
              <a:spcBef>
                <a:spcPts val="0"/>
              </a:spcBef>
              <a:buFont typeface="Symbol" panose="05050102010706020507" pitchFamily="18" charset="2"/>
              <a:buChar char=""/>
            </a:pPr>
            <a:r>
              <a:rPr lang="en-US" sz="2100" dirty="0">
                <a:latin typeface="Times New Roman" panose="02020603050405020304" pitchFamily="18" charset="0"/>
                <a:cs typeface="Times New Roman" panose="02020603050405020304" pitchFamily="18" charset="0"/>
              </a:rPr>
              <a:t>Harvard Vanguard/Wellesley</a:t>
            </a:r>
          </a:p>
          <a:p>
            <a:pPr marL="617220" lvl="1" indent="-342900">
              <a:lnSpc>
                <a:spcPct val="110000"/>
              </a:lnSpc>
              <a:spcBef>
                <a:spcPts val="0"/>
              </a:spcBef>
              <a:buFont typeface="Symbol" panose="05050102010706020507" pitchFamily="18" charset="2"/>
              <a:buChar char=""/>
            </a:pPr>
            <a:r>
              <a:rPr lang="en-US" sz="2100" dirty="0">
                <a:latin typeface="Times New Roman" panose="02020603050405020304" pitchFamily="18" charset="0"/>
                <a:cs typeface="Times New Roman" panose="02020603050405020304" pitchFamily="18" charset="0"/>
              </a:rPr>
              <a:t>Dana Farber</a:t>
            </a:r>
            <a:endParaRPr lang="en-US" sz="24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CC145773-A331-4168-9DD0-8A7DD233A0B5}"/>
              </a:ext>
            </a:extLst>
          </p:cNvPr>
          <p:cNvSpPr>
            <a:spLocks noGrp="1"/>
          </p:cNvSpPr>
          <p:nvPr>
            <p:ph type="sldNum" sz="quarter" idx="12"/>
          </p:nvPr>
        </p:nvSpPr>
        <p:spPr/>
        <p:txBody>
          <a:bodyPr/>
          <a:lstStyle/>
          <a:p>
            <a:fld id="{86CB4B4D-7CA3-9044-876B-883B54F8677D}" type="slidenum">
              <a:rPr lang="en-US" smtClean="0"/>
              <a:t>13</a:t>
            </a:fld>
            <a:endParaRPr lang="en-US"/>
          </a:p>
        </p:txBody>
      </p:sp>
      <p:sp>
        <p:nvSpPr>
          <p:cNvPr id="5" name="Content Placeholder 2">
            <a:extLst>
              <a:ext uri="{FF2B5EF4-FFF2-40B4-BE49-F238E27FC236}">
                <a16:creationId xmlns:a16="http://schemas.microsoft.com/office/drawing/2014/main" id="{AD78B568-6EA6-479C-9711-A970B8512C1B}"/>
              </a:ext>
            </a:extLst>
          </p:cNvPr>
          <p:cNvSpPr txBox="1">
            <a:spLocks/>
          </p:cNvSpPr>
          <p:nvPr/>
        </p:nvSpPr>
        <p:spPr>
          <a:xfrm>
            <a:off x="1435608" y="1447800"/>
            <a:ext cx="7498080" cy="4800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endParaRPr lang="en-US" sz="2000" dirty="0"/>
          </a:p>
        </p:txBody>
      </p:sp>
      <p:sp>
        <p:nvSpPr>
          <p:cNvPr id="7" name="Footer Placeholder 6">
            <a:extLst>
              <a:ext uri="{FF2B5EF4-FFF2-40B4-BE49-F238E27FC236}">
                <a16:creationId xmlns:a16="http://schemas.microsoft.com/office/drawing/2014/main" id="{9BFFD409-6AAF-4AC0-B5A2-3FA3A2DDC6B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34678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FCE9-FC7B-4A9C-8599-7D654172649F}"/>
              </a:ext>
            </a:extLst>
          </p:cNvPr>
          <p:cNvSpPr>
            <a:spLocks noGrp="1"/>
          </p:cNvSpPr>
          <p:nvPr>
            <p:ph type="title"/>
          </p:nvPr>
        </p:nvSpPr>
        <p:spPr/>
        <p:txBody>
          <a:bodyPr>
            <a:normAutofit/>
          </a:bodyPr>
          <a:lstStyle/>
          <a:p>
            <a:r>
              <a:rPr lang="en-US" dirty="0"/>
              <a:t>Data Collected - Finances</a:t>
            </a:r>
          </a:p>
        </p:txBody>
      </p:sp>
      <p:sp>
        <p:nvSpPr>
          <p:cNvPr id="4" name="Slide Number Placeholder 3">
            <a:extLst>
              <a:ext uri="{FF2B5EF4-FFF2-40B4-BE49-F238E27FC236}">
                <a16:creationId xmlns:a16="http://schemas.microsoft.com/office/drawing/2014/main" id="{CC145773-A331-4168-9DD0-8A7DD233A0B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Content Placeholder 2">
            <a:extLst>
              <a:ext uri="{FF2B5EF4-FFF2-40B4-BE49-F238E27FC236}">
                <a16:creationId xmlns:a16="http://schemas.microsoft.com/office/drawing/2014/main" id="{AD78B568-6EA6-479C-9711-A970B8512C1B}"/>
              </a:ext>
            </a:extLst>
          </p:cNvPr>
          <p:cNvSpPr txBox="1">
            <a:spLocks/>
          </p:cNvSpPr>
          <p:nvPr/>
        </p:nvSpPr>
        <p:spPr>
          <a:xfrm>
            <a:off x="1435608" y="1447800"/>
            <a:ext cx="7498080" cy="4800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365760" marR="0" lvl="0" indent="-283464" algn="l" defTabSz="914400" rtl="0" eaLnBrk="1" fontAlgn="auto" latinLnBrk="0" hangingPunct="1">
              <a:lnSpc>
                <a:spcPct val="100000"/>
              </a:lnSpc>
              <a:spcBef>
                <a:spcPts val="600"/>
              </a:spcBef>
              <a:spcAft>
                <a:spcPts val="0"/>
              </a:spcAft>
              <a:buClr>
                <a:srgbClr val="3891A7"/>
              </a:buClr>
              <a:buSzPct val="80000"/>
              <a:buFont typeface="Wingdings 2"/>
              <a:buChar char=""/>
              <a:tabLst/>
              <a:defRPr/>
            </a:pPr>
            <a:endParaRPr kumimoji="0" lang="en-US" sz="2000" b="0" i="0" u="none" strike="noStrike" kern="1200" cap="none" spc="0" normalizeH="0" baseline="0" noProof="0" dirty="0">
              <a:ln>
                <a:noFill/>
              </a:ln>
              <a:solidFill>
                <a:prstClr val="black"/>
              </a:solidFill>
              <a:effectLst/>
              <a:uLnTx/>
              <a:uFillTx/>
              <a:latin typeface="Gill Sans MT"/>
              <a:ea typeface="+mn-ea"/>
              <a:cs typeface="+mn-cs"/>
            </a:endParaRPr>
          </a:p>
        </p:txBody>
      </p:sp>
      <p:pic>
        <p:nvPicPr>
          <p:cNvPr id="3" name="Picture 2">
            <a:extLst>
              <a:ext uri="{FF2B5EF4-FFF2-40B4-BE49-F238E27FC236}">
                <a16:creationId xmlns:a16="http://schemas.microsoft.com/office/drawing/2014/main" id="{102E1358-0882-484A-BE78-90859D2645F4}"/>
              </a:ext>
            </a:extLst>
          </p:cNvPr>
          <p:cNvPicPr>
            <a:picLocks noChangeAspect="1"/>
          </p:cNvPicPr>
          <p:nvPr/>
        </p:nvPicPr>
        <p:blipFill>
          <a:blip r:embed="rId3"/>
          <a:stretch>
            <a:fillRect/>
          </a:stretch>
        </p:blipFill>
        <p:spPr>
          <a:xfrm>
            <a:off x="990600" y="1074180"/>
            <a:ext cx="3426249" cy="2773920"/>
          </a:xfrm>
          <a:prstGeom prst="rect">
            <a:avLst/>
          </a:prstGeom>
        </p:spPr>
      </p:pic>
      <p:pic>
        <p:nvPicPr>
          <p:cNvPr id="8" name="Picture 7">
            <a:extLst>
              <a:ext uri="{FF2B5EF4-FFF2-40B4-BE49-F238E27FC236}">
                <a16:creationId xmlns:a16="http://schemas.microsoft.com/office/drawing/2014/main" id="{9159F1F2-2CC7-4AC1-8E88-3A86EC701D0C}"/>
              </a:ext>
            </a:extLst>
          </p:cNvPr>
          <p:cNvPicPr>
            <a:picLocks noChangeAspect="1"/>
          </p:cNvPicPr>
          <p:nvPr/>
        </p:nvPicPr>
        <p:blipFill>
          <a:blip r:embed="rId4"/>
          <a:stretch>
            <a:fillRect/>
          </a:stretch>
        </p:blipFill>
        <p:spPr>
          <a:xfrm>
            <a:off x="4873753" y="1447800"/>
            <a:ext cx="3407959" cy="3779848"/>
          </a:xfrm>
          <a:prstGeom prst="rect">
            <a:avLst/>
          </a:prstGeom>
        </p:spPr>
      </p:pic>
      <p:pic>
        <p:nvPicPr>
          <p:cNvPr id="10" name="Picture 9">
            <a:extLst>
              <a:ext uri="{FF2B5EF4-FFF2-40B4-BE49-F238E27FC236}">
                <a16:creationId xmlns:a16="http://schemas.microsoft.com/office/drawing/2014/main" id="{72D4DEB5-B1FF-4AAB-9A6D-B25E445CFDCA}"/>
              </a:ext>
            </a:extLst>
          </p:cNvPr>
          <p:cNvPicPr>
            <a:picLocks noChangeAspect="1"/>
          </p:cNvPicPr>
          <p:nvPr/>
        </p:nvPicPr>
        <p:blipFill>
          <a:blip r:embed="rId5"/>
          <a:stretch>
            <a:fillRect/>
          </a:stretch>
        </p:blipFill>
        <p:spPr>
          <a:xfrm>
            <a:off x="1221972" y="3919251"/>
            <a:ext cx="3194581" cy="2755631"/>
          </a:xfrm>
          <a:prstGeom prst="rect">
            <a:avLst/>
          </a:prstGeom>
        </p:spPr>
      </p:pic>
    </p:spTree>
    <p:extLst>
      <p:ext uri="{BB962C8B-B14F-4D97-AF65-F5344CB8AC3E}">
        <p14:creationId xmlns:p14="http://schemas.microsoft.com/office/powerpoint/2010/main" val="2807790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FCE9-FC7B-4A9C-8599-7D654172649F}"/>
              </a:ext>
            </a:extLst>
          </p:cNvPr>
          <p:cNvSpPr>
            <a:spLocks noGrp="1"/>
          </p:cNvSpPr>
          <p:nvPr>
            <p:ph type="title"/>
          </p:nvPr>
        </p:nvSpPr>
        <p:spPr/>
        <p:txBody>
          <a:bodyPr>
            <a:normAutofit/>
          </a:bodyPr>
          <a:lstStyle/>
          <a:p>
            <a:r>
              <a:rPr lang="en-US" dirty="0"/>
              <a:t>Data Collected - Finances</a:t>
            </a:r>
          </a:p>
        </p:txBody>
      </p:sp>
      <p:sp>
        <p:nvSpPr>
          <p:cNvPr id="4" name="Slide Number Placeholder 3">
            <a:extLst>
              <a:ext uri="{FF2B5EF4-FFF2-40B4-BE49-F238E27FC236}">
                <a16:creationId xmlns:a16="http://schemas.microsoft.com/office/drawing/2014/main" id="{CC145773-A331-4168-9DD0-8A7DD233A0B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Content Placeholder 2">
            <a:extLst>
              <a:ext uri="{FF2B5EF4-FFF2-40B4-BE49-F238E27FC236}">
                <a16:creationId xmlns:a16="http://schemas.microsoft.com/office/drawing/2014/main" id="{AD78B568-6EA6-479C-9711-A970B8512C1B}"/>
              </a:ext>
            </a:extLst>
          </p:cNvPr>
          <p:cNvSpPr txBox="1">
            <a:spLocks/>
          </p:cNvSpPr>
          <p:nvPr/>
        </p:nvSpPr>
        <p:spPr>
          <a:xfrm>
            <a:off x="1435608" y="1447800"/>
            <a:ext cx="7498080" cy="4800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365760" marR="0" lvl="0" indent="-283464" algn="l" defTabSz="914400" rtl="0" eaLnBrk="1" fontAlgn="auto" latinLnBrk="0" hangingPunct="1">
              <a:lnSpc>
                <a:spcPct val="100000"/>
              </a:lnSpc>
              <a:spcBef>
                <a:spcPts val="600"/>
              </a:spcBef>
              <a:spcAft>
                <a:spcPts val="0"/>
              </a:spcAft>
              <a:buClr>
                <a:srgbClr val="3891A7"/>
              </a:buClr>
              <a:buSzPct val="80000"/>
              <a:buFont typeface="Wingdings 2"/>
              <a:buChar char=""/>
              <a:tabLst/>
              <a:defRPr/>
            </a:pPr>
            <a:endParaRPr kumimoji="0" lang="en-US" sz="2000" b="0" i="0" u="none" strike="noStrike" kern="1200" cap="none" spc="0" normalizeH="0" baseline="0" noProof="0" dirty="0">
              <a:ln>
                <a:noFill/>
              </a:ln>
              <a:solidFill>
                <a:prstClr val="black"/>
              </a:solidFill>
              <a:effectLst/>
              <a:uLnTx/>
              <a:uFillTx/>
              <a:latin typeface="Gill Sans MT"/>
              <a:ea typeface="+mn-ea"/>
              <a:cs typeface="+mn-cs"/>
            </a:endParaRPr>
          </a:p>
        </p:txBody>
      </p:sp>
      <p:pic>
        <p:nvPicPr>
          <p:cNvPr id="3" name="Picture 2">
            <a:extLst>
              <a:ext uri="{FF2B5EF4-FFF2-40B4-BE49-F238E27FC236}">
                <a16:creationId xmlns:a16="http://schemas.microsoft.com/office/drawing/2014/main" id="{F6876FB8-5D87-4BA7-9630-6CD96E717EF5}"/>
              </a:ext>
            </a:extLst>
          </p:cNvPr>
          <p:cNvPicPr>
            <a:picLocks noChangeAspect="1"/>
          </p:cNvPicPr>
          <p:nvPr/>
        </p:nvPicPr>
        <p:blipFill>
          <a:blip r:embed="rId3"/>
          <a:stretch>
            <a:fillRect/>
          </a:stretch>
        </p:blipFill>
        <p:spPr>
          <a:xfrm>
            <a:off x="1231722" y="1385985"/>
            <a:ext cx="3371380" cy="3761558"/>
          </a:xfrm>
          <a:prstGeom prst="rect">
            <a:avLst/>
          </a:prstGeom>
        </p:spPr>
      </p:pic>
      <p:pic>
        <p:nvPicPr>
          <p:cNvPr id="7" name="Picture 6">
            <a:extLst>
              <a:ext uri="{FF2B5EF4-FFF2-40B4-BE49-F238E27FC236}">
                <a16:creationId xmlns:a16="http://schemas.microsoft.com/office/drawing/2014/main" id="{5934420A-8521-410A-B109-AE2230615785}"/>
              </a:ext>
            </a:extLst>
          </p:cNvPr>
          <p:cNvPicPr>
            <a:picLocks noChangeAspect="1"/>
          </p:cNvPicPr>
          <p:nvPr/>
        </p:nvPicPr>
        <p:blipFill>
          <a:blip r:embed="rId4"/>
          <a:stretch>
            <a:fillRect/>
          </a:stretch>
        </p:blipFill>
        <p:spPr>
          <a:xfrm>
            <a:off x="4870747" y="1656371"/>
            <a:ext cx="3206774" cy="2767824"/>
          </a:xfrm>
          <a:prstGeom prst="rect">
            <a:avLst/>
          </a:prstGeom>
        </p:spPr>
      </p:pic>
    </p:spTree>
    <p:extLst>
      <p:ext uri="{BB962C8B-B14F-4D97-AF65-F5344CB8AC3E}">
        <p14:creationId xmlns:p14="http://schemas.microsoft.com/office/powerpoint/2010/main" val="3002164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750E4-2A18-44EF-94D3-8D73017DE6DA}"/>
              </a:ext>
            </a:extLst>
          </p:cNvPr>
          <p:cNvSpPr>
            <a:spLocks noGrp="1"/>
          </p:cNvSpPr>
          <p:nvPr>
            <p:ph type="title"/>
          </p:nvPr>
        </p:nvSpPr>
        <p:spPr/>
        <p:txBody>
          <a:bodyPr/>
          <a:lstStyle/>
          <a:p>
            <a:r>
              <a:rPr lang="en-US" dirty="0"/>
              <a:t>Accomplishments</a:t>
            </a:r>
          </a:p>
        </p:txBody>
      </p:sp>
      <p:sp>
        <p:nvSpPr>
          <p:cNvPr id="3" name="Content Placeholder 2">
            <a:extLst>
              <a:ext uri="{FF2B5EF4-FFF2-40B4-BE49-F238E27FC236}">
                <a16:creationId xmlns:a16="http://schemas.microsoft.com/office/drawing/2014/main" id="{45D10BCD-0F6C-4414-9222-E3C4AEA7292C}"/>
              </a:ext>
            </a:extLst>
          </p:cNvPr>
          <p:cNvSpPr>
            <a:spLocks noGrp="1"/>
          </p:cNvSpPr>
          <p:nvPr>
            <p:ph sz="half" idx="1"/>
          </p:nvPr>
        </p:nvSpPr>
        <p:spPr>
          <a:xfrm>
            <a:off x="1435608" y="1249680"/>
            <a:ext cx="3657600" cy="5334000"/>
          </a:xfrm>
        </p:spPr>
        <p:txBody>
          <a:bodyPr>
            <a:normAutofit fontScale="32500" lnSpcReduction="20000"/>
          </a:bodyPr>
          <a:lstStyle/>
          <a:p>
            <a:pPr marL="82296" indent="0">
              <a:buNone/>
            </a:pPr>
            <a:r>
              <a:rPr lang="en-US" sz="7400" b="1" dirty="0"/>
              <a:t>Livable Sudbury (2019)</a:t>
            </a:r>
          </a:p>
          <a:p>
            <a:pPr marL="82296" indent="0">
              <a:buNone/>
            </a:pPr>
            <a:endParaRPr lang="en-US" sz="3200" b="1" dirty="0"/>
          </a:p>
          <a:p>
            <a:pPr marL="0" marR="0" lvl="0" indent="0">
              <a:lnSpc>
                <a:spcPct val="115000"/>
              </a:lnSpc>
              <a:spcBef>
                <a:spcPts val="0"/>
              </a:spcBef>
              <a:spcAft>
                <a:spcPts val="0"/>
              </a:spcAft>
              <a:buNone/>
            </a:pPr>
            <a:r>
              <a:rPr lang="en-US" sz="6200" b="1" dirty="0">
                <a:effectLst/>
                <a:latin typeface="Gill Sans MT" panose="020B0502020104020203" pitchFamily="34" charset="0"/>
                <a:ea typeface="Calibri" panose="020F0502020204030204" pitchFamily="34" charset="0"/>
                <a:cs typeface="Times New Roman" panose="02020603050405020304" pitchFamily="18" charset="0"/>
              </a:rPr>
              <a:t>Transportation = crucial</a:t>
            </a:r>
          </a:p>
          <a:p>
            <a:pPr marL="0" marR="0" lvl="0" indent="0">
              <a:lnSpc>
                <a:spcPct val="115000"/>
              </a:lnSpc>
              <a:spcBef>
                <a:spcPts val="0"/>
              </a:spcBef>
              <a:spcAft>
                <a:spcPts val="0"/>
              </a:spcAft>
              <a:buNone/>
            </a:pPr>
            <a:endParaRPr lang="en-US" sz="4200" dirty="0">
              <a:effectLst/>
              <a:latin typeface="Gill Sans MT" panose="020B0502020104020203" pitchFamily="34" charset="0"/>
              <a:ea typeface="Calibri" panose="020F0502020204030204" pitchFamily="34" charset="0"/>
              <a:cs typeface="Times New Roman" panose="02020603050405020304" pitchFamily="18" charset="0"/>
            </a:endParaRPr>
          </a:p>
          <a:p>
            <a:pPr marL="468630" indent="-285750">
              <a:lnSpc>
                <a:spcPct val="115000"/>
              </a:lnSpc>
              <a:spcBef>
                <a:spcPts val="0"/>
              </a:spcBef>
              <a:buFont typeface="Courier New" panose="02070309020205020404" pitchFamily="49" charset="0"/>
              <a:buChar char="o"/>
            </a:pPr>
            <a:r>
              <a:rPr lang="en-US" sz="4900" dirty="0">
                <a:effectLst/>
                <a:latin typeface="Gill Sans MT" panose="020B0502020104020203" pitchFamily="34" charset="0"/>
                <a:ea typeface="Calibri" panose="020F0502020204030204" pitchFamily="34" charset="0"/>
                <a:cs typeface="Times New Roman" panose="02020603050405020304" pitchFamily="18" charset="0"/>
              </a:rPr>
              <a:t>Families with children under 18 years</a:t>
            </a:r>
          </a:p>
          <a:p>
            <a:pPr marL="468630" indent="-285750">
              <a:lnSpc>
                <a:spcPct val="115000"/>
              </a:lnSpc>
              <a:spcBef>
                <a:spcPts val="0"/>
              </a:spcBef>
              <a:buFont typeface="Courier New" panose="02070309020205020404" pitchFamily="49" charset="0"/>
              <a:buChar char="o"/>
            </a:pPr>
            <a:r>
              <a:rPr lang="en-US" sz="4900" dirty="0">
                <a:solidFill>
                  <a:srgbClr val="FF0000"/>
                </a:solidFill>
                <a:effectLst/>
                <a:latin typeface="Gill Sans MT" panose="020B0502020104020203" pitchFamily="34" charset="0"/>
                <a:ea typeface="Calibri" panose="020F0502020204030204" pitchFamily="34" charset="0"/>
                <a:cs typeface="Times New Roman" panose="02020603050405020304" pitchFamily="18" charset="0"/>
              </a:rPr>
              <a:t>Residents age 60+</a:t>
            </a:r>
          </a:p>
          <a:p>
            <a:pPr marL="468630" indent="-285750">
              <a:lnSpc>
                <a:spcPct val="115000"/>
              </a:lnSpc>
              <a:spcBef>
                <a:spcPts val="0"/>
              </a:spcBef>
              <a:buFont typeface="Courier New" panose="02070309020205020404" pitchFamily="49" charset="0"/>
              <a:buChar char="o"/>
            </a:pPr>
            <a:r>
              <a:rPr lang="en-US" sz="4900" dirty="0">
                <a:solidFill>
                  <a:srgbClr val="FF0000"/>
                </a:solidFill>
                <a:effectLst/>
                <a:latin typeface="Gill Sans MT" panose="020B0502020104020203" pitchFamily="34" charset="0"/>
                <a:ea typeface="Calibri" panose="020F0502020204030204" pitchFamily="34" charset="0"/>
                <a:cs typeface="Times New Roman" panose="02020603050405020304" pitchFamily="18" charset="0"/>
              </a:rPr>
              <a:t>Residents with participation limitation</a:t>
            </a:r>
          </a:p>
          <a:p>
            <a:pPr marL="468630" indent="-285750">
              <a:lnSpc>
                <a:spcPct val="115000"/>
              </a:lnSpc>
              <a:spcBef>
                <a:spcPts val="0"/>
              </a:spcBef>
              <a:spcAft>
                <a:spcPts val="1000"/>
              </a:spcAft>
              <a:buFont typeface="Courier New" panose="02070309020205020404" pitchFamily="49" charset="0"/>
              <a:buChar char="o"/>
            </a:pPr>
            <a:r>
              <a:rPr lang="en-US" sz="4900" dirty="0">
                <a:solidFill>
                  <a:srgbClr val="FF0000"/>
                </a:solidFill>
                <a:latin typeface="Gill Sans MT" panose="020B0502020104020203" pitchFamily="34" charset="0"/>
                <a:ea typeface="Calibri" panose="020F0502020204030204" pitchFamily="34" charset="0"/>
                <a:cs typeface="Times New Roman" panose="02020603050405020304" pitchFamily="18" charset="0"/>
              </a:rPr>
              <a:t>Financially insecure r</a:t>
            </a:r>
            <a:r>
              <a:rPr lang="en-US" sz="4900" dirty="0">
                <a:solidFill>
                  <a:srgbClr val="FF0000"/>
                </a:solidFill>
                <a:effectLst/>
                <a:latin typeface="Gill Sans MT" panose="020B0502020104020203" pitchFamily="34" charset="0"/>
                <a:ea typeface="Calibri" panose="020F0502020204030204" pitchFamily="34" charset="0"/>
                <a:cs typeface="Times New Roman" panose="02020603050405020304" pitchFamily="18" charset="0"/>
              </a:rPr>
              <a:t>esidents </a:t>
            </a:r>
          </a:p>
          <a:p>
            <a:pPr marL="468630" indent="-285750">
              <a:lnSpc>
                <a:spcPct val="115000"/>
              </a:lnSpc>
              <a:spcBef>
                <a:spcPts val="0"/>
              </a:spcBef>
              <a:buFont typeface="Courier New" panose="02070309020205020404" pitchFamily="49" charset="0"/>
              <a:buChar char="o"/>
            </a:pPr>
            <a:r>
              <a:rPr lang="en-US" sz="4900" dirty="0">
                <a:effectLst/>
                <a:latin typeface="Gill Sans MT" panose="020B0502020104020203" pitchFamily="34" charset="0"/>
                <a:ea typeface="Calibri" panose="020F0502020204030204" pitchFamily="34" charset="0"/>
                <a:cs typeface="Times New Roman" panose="02020603050405020304" pitchFamily="18" charset="0"/>
              </a:rPr>
              <a:t>42% of persons with disability “had missed, canceled, or rescheduled a </a:t>
            </a:r>
            <a:r>
              <a:rPr lang="en-US" sz="4900" dirty="0">
                <a:solidFill>
                  <a:srgbClr val="FF0000"/>
                </a:solidFill>
                <a:effectLst/>
                <a:latin typeface="Gill Sans MT" panose="020B0502020104020203" pitchFamily="34" charset="0"/>
                <a:ea typeface="Calibri" panose="020F0502020204030204" pitchFamily="34" charset="0"/>
                <a:cs typeface="Times New Roman" panose="02020603050405020304" pitchFamily="18" charset="0"/>
              </a:rPr>
              <a:t>medical appointment </a:t>
            </a:r>
            <a:r>
              <a:rPr lang="en-US" sz="4900" dirty="0">
                <a:effectLst/>
                <a:latin typeface="Gill Sans MT" panose="020B0502020104020203" pitchFamily="34" charset="0"/>
                <a:ea typeface="Calibri" panose="020F0502020204030204" pitchFamily="34" charset="0"/>
                <a:cs typeface="Times New Roman" panose="02020603050405020304" pitchFamily="18" charset="0"/>
              </a:rPr>
              <a:t>due to lack of transportation.”</a:t>
            </a:r>
          </a:p>
          <a:p>
            <a:pPr marL="468630" indent="-285750">
              <a:lnSpc>
                <a:spcPct val="115000"/>
              </a:lnSpc>
              <a:spcBef>
                <a:spcPts val="0"/>
              </a:spcBef>
              <a:buFont typeface="Courier New" panose="02070309020205020404" pitchFamily="49" charset="0"/>
              <a:buChar char="o"/>
            </a:pPr>
            <a:r>
              <a:rPr lang="en-US" sz="4900" dirty="0">
                <a:effectLst/>
                <a:latin typeface="Gill Sans MT" panose="020B0502020104020203" pitchFamily="34" charset="0"/>
                <a:ea typeface="Calibri" panose="020F0502020204030204" pitchFamily="34" charset="0"/>
                <a:cs typeface="Times New Roman" panose="02020603050405020304" pitchFamily="18" charset="0"/>
              </a:rPr>
              <a:t>More than a third of financially insecure residents not satisfied with their “ability to get where they want to go.”</a:t>
            </a:r>
          </a:p>
          <a:p>
            <a:pPr marL="468630" indent="-285750">
              <a:lnSpc>
                <a:spcPct val="115000"/>
              </a:lnSpc>
              <a:spcBef>
                <a:spcPts val="0"/>
              </a:spcBef>
              <a:spcAft>
                <a:spcPts val="1000"/>
              </a:spcAft>
              <a:buFont typeface="Courier New" panose="02070309020205020404" pitchFamily="49" charset="0"/>
              <a:buChar char="o"/>
            </a:pPr>
            <a:r>
              <a:rPr lang="en-US" sz="4900" dirty="0">
                <a:effectLst/>
                <a:latin typeface="Gill Sans MT" panose="020B0502020104020203" pitchFamily="34" charset="0"/>
                <a:ea typeface="Calibri" panose="020F0502020204030204" pitchFamily="34" charset="0"/>
                <a:cs typeface="Times New Roman" panose="02020603050405020304" pitchFamily="18" charset="0"/>
              </a:rPr>
              <a:t>Nearly half of residents 60+ not satisfied with their “ability to get where they want to go.”</a:t>
            </a:r>
          </a:p>
          <a:p>
            <a:pPr marL="468630" indent="-285750">
              <a:lnSpc>
                <a:spcPct val="115000"/>
              </a:lnSpc>
              <a:spcBef>
                <a:spcPts val="0"/>
              </a:spcBef>
              <a:spcAft>
                <a:spcPts val="1000"/>
              </a:spcAft>
              <a:buFont typeface="Courier New" panose="02070309020205020404" pitchFamily="49" charset="0"/>
              <a:buChar char="o"/>
            </a:pPr>
            <a:endParaRPr lang="en-US" sz="4900" dirty="0">
              <a:effectLst/>
              <a:latin typeface="Gill Sans MT" panose="020B0502020104020203" pitchFamily="34" charset="0"/>
              <a:ea typeface="Calibri" panose="020F0502020204030204" pitchFamily="34" charset="0"/>
              <a:cs typeface="Times New Roman" panose="02020603050405020304" pitchFamily="18" charset="0"/>
            </a:endParaRPr>
          </a:p>
          <a:p>
            <a:pPr lvl="1"/>
            <a:endParaRPr lang="en-US" dirty="0"/>
          </a:p>
        </p:txBody>
      </p:sp>
      <p:sp>
        <p:nvSpPr>
          <p:cNvPr id="4" name="Content Placeholder 3">
            <a:extLst>
              <a:ext uri="{FF2B5EF4-FFF2-40B4-BE49-F238E27FC236}">
                <a16:creationId xmlns:a16="http://schemas.microsoft.com/office/drawing/2014/main" id="{393446C4-A030-4401-8799-DDEDC5697840}"/>
              </a:ext>
            </a:extLst>
          </p:cNvPr>
          <p:cNvSpPr>
            <a:spLocks noGrp="1"/>
          </p:cNvSpPr>
          <p:nvPr>
            <p:ph sz="half" idx="2"/>
          </p:nvPr>
        </p:nvSpPr>
        <p:spPr>
          <a:xfrm>
            <a:off x="5276088" y="1259514"/>
            <a:ext cx="3657600" cy="4663440"/>
          </a:xfrm>
        </p:spPr>
        <p:txBody>
          <a:bodyPr>
            <a:normAutofit fontScale="32500" lnSpcReduction="20000"/>
          </a:bodyPr>
          <a:lstStyle/>
          <a:p>
            <a:pPr marL="82296" indent="0">
              <a:buNone/>
            </a:pPr>
            <a:r>
              <a:rPr lang="en-US" sz="7400" b="1" dirty="0" err="1"/>
              <a:t>GoSudbury</a:t>
            </a:r>
            <a:r>
              <a:rPr lang="en-US" sz="7400" b="1" dirty="0"/>
              <a:t>! (2021)</a:t>
            </a:r>
          </a:p>
          <a:p>
            <a:pPr marL="82296" indent="0">
              <a:buNone/>
            </a:pPr>
            <a:endParaRPr lang="en-US" sz="7400" b="1" dirty="0"/>
          </a:p>
          <a:p>
            <a:r>
              <a:rPr lang="en-US" sz="6200" dirty="0"/>
              <a:t>Most needy residents served:</a:t>
            </a:r>
          </a:p>
          <a:p>
            <a:pPr lvl="1"/>
            <a:r>
              <a:rPr lang="en-US" sz="6200" dirty="0">
                <a:solidFill>
                  <a:srgbClr val="FF0000"/>
                </a:solidFill>
              </a:rPr>
              <a:t>Residents age 50+</a:t>
            </a:r>
          </a:p>
          <a:p>
            <a:pPr lvl="1"/>
            <a:r>
              <a:rPr lang="en-US" sz="6200" dirty="0">
                <a:solidFill>
                  <a:srgbClr val="FF0000"/>
                </a:solidFill>
              </a:rPr>
              <a:t>Residents with a disability</a:t>
            </a:r>
          </a:p>
          <a:p>
            <a:pPr lvl="1"/>
            <a:r>
              <a:rPr lang="en-US" sz="6200" dirty="0">
                <a:solidFill>
                  <a:srgbClr val="FF0000"/>
                </a:solidFill>
              </a:rPr>
              <a:t>Residents with financial limitations</a:t>
            </a:r>
          </a:p>
          <a:p>
            <a:r>
              <a:rPr lang="en-US" sz="6200" dirty="0"/>
              <a:t>Most vital destinations reached</a:t>
            </a:r>
          </a:p>
          <a:p>
            <a:pPr lvl="1"/>
            <a:r>
              <a:rPr lang="en-US" sz="6200" dirty="0">
                <a:solidFill>
                  <a:srgbClr val="FF0000"/>
                </a:solidFill>
              </a:rPr>
              <a:t>Healthcare</a:t>
            </a:r>
          </a:p>
          <a:p>
            <a:pPr lvl="1"/>
            <a:r>
              <a:rPr lang="en-US" sz="6200" dirty="0"/>
              <a:t>Shopping</a:t>
            </a:r>
          </a:p>
          <a:p>
            <a:pPr lvl="1"/>
            <a:r>
              <a:rPr lang="en-US" sz="6200" dirty="0"/>
              <a:t>Community resources</a:t>
            </a:r>
          </a:p>
          <a:p>
            <a:pPr lvl="1"/>
            <a:r>
              <a:rPr lang="en-US" sz="6200" dirty="0"/>
              <a:t>Work</a:t>
            </a:r>
          </a:p>
          <a:p>
            <a:pPr lvl="1"/>
            <a:endParaRPr lang="en-US" b="1" dirty="0"/>
          </a:p>
        </p:txBody>
      </p:sp>
      <p:sp>
        <p:nvSpPr>
          <p:cNvPr id="6" name="Slide Number Placeholder 5">
            <a:extLst>
              <a:ext uri="{FF2B5EF4-FFF2-40B4-BE49-F238E27FC236}">
                <a16:creationId xmlns:a16="http://schemas.microsoft.com/office/drawing/2014/main" id="{103B7A55-E118-44BF-A599-92C6C263ACED}"/>
              </a:ext>
            </a:extLst>
          </p:cNvPr>
          <p:cNvSpPr>
            <a:spLocks noGrp="1"/>
          </p:cNvSpPr>
          <p:nvPr>
            <p:ph type="sldNum" sz="quarter" idx="12"/>
          </p:nvPr>
        </p:nvSpPr>
        <p:spPr/>
        <p:txBody>
          <a:bodyPr/>
          <a:lstStyle/>
          <a:p>
            <a:fld id="{071789FD-49D5-41AD-854C-0F54EF584058}" type="slidenum">
              <a:rPr lang="en-US" smtClean="0"/>
              <a:t>16</a:t>
            </a:fld>
            <a:endParaRPr lang="en-US"/>
          </a:p>
        </p:txBody>
      </p:sp>
      <p:sp>
        <p:nvSpPr>
          <p:cNvPr id="7" name="Footer Placeholder 6">
            <a:extLst>
              <a:ext uri="{FF2B5EF4-FFF2-40B4-BE49-F238E27FC236}">
                <a16:creationId xmlns:a16="http://schemas.microsoft.com/office/drawing/2014/main" id="{2F676CC1-6576-4153-84AA-811CF421422F}"/>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08574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36F2A-E967-401C-9190-D03B9D8A4F5B}"/>
              </a:ext>
            </a:extLst>
          </p:cNvPr>
          <p:cNvSpPr>
            <a:spLocks noGrp="1"/>
          </p:cNvSpPr>
          <p:nvPr>
            <p:ph type="title"/>
          </p:nvPr>
        </p:nvSpPr>
        <p:spPr>
          <a:xfrm>
            <a:off x="1066800" y="577572"/>
            <a:ext cx="8239125" cy="716582"/>
          </a:xfrm>
        </p:spPr>
        <p:txBody>
          <a:bodyPr>
            <a:normAutofit fontScale="90000"/>
          </a:bodyPr>
          <a:lstStyle/>
          <a:p>
            <a:r>
              <a:rPr lang="en-US" dirty="0"/>
              <a:t>Resident Feedback</a:t>
            </a:r>
          </a:p>
        </p:txBody>
      </p:sp>
      <p:sp>
        <p:nvSpPr>
          <p:cNvPr id="3" name="Text Placeholder 2">
            <a:extLst>
              <a:ext uri="{FF2B5EF4-FFF2-40B4-BE49-F238E27FC236}">
                <a16:creationId xmlns:a16="http://schemas.microsoft.com/office/drawing/2014/main" id="{2C2FBCA8-9D75-4A1C-B7E6-0AD63D5DF8D1}"/>
              </a:ext>
            </a:extLst>
          </p:cNvPr>
          <p:cNvSpPr>
            <a:spLocks noGrp="1"/>
          </p:cNvSpPr>
          <p:nvPr>
            <p:ph type="body" idx="21"/>
          </p:nvPr>
        </p:nvSpPr>
        <p:spPr>
          <a:xfrm>
            <a:off x="904875" y="1364996"/>
            <a:ext cx="8010525" cy="4940554"/>
          </a:xfrm>
        </p:spPr>
        <p:txBody>
          <a:bodyPr>
            <a:norm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“Being </a:t>
            </a:r>
            <a:r>
              <a:rPr lang="en-US" sz="1800"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new to the town and being a non driver</a:t>
            </a:r>
            <a:r>
              <a:rPr lang="en-US" sz="1800" dirty="0">
                <a:effectLst/>
                <a:latin typeface="Calibri" panose="020F0502020204030204" pitchFamily="34" charset="0"/>
                <a:ea typeface="Calibri" panose="020F0502020204030204" pitchFamily="34" charset="0"/>
                <a:cs typeface="Times New Roman" panose="02020603050405020304" pitchFamily="18" charset="0"/>
              </a:rPr>
              <a:t>, I relied on this service to get around and </a:t>
            </a:r>
            <a:r>
              <a:rPr lang="en-US" sz="1800"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stay connected to life</a:t>
            </a:r>
            <a:r>
              <a:rPr lang="en-US" sz="1800" dirty="0">
                <a:effectLst/>
                <a:latin typeface="Calibri" panose="020F0502020204030204" pitchFamily="34" charset="0"/>
                <a:ea typeface="Calibri" panose="020F0502020204030204" pitchFamily="34" charset="0"/>
                <a:cs typeface="Times New Roman" panose="02020603050405020304" pitchFamily="18" charset="0"/>
              </a:rPr>
              <a:t>.  Without it I’ve had to walk to get my groceries and buy only what I can carry and I feel </a:t>
            </a:r>
            <a:r>
              <a:rPr lang="en-US" sz="1800"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isolated from my friends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“It provided me with much needed service.  The ability to get a [</a:t>
            </a:r>
            <a:r>
              <a:rPr lang="en-US" sz="1800"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wheelchair accessible] ride</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that could go out of Sudbury gave me many more options and places to go.  This helped my physical and emotional well-being that </a:t>
            </a:r>
            <a:r>
              <a:rPr lang="en-US" sz="1800"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I was not trapped in town</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800" dirty="0">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X is a kind and competent driver. He is not only always on time, he is always early. He is also patient.  I’m so happy to use this as it is the best and easiest way for me to </a:t>
            </a:r>
            <a:r>
              <a:rPr lang="en-US" sz="1800"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get to important medical appointments</a:t>
            </a:r>
            <a:r>
              <a:rPr lang="en-US" sz="1800" dirty="0">
                <a:effectLst/>
                <a:latin typeface="Calibri" panose="020F0502020204030204" pitchFamily="34" charset="0"/>
                <a:ea typeface="Calibri" panose="020F0502020204030204" pitchFamily="34" charset="0"/>
                <a:cs typeface="Times New Roman" panose="02020603050405020304" pitchFamily="18" charset="0"/>
              </a:rPr>
              <a:t>. It makes a huge difference in my life.  It is one of the many things needed to </a:t>
            </a:r>
            <a:r>
              <a:rPr lang="en-US" sz="1800"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allow me to continue to live in my own house.</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“I was very happy for the service.  It was offered at a difficult time in my life when </a:t>
            </a:r>
            <a:r>
              <a:rPr lang="en-US" sz="1800"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no one was around to help me out</a:t>
            </a:r>
            <a:r>
              <a:rPr lang="en-US" sz="1800" dirty="0">
                <a:effectLst/>
                <a:latin typeface="Calibri" panose="020F0502020204030204" pitchFamily="34" charset="0"/>
                <a:ea typeface="Calibri" panose="020F0502020204030204" pitchFamily="34" charset="0"/>
                <a:cs typeface="Times New Roman" panose="02020603050405020304" pitchFamily="18" charset="0"/>
              </a:rPr>
              <a:t>.  Everyone was wonderfully helpful, from Ana to Beth to all the drivers, including office dispatchers for the taxi companies.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Thank you for this taxi service.  It </a:t>
            </a:r>
            <a:r>
              <a:rPr lang="en-US" sz="1800" i="1" dirty="0">
                <a:solidFill>
                  <a:schemeClr val="tx2">
                    <a:lumMod val="60000"/>
                    <a:lumOff val="40000"/>
                  </a:schemeClr>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was a life saver</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in my case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sz="2400" dirty="0"/>
          </a:p>
        </p:txBody>
      </p:sp>
      <p:sp>
        <p:nvSpPr>
          <p:cNvPr id="4" name="Slide Number Placeholder 3">
            <a:extLst>
              <a:ext uri="{FF2B5EF4-FFF2-40B4-BE49-F238E27FC236}">
                <a16:creationId xmlns:a16="http://schemas.microsoft.com/office/drawing/2014/main" id="{C4B7D750-6BAF-422F-A6B5-3445B95A4DC0}"/>
              </a:ext>
            </a:extLst>
          </p:cNvPr>
          <p:cNvSpPr>
            <a:spLocks noGrp="1"/>
          </p:cNvSpPr>
          <p:nvPr>
            <p:ph type="sldNum" sz="quarter" idx="2"/>
          </p:nvPr>
        </p:nvSpPr>
        <p:spPr/>
        <p:txBody>
          <a:bodyPr/>
          <a:lstStyle/>
          <a:p>
            <a:fld id="{86CB4B4D-7CA3-9044-876B-883B54F8677D}" type="slidenum">
              <a:rPr lang="en-US" smtClean="0"/>
              <a:t>17</a:t>
            </a:fld>
            <a:endParaRPr lang="en-US"/>
          </a:p>
        </p:txBody>
      </p:sp>
    </p:spTree>
    <p:extLst>
      <p:ext uri="{BB962C8B-B14F-4D97-AF65-F5344CB8AC3E}">
        <p14:creationId xmlns:p14="http://schemas.microsoft.com/office/powerpoint/2010/main" val="343520763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B5EDCA-841F-4B7A-A332-F2D191283898}"/>
              </a:ext>
            </a:extLst>
          </p:cNvPr>
          <p:cNvSpPr>
            <a:spLocks noGrp="1"/>
          </p:cNvSpPr>
          <p:nvPr>
            <p:ph type="title"/>
          </p:nvPr>
        </p:nvSpPr>
        <p:spPr>
          <a:xfrm>
            <a:off x="1066800" y="539750"/>
            <a:ext cx="7624763" cy="716582"/>
          </a:xfrm>
        </p:spPr>
        <p:txBody>
          <a:bodyPr>
            <a:normAutofit fontScale="90000"/>
          </a:bodyPr>
          <a:lstStyle/>
          <a:p>
            <a:r>
              <a:rPr lang="en-US" dirty="0"/>
              <a:t>Accomplishments, cont.</a:t>
            </a:r>
          </a:p>
        </p:txBody>
      </p:sp>
      <p:sp>
        <p:nvSpPr>
          <p:cNvPr id="6" name="Text Placeholder 5">
            <a:extLst>
              <a:ext uri="{FF2B5EF4-FFF2-40B4-BE49-F238E27FC236}">
                <a16:creationId xmlns:a16="http://schemas.microsoft.com/office/drawing/2014/main" id="{D3B3BD55-3DED-41CB-A8B5-946174491FCE}"/>
              </a:ext>
            </a:extLst>
          </p:cNvPr>
          <p:cNvSpPr>
            <a:spLocks noGrp="1"/>
          </p:cNvSpPr>
          <p:nvPr>
            <p:ph type="body" idx="21"/>
          </p:nvPr>
        </p:nvSpPr>
        <p:spPr>
          <a:xfrm>
            <a:off x="1105757" y="1716937"/>
            <a:ext cx="7546848" cy="4531463"/>
          </a:xfrm>
        </p:spPr>
        <p:txBody>
          <a:bodyPr>
            <a:normAutofit fontScale="92500"/>
          </a:bodyPr>
          <a:lstStyle/>
          <a:p>
            <a:pPr marL="82296" indent="0">
              <a:buNone/>
            </a:pPr>
            <a:r>
              <a:rPr lang="en-US" sz="3500" b="1" dirty="0"/>
              <a:t>Sudbury is leader and role model in:</a:t>
            </a:r>
          </a:p>
          <a:p>
            <a:r>
              <a:rPr lang="en-US" sz="3300" dirty="0"/>
              <a:t>Livable communities (MAGIC) providing transportation options</a:t>
            </a:r>
          </a:p>
          <a:p>
            <a:r>
              <a:rPr lang="en-US" sz="3300" dirty="0"/>
              <a:t>Vendor relations and partnering (taxis, Uber)</a:t>
            </a:r>
          </a:p>
          <a:p>
            <a:r>
              <a:rPr lang="en-US" sz="3300" dirty="0"/>
              <a:t>Community Compact 6-town collaboration</a:t>
            </a:r>
          </a:p>
          <a:p>
            <a:r>
              <a:rPr lang="en-US" sz="3300" dirty="0"/>
              <a:t>MAPC taxi grants (demonstrated success in 2 rounds, option for 3</a:t>
            </a:r>
            <a:r>
              <a:rPr lang="en-US" sz="3300" baseline="30000" dirty="0"/>
              <a:t>rd</a:t>
            </a:r>
            <a:r>
              <a:rPr lang="en-US" sz="3300" dirty="0"/>
              <a:t>)</a:t>
            </a:r>
          </a:p>
          <a:p>
            <a:pPr lvl="1"/>
            <a:endParaRPr lang="en-US" sz="2800" dirty="0"/>
          </a:p>
          <a:p>
            <a:pPr lvl="1"/>
            <a:endParaRPr lang="en-US" sz="2800" dirty="0"/>
          </a:p>
        </p:txBody>
      </p:sp>
      <p:sp>
        <p:nvSpPr>
          <p:cNvPr id="4" name="Slide Number Placeholder 3">
            <a:extLst>
              <a:ext uri="{FF2B5EF4-FFF2-40B4-BE49-F238E27FC236}">
                <a16:creationId xmlns:a16="http://schemas.microsoft.com/office/drawing/2014/main" id="{80527B10-D77F-43B9-926F-855ACE3FF69F}"/>
              </a:ext>
            </a:extLst>
          </p:cNvPr>
          <p:cNvSpPr>
            <a:spLocks noGrp="1"/>
          </p:cNvSpPr>
          <p:nvPr>
            <p:ph type="sldNum" sz="quarter" idx="2"/>
          </p:nvPr>
        </p:nvSpPr>
        <p:spPr/>
        <p:txBody>
          <a:bodyPr/>
          <a:lstStyle/>
          <a:p>
            <a:fld id="{86CB4B4D-7CA3-9044-876B-883B54F8677D}" type="slidenum">
              <a:rPr lang="en-US" smtClean="0"/>
              <a:t>18</a:t>
            </a:fld>
            <a:endParaRPr lang="en-US"/>
          </a:p>
        </p:txBody>
      </p:sp>
    </p:spTree>
    <p:extLst>
      <p:ext uri="{BB962C8B-B14F-4D97-AF65-F5344CB8AC3E}">
        <p14:creationId xmlns:p14="http://schemas.microsoft.com/office/powerpoint/2010/main" val="219320933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E3DED4-A94C-433D-B29D-49F4D69637E6}"/>
              </a:ext>
            </a:extLst>
          </p:cNvPr>
          <p:cNvSpPr>
            <a:spLocks noGrp="1"/>
          </p:cNvSpPr>
          <p:nvPr>
            <p:ph type="title"/>
          </p:nvPr>
        </p:nvSpPr>
        <p:spPr>
          <a:xfrm>
            <a:off x="1219200" y="457200"/>
            <a:ext cx="8239125" cy="716582"/>
          </a:xfrm>
        </p:spPr>
        <p:txBody>
          <a:bodyPr>
            <a:normAutofit fontScale="90000"/>
          </a:bodyPr>
          <a:lstStyle/>
          <a:p>
            <a:r>
              <a:rPr lang="en-US" dirty="0"/>
              <a:t>Lessons Learned</a:t>
            </a:r>
          </a:p>
        </p:txBody>
      </p:sp>
      <p:sp>
        <p:nvSpPr>
          <p:cNvPr id="6" name="Text Placeholder 5">
            <a:extLst>
              <a:ext uri="{FF2B5EF4-FFF2-40B4-BE49-F238E27FC236}">
                <a16:creationId xmlns:a16="http://schemas.microsoft.com/office/drawing/2014/main" id="{0D86DE1D-3CB6-4108-BBFF-0554AB6424EF}"/>
              </a:ext>
            </a:extLst>
          </p:cNvPr>
          <p:cNvSpPr>
            <a:spLocks noGrp="1"/>
          </p:cNvSpPr>
          <p:nvPr>
            <p:ph type="body" idx="21"/>
          </p:nvPr>
        </p:nvSpPr>
        <p:spPr>
          <a:xfrm>
            <a:off x="1371601" y="1364996"/>
            <a:ext cx="7242048" cy="4128007"/>
          </a:xfrm>
        </p:spPr>
        <p:txBody>
          <a:bodyPr>
            <a:normAutofit/>
          </a:bodyPr>
          <a:lstStyle/>
          <a:p>
            <a:pPr marL="596646" indent="-514350">
              <a:buFont typeface="+mj-lt"/>
              <a:buAutoNum type="arabicPeriod"/>
            </a:pPr>
            <a:r>
              <a:rPr lang="en-US" dirty="0"/>
              <a:t>Preparation </a:t>
            </a:r>
            <a:r>
              <a:rPr lang="en-US" sz="2400" dirty="0"/>
              <a:t>(Transportation Committee invested 3 years preparing for initiatives)</a:t>
            </a:r>
          </a:p>
          <a:p>
            <a:pPr marL="596646" indent="-514350">
              <a:buFont typeface="+mj-lt"/>
              <a:buAutoNum type="arabicPeriod"/>
            </a:pPr>
            <a:r>
              <a:rPr lang="en-US" dirty="0"/>
              <a:t>Continuous quality improvement </a:t>
            </a:r>
            <a:r>
              <a:rPr lang="en-US" sz="2400" dirty="0"/>
              <a:t>(Early stage of each initiative was followed closely, with improvements made immediately as needed:  </a:t>
            </a:r>
            <a:r>
              <a:rPr lang="en-US" sz="2400" i="1" dirty="0"/>
              <a:t>plan, do, study, act</a:t>
            </a:r>
            <a:r>
              <a:rPr lang="en-US" sz="2400" dirty="0"/>
              <a:t>)</a:t>
            </a:r>
          </a:p>
          <a:p>
            <a:pPr marL="596646" indent="-514350">
              <a:buFont typeface="+mj-lt"/>
              <a:buAutoNum type="arabicPeriod"/>
            </a:pPr>
            <a:r>
              <a:rPr lang="en-US" dirty="0"/>
              <a:t>Scientific approach </a:t>
            </a:r>
            <a:r>
              <a:rPr lang="en-US" sz="2400" dirty="0"/>
              <a:t>(Focus on data, including rider and vendor feedback [hypothesis testing])</a:t>
            </a:r>
          </a:p>
        </p:txBody>
      </p:sp>
      <p:sp>
        <p:nvSpPr>
          <p:cNvPr id="4" name="Slide Number Placeholder 3">
            <a:extLst>
              <a:ext uri="{FF2B5EF4-FFF2-40B4-BE49-F238E27FC236}">
                <a16:creationId xmlns:a16="http://schemas.microsoft.com/office/drawing/2014/main" id="{361F87A7-3908-4D1D-856F-31B53D9CDEF1}"/>
              </a:ext>
            </a:extLst>
          </p:cNvPr>
          <p:cNvSpPr>
            <a:spLocks noGrp="1"/>
          </p:cNvSpPr>
          <p:nvPr>
            <p:ph type="sldNum" sz="quarter" idx="2"/>
          </p:nvPr>
        </p:nvSpPr>
        <p:spPr/>
        <p:txBody>
          <a:bodyPr/>
          <a:lstStyle/>
          <a:p>
            <a:fld id="{071789FD-49D5-41AD-854C-0F54EF584058}" type="slidenum">
              <a:rPr lang="en-US" smtClean="0"/>
              <a:t>19</a:t>
            </a:fld>
            <a:endParaRPr lang="en-US"/>
          </a:p>
        </p:txBody>
      </p:sp>
    </p:spTree>
    <p:extLst>
      <p:ext uri="{BB962C8B-B14F-4D97-AF65-F5344CB8AC3E}">
        <p14:creationId xmlns:p14="http://schemas.microsoft.com/office/powerpoint/2010/main" val="107746628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C53B8-0BEC-43C2-BE4B-C8A7C179BCC9}"/>
              </a:ext>
            </a:extLst>
          </p:cNvPr>
          <p:cNvSpPr>
            <a:spLocks noGrp="1"/>
          </p:cNvSpPr>
          <p:nvPr>
            <p:ph type="title"/>
          </p:nvPr>
        </p:nvSpPr>
        <p:spPr>
          <a:xfrm>
            <a:off x="1143000" y="533400"/>
            <a:ext cx="8239125" cy="716582"/>
          </a:xfrm>
        </p:spPr>
        <p:txBody>
          <a:bodyPr>
            <a:normAutofit fontScale="90000"/>
          </a:bodyPr>
          <a:lstStyle/>
          <a:p>
            <a:r>
              <a:rPr lang="en-US" dirty="0"/>
              <a:t>Agenda</a:t>
            </a:r>
          </a:p>
        </p:txBody>
      </p:sp>
      <p:sp>
        <p:nvSpPr>
          <p:cNvPr id="3" name="Text Placeholder 2">
            <a:extLst>
              <a:ext uri="{FF2B5EF4-FFF2-40B4-BE49-F238E27FC236}">
                <a16:creationId xmlns:a16="http://schemas.microsoft.com/office/drawing/2014/main" id="{A4DA5C2D-6868-412B-AAC3-5F7A35046896}"/>
              </a:ext>
            </a:extLst>
          </p:cNvPr>
          <p:cNvSpPr>
            <a:spLocks noGrp="1"/>
          </p:cNvSpPr>
          <p:nvPr>
            <p:ph type="body" idx="21"/>
          </p:nvPr>
        </p:nvSpPr>
        <p:spPr>
          <a:xfrm>
            <a:off x="1181099" y="1686989"/>
            <a:ext cx="6781801" cy="4128007"/>
          </a:xfrm>
        </p:spPr>
        <p:txBody>
          <a:bodyPr/>
          <a:lstStyle/>
          <a:p>
            <a:r>
              <a:rPr lang="en-US" dirty="0"/>
              <a:t>Brief background (slides 3-5)</a:t>
            </a:r>
          </a:p>
          <a:p>
            <a:r>
              <a:rPr lang="en-US" dirty="0"/>
              <a:t>Current reality (slides 6-7)</a:t>
            </a:r>
          </a:p>
          <a:p>
            <a:r>
              <a:rPr lang="en-US" dirty="0"/>
              <a:t>Initiatives underway (slides 8-14)</a:t>
            </a:r>
          </a:p>
          <a:p>
            <a:r>
              <a:rPr lang="en-US" dirty="0"/>
              <a:t>Accomplishments (slides 15-17)</a:t>
            </a:r>
          </a:p>
          <a:p>
            <a:r>
              <a:rPr lang="en-US" dirty="0"/>
              <a:t>Lessons learned (slides 18-19)</a:t>
            </a:r>
          </a:p>
          <a:p>
            <a:r>
              <a:rPr lang="en-US" dirty="0"/>
              <a:t>Sustainability (slides 20-23)</a:t>
            </a:r>
          </a:p>
          <a:p>
            <a:r>
              <a:rPr lang="en-US" dirty="0"/>
              <a:t>Conclusion:  Next Steps?</a:t>
            </a:r>
          </a:p>
          <a:p>
            <a:endParaRPr lang="en-US" dirty="0"/>
          </a:p>
        </p:txBody>
      </p:sp>
      <p:sp>
        <p:nvSpPr>
          <p:cNvPr id="4" name="Slide Number Placeholder 3">
            <a:extLst>
              <a:ext uri="{FF2B5EF4-FFF2-40B4-BE49-F238E27FC236}">
                <a16:creationId xmlns:a16="http://schemas.microsoft.com/office/drawing/2014/main" id="{CA3E2F95-43B0-441F-A144-9A0C08AFC54B}"/>
              </a:ext>
            </a:extLst>
          </p:cNvPr>
          <p:cNvSpPr>
            <a:spLocks noGrp="1"/>
          </p:cNvSpPr>
          <p:nvPr>
            <p:ph type="sldNum" sz="quarter" idx="2"/>
          </p:nvPr>
        </p:nvSpPr>
        <p:spPr/>
        <p:txBody>
          <a:bodyPr/>
          <a:lstStyle/>
          <a:p>
            <a:fld id="{86CB4B4D-7CA3-9044-876B-883B54F8677D}" type="slidenum">
              <a:rPr lang="en-US" smtClean="0"/>
              <a:t>2</a:t>
            </a:fld>
            <a:endParaRPr lang="en-US"/>
          </a:p>
        </p:txBody>
      </p:sp>
    </p:spTree>
    <p:extLst>
      <p:ext uri="{BB962C8B-B14F-4D97-AF65-F5344CB8AC3E}">
        <p14:creationId xmlns:p14="http://schemas.microsoft.com/office/powerpoint/2010/main" val="369597248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1909AD-98EC-48EF-8AEE-082E814E68F3}"/>
              </a:ext>
            </a:extLst>
          </p:cNvPr>
          <p:cNvSpPr>
            <a:spLocks noGrp="1"/>
          </p:cNvSpPr>
          <p:nvPr>
            <p:ph type="title"/>
          </p:nvPr>
        </p:nvSpPr>
        <p:spPr>
          <a:xfrm>
            <a:off x="1219200" y="457200"/>
            <a:ext cx="8239125" cy="716582"/>
          </a:xfrm>
        </p:spPr>
        <p:txBody>
          <a:bodyPr>
            <a:normAutofit fontScale="90000"/>
          </a:bodyPr>
          <a:lstStyle/>
          <a:p>
            <a:r>
              <a:rPr lang="en-US" dirty="0"/>
              <a:t>Lessons Learned, cont.</a:t>
            </a:r>
          </a:p>
        </p:txBody>
      </p:sp>
      <p:sp>
        <p:nvSpPr>
          <p:cNvPr id="6" name="Text Placeholder 5">
            <a:extLst>
              <a:ext uri="{FF2B5EF4-FFF2-40B4-BE49-F238E27FC236}">
                <a16:creationId xmlns:a16="http://schemas.microsoft.com/office/drawing/2014/main" id="{DD93C5C6-9AA1-43E3-9AC9-F920EE20B06C}"/>
              </a:ext>
            </a:extLst>
          </p:cNvPr>
          <p:cNvSpPr>
            <a:spLocks noGrp="1"/>
          </p:cNvSpPr>
          <p:nvPr>
            <p:ph type="body" idx="21"/>
          </p:nvPr>
        </p:nvSpPr>
        <p:spPr>
          <a:xfrm>
            <a:off x="1066801" y="1600200"/>
            <a:ext cx="7546848" cy="4705350"/>
          </a:xfrm>
        </p:spPr>
        <p:txBody>
          <a:bodyPr>
            <a:normAutofit fontScale="92500" lnSpcReduction="20000"/>
          </a:bodyPr>
          <a:lstStyle/>
          <a:p>
            <a:r>
              <a:rPr lang="en-US" dirty="0"/>
              <a:t>Only most needy residents (and most vital destinations) served.  Many more would benefit from choices other than own auto.</a:t>
            </a:r>
          </a:p>
          <a:p>
            <a:r>
              <a:rPr lang="en-US" dirty="0"/>
              <a:t>Environmental considerations are pressing (EVs, pooled transport, etc.).</a:t>
            </a:r>
          </a:p>
          <a:p>
            <a:r>
              <a:rPr lang="en-US" dirty="0">
                <a:highlight>
                  <a:srgbClr val="FFFF00"/>
                </a:highlight>
              </a:rPr>
              <a:t>Mobility (WAV) and assisted options still very limited.</a:t>
            </a:r>
          </a:p>
          <a:p>
            <a:r>
              <a:rPr lang="en-US" dirty="0">
                <a:highlight>
                  <a:srgbClr val="FFFF00"/>
                </a:highlight>
              </a:rPr>
              <a:t>Grant funding unpredictable, unsustainable</a:t>
            </a:r>
            <a:r>
              <a:rPr lang="en-US" dirty="0"/>
              <a:t>.</a:t>
            </a:r>
          </a:p>
          <a:p>
            <a:r>
              <a:rPr lang="en-US" dirty="0"/>
              <a:t>Transportation management should be Town Staff responsibility, less reliance on volunteers.</a:t>
            </a:r>
          </a:p>
          <a:p>
            <a:endParaRPr lang="en-US" dirty="0"/>
          </a:p>
          <a:p>
            <a:endParaRPr lang="en-US" dirty="0"/>
          </a:p>
        </p:txBody>
      </p:sp>
      <p:sp>
        <p:nvSpPr>
          <p:cNvPr id="4" name="Slide Number Placeholder 3">
            <a:extLst>
              <a:ext uri="{FF2B5EF4-FFF2-40B4-BE49-F238E27FC236}">
                <a16:creationId xmlns:a16="http://schemas.microsoft.com/office/drawing/2014/main" id="{D2727F63-D173-4208-A9CF-8D44C65DA60C}"/>
              </a:ext>
            </a:extLst>
          </p:cNvPr>
          <p:cNvSpPr>
            <a:spLocks noGrp="1"/>
          </p:cNvSpPr>
          <p:nvPr>
            <p:ph type="sldNum" sz="quarter" idx="2"/>
          </p:nvPr>
        </p:nvSpPr>
        <p:spPr/>
        <p:txBody>
          <a:bodyPr/>
          <a:lstStyle/>
          <a:p>
            <a:fld id="{071789FD-49D5-41AD-854C-0F54EF584058}" type="slidenum">
              <a:rPr lang="en-US" smtClean="0"/>
              <a:t>20</a:t>
            </a:fld>
            <a:endParaRPr lang="en-US"/>
          </a:p>
        </p:txBody>
      </p:sp>
    </p:spTree>
    <p:extLst>
      <p:ext uri="{BB962C8B-B14F-4D97-AF65-F5344CB8AC3E}">
        <p14:creationId xmlns:p14="http://schemas.microsoft.com/office/powerpoint/2010/main" val="101126177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Background"/>
          <p:cNvSpPr txBox="1">
            <a:spLocks noGrp="1"/>
          </p:cNvSpPr>
          <p:nvPr>
            <p:ph type="title"/>
          </p:nvPr>
        </p:nvSpPr>
        <p:spPr>
          <a:xfrm>
            <a:off x="1143000" y="403709"/>
            <a:ext cx="8239125" cy="716582"/>
          </a:xfrm>
          <a:prstGeom prst="rect">
            <a:avLst/>
          </a:prstGeom>
        </p:spPr>
        <p:txBody>
          <a:bodyPr>
            <a:normAutofit fontScale="90000"/>
          </a:bodyPr>
          <a:lstStyle>
            <a:lvl1pPr>
              <a:defRPr spc="-200"/>
            </a:lvl1pPr>
          </a:lstStyle>
          <a:p>
            <a:r>
              <a:rPr lang="en-US" dirty="0"/>
              <a:t>Target State:  Sustainability</a:t>
            </a:r>
            <a:endParaRPr dirty="0"/>
          </a:p>
        </p:txBody>
      </p:sp>
      <p:sp>
        <p:nvSpPr>
          <p:cNvPr id="172" name="2019 Livable Sudbury Survey concluded that Transportation was the town’s biggest challenge.…"/>
          <p:cNvSpPr txBox="1">
            <a:spLocks noGrp="1"/>
          </p:cNvSpPr>
          <p:nvPr>
            <p:ph type="body" idx="21"/>
          </p:nvPr>
        </p:nvSpPr>
        <p:spPr>
          <a:xfrm>
            <a:off x="1143000" y="1447800"/>
            <a:ext cx="7086600" cy="4648200"/>
          </a:xfrm>
          <a:prstGeom prst="rect">
            <a:avLst/>
          </a:prstGeom>
        </p:spPr>
        <p:txBody>
          <a:bodyPr lIns="19050" tIns="19050" rIns="19050" bIns="19050" numCol="1" spcCol="38100">
            <a:normAutofit fontScale="25000" lnSpcReduction="20000"/>
          </a:bodyPr>
          <a:lstStyle/>
          <a:p>
            <a:pPr marL="0" indent="0" defTabSz="768077">
              <a:lnSpc>
                <a:spcPct val="150000"/>
              </a:lnSpc>
              <a:spcBef>
                <a:spcPts val="1388"/>
              </a:spcBef>
              <a:spcAft>
                <a:spcPts val="675"/>
              </a:spcAft>
              <a:buSzPct val="123000"/>
              <a:buNone/>
              <a:defRPr sz="4000" b="0"/>
            </a:pPr>
            <a:r>
              <a:rPr sz="9600" dirty="0"/>
              <a:t>2019 Livable Sudbury </a:t>
            </a:r>
            <a:r>
              <a:rPr lang="en-US" sz="9600" dirty="0"/>
              <a:t>needs assessment:  </a:t>
            </a:r>
            <a:r>
              <a:rPr lang="en-US" sz="9600" i="1" dirty="0"/>
              <a:t>T</a:t>
            </a:r>
            <a:r>
              <a:rPr sz="9600" i="1" dirty="0"/>
              <a:t>ransportation </a:t>
            </a:r>
            <a:r>
              <a:rPr lang="en-US" sz="9600" i="1" dirty="0"/>
              <a:t>is</a:t>
            </a:r>
            <a:r>
              <a:rPr sz="9600" i="1" dirty="0"/>
              <a:t> the town’s biggest challenge.</a:t>
            </a:r>
          </a:p>
          <a:p>
            <a:pPr marL="0" indent="0" defTabSz="768077">
              <a:lnSpc>
                <a:spcPct val="150000"/>
              </a:lnSpc>
              <a:spcBef>
                <a:spcPts val="1388"/>
              </a:spcBef>
              <a:spcAft>
                <a:spcPts val="675"/>
              </a:spcAft>
              <a:buSzPct val="123000"/>
              <a:buNone/>
              <a:defRPr sz="4000" b="0"/>
            </a:pPr>
            <a:r>
              <a:rPr lang="en-US" sz="9600" dirty="0"/>
              <a:t>Sudbury now at crucial stage</a:t>
            </a:r>
            <a:r>
              <a:rPr lang="en-US" sz="9600" i="1" dirty="0"/>
              <a:t>: </a:t>
            </a:r>
          </a:p>
          <a:p>
            <a:pPr marL="283463" lvl="1" indent="-192023" defTabSz="768077">
              <a:lnSpc>
                <a:spcPct val="150000"/>
              </a:lnSpc>
              <a:spcBef>
                <a:spcPts val="1388"/>
              </a:spcBef>
              <a:spcAft>
                <a:spcPts val="675"/>
              </a:spcAft>
              <a:buSzPct val="123000"/>
              <a:buChar char="•"/>
              <a:defRPr sz="4000" b="0"/>
            </a:pPr>
            <a:r>
              <a:rPr lang="en-US" sz="9600" i="1" dirty="0"/>
              <a:t>Is there Town commitment to a sustainable, effective, and efficient system of transportation for residents?  </a:t>
            </a:r>
          </a:p>
          <a:p>
            <a:pPr marL="283463" lvl="1" indent="-192023" defTabSz="768077">
              <a:lnSpc>
                <a:spcPct val="150000"/>
              </a:lnSpc>
              <a:spcBef>
                <a:spcPts val="1388"/>
              </a:spcBef>
              <a:spcAft>
                <a:spcPts val="675"/>
              </a:spcAft>
              <a:buSzPct val="123000"/>
              <a:buChar char="•"/>
              <a:defRPr sz="4000" b="0"/>
            </a:pPr>
            <a:r>
              <a:rPr lang="en-US" sz="9600" i="1" dirty="0"/>
              <a:t>If yes, how do we ensure a sustainable, effective, and efficient system of transportation for residents?</a:t>
            </a:r>
            <a:endParaRPr sz="9600" i="1" dirty="0"/>
          </a:p>
        </p:txBody>
      </p:sp>
      <p:sp>
        <p:nvSpPr>
          <p:cNvPr id="2" name="Slide Number Placeholder 1">
            <a:extLst>
              <a:ext uri="{FF2B5EF4-FFF2-40B4-BE49-F238E27FC236}">
                <a16:creationId xmlns:a16="http://schemas.microsoft.com/office/drawing/2014/main" id="{846F535B-58DB-4C78-9EE5-4EADBB41426F}"/>
              </a:ext>
            </a:extLst>
          </p:cNvPr>
          <p:cNvSpPr>
            <a:spLocks noGrp="1"/>
          </p:cNvSpPr>
          <p:nvPr>
            <p:ph type="sldNum" sz="quarter" idx="2"/>
          </p:nvPr>
        </p:nvSpPr>
        <p:spPr/>
        <p:txBody>
          <a:bodyPr/>
          <a:lstStyle/>
          <a:p>
            <a:fld id="{86CB4B4D-7CA3-9044-876B-883B54F8677D}" type="slidenum">
              <a:rPr lang="en-US" smtClean="0"/>
              <a:t>21</a:t>
            </a:fld>
            <a:endParaRPr lang="en-US"/>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Background"/>
          <p:cNvSpPr txBox="1">
            <a:spLocks noGrp="1"/>
          </p:cNvSpPr>
          <p:nvPr>
            <p:ph type="title"/>
          </p:nvPr>
        </p:nvSpPr>
        <p:spPr>
          <a:xfrm>
            <a:off x="911160" y="403709"/>
            <a:ext cx="8239125" cy="716582"/>
          </a:xfrm>
          <a:prstGeom prst="rect">
            <a:avLst/>
          </a:prstGeom>
        </p:spPr>
        <p:txBody>
          <a:bodyPr>
            <a:normAutofit fontScale="90000"/>
          </a:bodyPr>
          <a:lstStyle>
            <a:lvl1pPr>
              <a:defRPr spc="-200"/>
            </a:lvl1pPr>
          </a:lstStyle>
          <a:p>
            <a:r>
              <a:rPr lang="en-US" sz="4400" i="1" dirty="0"/>
              <a:t>Significant Program Requirements</a:t>
            </a:r>
            <a:br>
              <a:rPr lang="en-US" sz="4400" i="1" dirty="0"/>
            </a:br>
            <a:endParaRPr dirty="0"/>
          </a:p>
        </p:txBody>
      </p:sp>
      <p:sp>
        <p:nvSpPr>
          <p:cNvPr id="172" name="2019 Livable Sudbury Survey concluded that Transportation was the town’s biggest challenge.…"/>
          <p:cNvSpPr txBox="1">
            <a:spLocks noGrp="1"/>
          </p:cNvSpPr>
          <p:nvPr>
            <p:ph type="body" idx="21"/>
          </p:nvPr>
        </p:nvSpPr>
        <p:spPr>
          <a:xfrm>
            <a:off x="1142999" y="990600"/>
            <a:ext cx="7775449" cy="5333999"/>
          </a:xfrm>
          <a:prstGeom prst="rect">
            <a:avLst/>
          </a:prstGeom>
        </p:spPr>
        <p:txBody>
          <a:bodyPr lIns="19050" tIns="19050" rIns="19050" bIns="19050" numCol="1" spcCol="38100">
            <a:normAutofit lnSpcReduction="10000"/>
          </a:bodyPr>
          <a:lstStyle/>
          <a:p>
            <a:pPr marL="0" marR="0" indent="0">
              <a:lnSpc>
                <a:spcPct val="107000"/>
              </a:lnSpc>
              <a:spcBef>
                <a:spcPts val="0"/>
              </a:spcBef>
              <a:spcAft>
                <a:spcPts val="800"/>
              </a:spcAft>
              <a:buNone/>
            </a:pPr>
            <a:r>
              <a:rPr lang="en-US" sz="2400" b="1" u="sng" dirty="0">
                <a:effectLst/>
                <a:ea typeface="Calibri" panose="020F0502020204030204" pitchFamily="34" charset="0"/>
                <a:cs typeface="Times New Roman" panose="02020603050405020304" pitchFamily="18" charset="0"/>
              </a:rPr>
              <a:t>Management:</a:t>
            </a:r>
            <a:endParaRPr lang="en-US" sz="2400" dirty="0">
              <a:effectLst/>
              <a:ea typeface="Calibri" panose="020F0502020204030204" pitchFamily="34" charset="0"/>
              <a:cs typeface="Times New Roman" panose="02020603050405020304" pitchFamily="18" charset="0"/>
            </a:endParaRPr>
          </a:p>
          <a:p>
            <a:pPr marL="0" marR="0" indent="-457200">
              <a:spcBef>
                <a:spcPts val="0"/>
              </a:spcBef>
              <a:spcAft>
                <a:spcPts val="800"/>
              </a:spcAft>
            </a:pPr>
            <a:r>
              <a:rPr lang="en-US" sz="1900" b="1" dirty="0">
                <a:effectLst/>
                <a:ea typeface="Calibri" panose="020F0502020204030204" pitchFamily="34" charset="0"/>
                <a:cs typeface="Times New Roman" panose="02020603050405020304" pitchFamily="18" charset="0"/>
              </a:rPr>
              <a:t>Grant writing and management</a:t>
            </a:r>
            <a:endParaRPr lang="en-US" sz="1900" dirty="0">
              <a:effectLst/>
              <a:ea typeface="Calibri" panose="020F0502020204030204" pitchFamily="34" charset="0"/>
              <a:cs typeface="Times New Roman" panose="02020603050405020304" pitchFamily="18" charset="0"/>
            </a:endParaRPr>
          </a:p>
          <a:p>
            <a:pPr marL="0" marR="0" indent="-457200">
              <a:spcBef>
                <a:spcPts val="0"/>
              </a:spcBef>
              <a:spcAft>
                <a:spcPts val="800"/>
              </a:spcAft>
            </a:pPr>
            <a:r>
              <a:rPr lang="en-US" sz="1900" b="1" dirty="0">
                <a:effectLst/>
                <a:ea typeface="Calibri" panose="020F0502020204030204" pitchFamily="34" charset="0"/>
                <a:cs typeface="Times New Roman" panose="02020603050405020304" pitchFamily="18" charset="0"/>
              </a:rPr>
              <a:t>Oversight of grants (tactical and financial performance)</a:t>
            </a:r>
            <a:endParaRPr lang="en-US" sz="1900" dirty="0">
              <a:effectLst/>
              <a:ea typeface="Calibri" panose="020F0502020204030204" pitchFamily="34" charset="0"/>
              <a:cs typeface="Times New Roman" panose="02020603050405020304" pitchFamily="18" charset="0"/>
            </a:endParaRPr>
          </a:p>
          <a:p>
            <a:pPr marL="0" marR="0" indent="-457200">
              <a:spcBef>
                <a:spcPts val="0"/>
              </a:spcBef>
              <a:spcAft>
                <a:spcPts val="800"/>
              </a:spcAft>
            </a:pPr>
            <a:r>
              <a:rPr lang="en-US" sz="1900" b="1" dirty="0">
                <a:effectLst/>
                <a:ea typeface="Calibri" panose="020F0502020204030204" pitchFamily="34" charset="0"/>
                <a:cs typeface="Times New Roman" panose="02020603050405020304" pitchFamily="18" charset="0"/>
              </a:rPr>
              <a:t>Relationships/communications with vendors, grant providers, other collaborating towns</a:t>
            </a:r>
          </a:p>
          <a:p>
            <a:pPr marL="0" marR="0" indent="-457200">
              <a:spcBef>
                <a:spcPts val="0"/>
              </a:spcBef>
              <a:spcAft>
                <a:spcPts val="800"/>
              </a:spcAft>
            </a:pPr>
            <a:r>
              <a:rPr lang="en-US" sz="1900" b="1" dirty="0">
                <a:effectLst/>
                <a:ea typeface="Calibri" panose="020F0502020204030204" pitchFamily="34" charset="0"/>
                <a:cs typeface="Times New Roman" panose="02020603050405020304" pitchFamily="18" charset="0"/>
              </a:rPr>
              <a:t>Data gathering and reporting on services provided</a:t>
            </a:r>
          </a:p>
          <a:p>
            <a:pPr marL="0" marR="0" indent="0">
              <a:lnSpc>
                <a:spcPct val="107000"/>
              </a:lnSpc>
              <a:spcBef>
                <a:spcPts val="0"/>
              </a:spcBef>
              <a:spcAft>
                <a:spcPts val="800"/>
              </a:spcAft>
              <a:buNone/>
            </a:pPr>
            <a:endParaRPr lang="en-US" sz="1900" b="1" u="sng"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b="1" u="sng" dirty="0">
                <a:effectLst/>
                <a:ea typeface="Calibri" panose="020F0502020204030204" pitchFamily="34" charset="0"/>
                <a:cs typeface="Times New Roman" panose="02020603050405020304" pitchFamily="18" charset="0"/>
              </a:rPr>
              <a:t>Coordination:</a:t>
            </a:r>
            <a:endParaRPr lang="en-US" sz="24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900" b="1" dirty="0">
                <a:effectLst/>
                <a:ea typeface="Calibri" panose="020F0502020204030204" pitchFamily="34" charset="0"/>
                <a:cs typeface="Times New Roman" panose="02020603050405020304" pitchFamily="18" charset="0"/>
              </a:rPr>
              <a:t>Day to day work with participants in the program</a:t>
            </a:r>
            <a:endParaRPr lang="en-US" sz="19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900" b="1" dirty="0">
                <a:effectLst/>
                <a:ea typeface="Calibri" panose="020F0502020204030204" pitchFamily="34" charset="0"/>
                <a:cs typeface="Times New Roman" panose="02020603050405020304" pitchFamily="18" charset="0"/>
              </a:rPr>
              <a:t>Technical assistance with registration, application, use of service    (</a:t>
            </a:r>
            <a:r>
              <a:rPr lang="en-US" sz="1900" b="1" dirty="0">
                <a:ea typeface="Calibri" panose="020F0502020204030204" pitchFamily="34" charset="0"/>
                <a:cs typeface="Times New Roman" panose="02020603050405020304" pitchFamily="18" charset="0"/>
              </a:rPr>
              <a:t>t</a:t>
            </a:r>
            <a:r>
              <a:rPr lang="en-US" sz="1900" b="1" dirty="0">
                <a:effectLst/>
                <a:ea typeface="Calibri" panose="020F0502020204030204" pitchFamily="34" charset="0"/>
                <a:cs typeface="Times New Roman" panose="02020603050405020304" pitchFamily="18" charset="0"/>
              </a:rPr>
              <a:t>axi dispatch, Uber smartphone app)</a:t>
            </a:r>
            <a:endParaRPr lang="en-US" sz="19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900" b="1" dirty="0">
                <a:effectLst/>
                <a:ea typeface="Calibri" panose="020F0502020204030204" pitchFamily="34" charset="0"/>
                <a:cs typeface="Times New Roman" panose="02020603050405020304" pitchFamily="18" charset="0"/>
              </a:rPr>
              <a:t>Education of users about all transportation options</a:t>
            </a:r>
            <a:endParaRPr lang="en-US" sz="19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900" b="1" dirty="0">
                <a:effectLst/>
                <a:ea typeface="Calibri" panose="020F0502020204030204" pitchFamily="34" charset="0"/>
                <a:cs typeface="Times New Roman" panose="02020603050405020304" pitchFamily="18" charset="0"/>
              </a:rPr>
              <a:t>Referral to Uber Tech help volunteers</a:t>
            </a:r>
            <a:endParaRPr lang="en-US" sz="19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900" b="1" dirty="0">
                <a:effectLst/>
                <a:ea typeface="Calibri" panose="020F0502020204030204" pitchFamily="34" charset="0"/>
                <a:cs typeface="Times New Roman" panose="02020603050405020304" pitchFamily="18" charset="0"/>
              </a:rPr>
              <a:t>Troubleshooting issues</a:t>
            </a:r>
            <a:endParaRPr lang="en-US" sz="1900" dirty="0">
              <a:effectLst/>
              <a:ea typeface="Calibri" panose="020F0502020204030204" pitchFamily="34" charset="0"/>
              <a:cs typeface="Times New Roman" panose="02020603050405020304" pitchFamily="18" charset="0"/>
            </a:endParaRPr>
          </a:p>
          <a:p>
            <a:endParaRPr lang="en-US" sz="2400" dirty="0"/>
          </a:p>
        </p:txBody>
      </p:sp>
      <p:sp>
        <p:nvSpPr>
          <p:cNvPr id="2" name="Slide Number Placeholder 1">
            <a:extLst>
              <a:ext uri="{FF2B5EF4-FFF2-40B4-BE49-F238E27FC236}">
                <a16:creationId xmlns:a16="http://schemas.microsoft.com/office/drawing/2014/main" id="{3FD703C4-3011-425A-ACDF-0FE64D4F9C6A}"/>
              </a:ext>
            </a:extLst>
          </p:cNvPr>
          <p:cNvSpPr>
            <a:spLocks noGrp="1"/>
          </p:cNvSpPr>
          <p:nvPr>
            <p:ph type="sldNum" sz="quarter" idx="2"/>
          </p:nvPr>
        </p:nvSpPr>
        <p:spPr/>
        <p:txBody>
          <a:bodyPr/>
          <a:lstStyle/>
          <a:p>
            <a:fld id="{86CB4B4D-7CA3-9044-876B-883B54F8677D}" type="slidenum">
              <a:rPr lang="en-US" smtClean="0"/>
              <a:t>22</a:t>
            </a:fld>
            <a:endParaRPr lang="en-US"/>
          </a:p>
        </p:txBody>
      </p:sp>
    </p:spTree>
    <p:extLst>
      <p:ext uri="{BB962C8B-B14F-4D97-AF65-F5344CB8AC3E}">
        <p14:creationId xmlns:p14="http://schemas.microsoft.com/office/powerpoint/2010/main" val="29958585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Background"/>
          <p:cNvSpPr txBox="1">
            <a:spLocks noGrp="1"/>
          </p:cNvSpPr>
          <p:nvPr>
            <p:ph type="title"/>
          </p:nvPr>
        </p:nvSpPr>
        <p:spPr>
          <a:xfrm>
            <a:off x="1142999" y="430640"/>
            <a:ext cx="8239125" cy="716582"/>
          </a:xfrm>
          <a:prstGeom prst="rect">
            <a:avLst/>
          </a:prstGeom>
        </p:spPr>
        <p:txBody>
          <a:bodyPr>
            <a:normAutofit fontScale="90000"/>
          </a:bodyPr>
          <a:lstStyle>
            <a:lvl1pPr>
              <a:defRPr spc="-200"/>
            </a:lvl1pPr>
          </a:lstStyle>
          <a:p>
            <a:r>
              <a:rPr lang="en-US" dirty="0"/>
              <a:t>Requirements, cont.</a:t>
            </a:r>
            <a:endParaRPr dirty="0"/>
          </a:p>
        </p:txBody>
      </p:sp>
      <p:sp>
        <p:nvSpPr>
          <p:cNvPr id="172" name="2019 Livable Sudbury Survey concluded that Transportation was the town’s biggest challenge.…"/>
          <p:cNvSpPr txBox="1">
            <a:spLocks noGrp="1"/>
          </p:cNvSpPr>
          <p:nvPr>
            <p:ph type="body" idx="21"/>
          </p:nvPr>
        </p:nvSpPr>
        <p:spPr>
          <a:xfrm>
            <a:off x="1142999" y="1274857"/>
            <a:ext cx="7775449" cy="4648200"/>
          </a:xfrm>
          <a:prstGeom prst="rect">
            <a:avLst/>
          </a:prstGeom>
        </p:spPr>
        <p:txBody>
          <a:bodyPr lIns="19050" tIns="19050" rIns="19050" bIns="19050" numCol="1" spcCol="38100">
            <a:normAutofit lnSpcReduction="10000"/>
          </a:bodyPr>
          <a:lstStyle/>
          <a:p>
            <a:pPr marL="0" marR="0" indent="0">
              <a:lnSpc>
                <a:spcPct val="107000"/>
              </a:lnSpc>
              <a:spcBef>
                <a:spcPts val="0"/>
              </a:spcBef>
              <a:spcAft>
                <a:spcPts val="800"/>
              </a:spcAft>
              <a:buNone/>
            </a:pPr>
            <a:r>
              <a:rPr lang="en-US" sz="2000" b="1" u="sng" dirty="0">
                <a:effectLst/>
                <a:ea typeface="Calibri" panose="020F0502020204030204" pitchFamily="34" charset="0"/>
                <a:cs typeface="Times New Roman" panose="02020603050405020304" pitchFamily="18" charset="0"/>
              </a:rPr>
              <a:t>Making the Connections Community Compact</a:t>
            </a:r>
            <a:endParaRPr lang="en-US" sz="2000" u="sng"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ea typeface="Calibri" panose="020F0502020204030204" pitchFamily="34" charset="0"/>
                <a:cs typeface="Times New Roman" panose="02020603050405020304" pitchFamily="18" charset="0"/>
              </a:rPr>
              <a:t>Regional meetings organized by Sudbury as lead of 6 towns</a:t>
            </a:r>
          </a:p>
          <a:p>
            <a:pPr marL="0" marR="0">
              <a:lnSpc>
                <a:spcPct val="107000"/>
              </a:lnSpc>
              <a:spcBef>
                <a:spcPts val="0"/>
              </a:spcBef>
              <a:spcAft>
                <a:spcPts val="800"/>
              </a:spcAft>
            </a:pPr>
            <a:r>
              <a:rPr lang="en-US" sz="1800" b="1" dirty="0">
                <a:effectLst/>
                <a:ea typeface="Calibri" panose="020F0502020204030204" pitchFamily="34" charset="0"/>
                <a:cs typeface="Times New Roman" panose="02020603050405020304" pitchFamily="18" charset="0"/>
              </a:rPr>
              <a:t>Communication with other town leadership/planning</a:t>
            </a:r>
          </a:p>
          <a:p>
            <a:pPr marL="0">
              <a:lnSpc>
                <a:spcPct val="107000"/>
              </a:lnSpc>
              <a:spcBef>
                <a:spcPts val="0"/>
              </a:spcBef>
              <a:spcAft>
                <a:spcPts val="800"/>
              </a:spcAft>
            </a:pPr>
            <a:r>
              <a:rPr lang="en-US" sz="1800" b="1" dirty="0">
                <a:effectLst/>
                <a:ea typeface="Calibri" panose="020F0502020204030204" pitchFamily="34" charset="0"/>
                <a:cs typeface="Times New Roman" panose="02020603050405020304" pitchFamily="18" charset="0"/>
              </a:rPr>
              <a:t>Implementation of RFP for consultants, etc.</a:t>
            </a:r>
          </a:p>
          <a:p>
            <a:pPr marL="0" marR="0">
              <a:lnSpc>
                <a:spcPct val="107000"/>
              </a:lnSpc>
              <a:spcBef>
                <a:spcPts val="0"/>
              </a:spcBef>
              <a:spcAft>
                <a:spcPts val="800"/>
              </a:spcAft>
            </a:pPr>
            <a:r>
              <a:rPr lang="en-US" sz="1800" b="1" dirty="0">
                <a:effectLst/>
                <a:ea typeface="Calibri" panose="020F0502020204030204" pitchFamily="34" charset="0"/>
                <a:cs typeface="Times New Roman" panose="02020603050405020304" pitchFamily="18" charset="0"/>
              </a:rPr>
              <a:t>Communication with Program Manager consulting firm</a:t>
            </a:r>
          </a:p>
          <a:p>
            <a:pPr marL="0" marR="0">
              <a:lnSpc>
                <a:spcPct val="107000"/>
              </a:lnSpc>
              <a:spcBef>
                <a:spcPts val="0"/>
              </a:spcBef>
              <a:spcAft>
                <a:spcPts val="800"/>
              </a:spcAft>
            </a:pPr>
            <a:r>
              <a:rPr lang="en-US" sz="1800" b="1" dirty="0">
                <a:effectLst/>
                <a:ea typeface="Calibri" panose="020F0502020204030204" pitchFamily="34" charset="0"/>
                <a:cs typeface="Times New Roman" panose="02020603050405020304" pitchFamily="18" charset="0"/>
              </a:rPr>
              <a:t>Reporting to town and other </a:t>
            </a:r>
            <a:r>
              <a:rPr lang="en-US" sz="1800" b="1" dirty="0">
                <a:ea typeface="Calibri" panose="020F0502020204030204" pitchFamily="34" charset="0"/>
                <a:cs typeface="Times New Roman" panose="02020603050405020304" pitchFamily="18" charset="0"/>
              </a:rPr>
              <a:t>e</a:t>
            </a:r>
            <a:r>
              <a:rPr lang="en-US" sz="1800" b="1" dirty="0">
                <a:effectLst/>
                <a:ea typeface="Calibri" panose="020F0502020204030204" pitchFamily="34" charset="0"/>
                <a:cs typeface="Times New Roman" panose="02020603050405020304" pitchFamily="18" charset="0"/>
              </a:rPr>
              <a:t>ntities on services provided</a:t>
            </a:r>
          </a:p>
          <a:p>
            <a:pPr marL="0" marR="0" indent="0">
              <a:lnSpc>
                <a:spcPct val="107000"/>
              </a:lnSpc>
              <a:spcBef>
                <a:spcPts val="0"/>
              </a:spcBef>
              <a:spcAft>
                <a:spcPts val="800"/>
              </a:spcAft>
              <a:buNone/>
            </a:pPr>
            <a:endParaRPr lang="en-US" sz="1900" b="1"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u="sng" dirty="0">
                <a:effectLst/>
                <a:ea typeface="Calibri" panose="020F0502020204030204" pitchFamily="34" charset="0"/>
                <a:cs typeface="Times New Roman" panose="02020603050405020304" pitchFamily="18" charset="0"/>
              </a:rPr>
              <a:t>MAPC COVID-19 Urgent Taxi Grants 1 and 2</a:t>
            </a:r>
            <a:endParaRPr lang="en-US" sz="1800" u="sng"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ea typeface="Calibri" panose="020F0502020204030204" pitchFamily="34" charset="0"/>
                <a:cs typeface="Times New Roman" panose="02020603050405020304" pitchFamily="18" charset="0"/>
              </a:rPr>
              <a:t>Taxi company relations</a:t>
            </a:r>
          </a:p>
          <a:p>
            <a:pPr marL="0" marR="0">
              <a:lnSpc>
                <a:spcPct val="107000"/>
              </a:lnSpc>
              <a:spcBef>
                <a:spcPts val="0"/>
              </a:spcBef>
              <a:spcAft>
                <a:spcPts val="800"/>
              </a:spcAft>
            </a:pPr>
            <a:r>
              <a:rPr lang="en-US" sz="1800" b="1" dirty="0">
                <a:effectLst/>
                <a:ea typeface="Calibri" panose="020F0502020204030204" pitchFamily="34" charset="0"/>
                <a:cs typeface="Times New Roman" panose="02020603050405020304" pitchFamily="18" charset="0"/>
              </a:rPr>
              <a:t>Creation of online application and database</a:t>
            </a:r>
          </a:p>
          <a:p>
            <a:pPr marL="0" marR="0">
              <a:lnSpc>
                <a:spcPct val="107000"/>
              </a:lnSpc>
              <a:spcBef>
                <a:spcPts val="0"/>
              </a:spcBef>
              <a:spcAft>
                <a:spcPts val="800"/>
              </a:spcAft>
            </a:pPr>
            <a:r>
              <a:rPr lang="en-US" sz="1800" b="1" dirty="0">
                <a:effectLst/>
                <a:ea typeface="Calibri" panose="020F0502020204030204" pitchFamily="34" charset="0"/>
                <a:cs typeface="Times New Roman" panose="02020603050405020304" pitchFamily="18" charset="0"/>
              </a:rPr>
              <a:t>Management of online database</a:t>
            </a:r>
          </a:p>
          <a:p>
            <a:pPr marL="0" marR="0">
              <a:lnSpc>
                <a:spcPct val="107000"/>
              </a:lnSpc>
              <a:spcBef>
                <a:spcPts val="0"/>
              </a:spcBef>
              <a:spcAft>
                <a:spcPts val="800"/>
              </a:spcAft>
            </a:pPr>
            <a:r>
              <a:rPr lang="en-US" sz="1800" b="1" dirty="0">
                <a:effectLst/>
                <a:ea typeface="Calibri" panose="020F0502020204030204" pitchFamily="34" charset="0"/>
                <a:cs typeface="Times New Roman" panose="02020603050405020304" pitchFamily="18" charset="0"/>
              </a:rPr>
              <a:t>Client relations and tech assistance</a:t>
            </a:r>
          </a:p>
          <a:p>
            <a:endParaRPr lang="en-US" sz="2400" dirty="0">
              <a:latin typeface="+mj-lt"/>
            </a:endParaRPr>
          </a:p>
        </p:txBody>
      </p:sp>
      <p:sp>
        <p:nvSpPr>
          <p:cNvPr id="2" name="Slide Number Placeholder 1">
            <a:extLst>
              <a:ext uri="{FF2B5EF4-FFF2-40B4-BE49-F238E27FC236}">
                <a16:creationId xmlns:a16="http://schemas.microsoft.com/office/drawing/2014/main" id="{31E1CE93-A294-4FC7-B9A7-17E6F557D171}"/>
              </a:ext>
            </a:extLst>
          </p:cNvPr>
          <p:cNvSpPr>
            <a:spLocks noGrp="1"/>
          </p:cNvSpPr>
          <p:nvPr>
            <p:ph type="sldNum" sz="quarter" idx="2"/>
          </p:nvPr>
        </p:nvSpPr>
        <p:spPr/>
        <p:txBody>
          <a:bodyPr/>
          <a:lstStyle/>
          <a:p>
            <a:fld id="{86CB4B4D-7CA3-9044-876B-883B54F8677D}" type="slidenum">
              <a:rPr lang="en-US" smtClean="0"/>
              <a:t>23</a:t>
            </a:fld>
            <a:endParaRPr lang="en-US"/>
          </a:p>
        </p:txBody>
      </p:sp>
    </p:spTree>
    <p:extLst>
      <p:ext uri="{BB962C8B-B14F-4D97-AF65-F5344CB8AC3E}">
        <p14:creationId xmlns:p14="http://schemas.microsoft.com/office/powerpoint/2010/main" val="81899317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Background"/>
          <p:cNvSpPr txBox="1">
            <a:spLocks noGrp="1"/>
          </p:cNvSpPr>
          <p:nvPr>
            <p:ph type="title"/>
          </p:nvPr>
        </p:nvSpPr>
        <p:spPr>
          <a:xfrm>
            <a:off x="1142999" y="558275"/>
            <a:ext cx="8239125" cy="716582"/>
          </a:xfrm>
          <a:prstGeom prst="rect">
            <a:avLst/>
          </a:prstGeom>
        </p:spPr>
        <p:txBody>
          <a:bodyPr>
            <a:normAutofit fontScale="90000"/>
          </a:bodyPr>
          <a:lstStyle>
            <a:lvl1pPr>
              <a:defRPr spc="-200"/>
            </a:lvl1pPr>
          </a:lstStyle>
          <a:p>
            <a:r>
              <a:rPr lang="en-US" dirty="0"/>
              <a:t>Requirements, cont.</a:t>
            </a:r>
            <a:endParaRPr dirty="0"/>
          </a:p>
        </p:txBody>
      </p:sp>
      <p:sp>
        <p:nvSpPr>
          <p:cNvPr id="172" name="2019 Livable Sudbury Survey concluded that Transportation was the town’s biggest challenge.…"/>
          <p:cNvSpPr txBox="1">
            <a:spLocks noGrp="1"/>
          </p:cNvSpPr>
          <p:nvPr>
            <p:ph type="body" idx="21"/>
          </p:nvPr>
        </p:nvSpPr>
        <p:spPr>
          <a:xfrm>
            <a:off x="1142999" y="1274857"/>
            <a:ext cx="7775449" cy="4648200"/>
          </a:xfrm>
          <a:prstGeom prst="rect">
            <a:avLst/>
          </a:prstGeom>
        </p:spPr>
        <p:txBody>
          <a:bodyPr lIns="19050" tIns="19050" rIns="19050" bIns="19050" numCol="1" spcCol="38100">
            <a:normAutofit fontScale="85000" lnSpcReduction="20000"/>
          </a:bodyPr>
          <a:lstStyle/>
          <a:p>
            <a:pPr marL="0" marR="0" indent="0">
              <a:lnSpc>
                <a:spcPct val="107000"/>
              </a:lnSpc>
              <a:spcBef>
                <a:spcPts val="0"/>
              </a:spcBef>
              <a:spcAft>
                <a:spcPts val="800"/>
              </a:spcAft>
              <a:buNone/>
            </a:pPr>
            <a:r>
              <a:rPr lang="en-US" sz="2600" b="1" u="sng" dirty="0" err="1">
                <a:effectLst/>
                <a:ea typeface="Calibri" panose="020F0502020204030204" pitchFamily="34" charset="0"/>
                <a:cs typeface="Times New Roman" panose="02020603050405020304" pitchFamily="18" charset="0"/>
              </a:rPr>
              <a:t>GoSudbury</a:t>
            </a:r>
            <a:r>
              <a:rPr lang="en-US" sz="2600" b="1" u="sng" dirty="0">
                <a:effectLst/>
                <a:ea typeface="Calibri" panose="020F0502020204030204" pitchFamily="34" charset="0"/>
                <a:cs typeface="Times New Roman" panose="02020603050405020304" pitchFamily="18" charset="0"/>
              </a:rPr>
              <a:t>! Uber Rides Program Pilot</a:t>
            </a:r>
          </a:p>
          <a:p>
            <a:pPr marL="0">
              <a:lnSpc>
                <a:spcPct val="107000"/>
              </a:lnSpc>
              <a:spcBef>
                <a:spcPts val="0"/>
              </a:spcBef>
              <a:spcAft>
                <a:spcPts val="800"/>
              </a:spcAft>
            </a:pPr>
            <a:r>
              <a:rPr lang="en-US" sz="2000" b="1" dirty="0">
                <a:cs typeface="Times New Roman" panose="02020603050405020304" pitchFamily="18" charset="0"/>
              </a:rPr>
              <a:t>Uber contract management</a:t>
            </a:r>
          </a:p>
          <a:p>
            <a:pPr marL="0">
              <a:lnSpc>
                <a:spcPct val="107000"/>
              </a:lnSpc>
              <a:spcBef>
                <a:spcPts val="0"/>
              </a:spcBef>
              <a:spcAft>
                <a:spcPts val="800"/>
              </a:spcAft>
            </a:pPr>
            <a:r>
              <a:rPr lang="en-US" sz="2000" b="1" dirty="0">
                <a:cs typeface="Times New Roman" panose="02020603050405020304" pitchFamily="18" charset="0"/>
              </a:rPr>
              <a:t>Creation of online application and database</a:t>
            </a:r>
          </a:p>
          <a:p>
            <a:pPr marL="0">
              <a:lnSpc>
                <a:spcPct val="107000"/>
              </a:lnSpc>
              <a:spcBef>
                <a:spcPts val="0"/>
              </a:spcBef>
              <a:spcAft>
                <a:spcPts val="800"/>
              </a:spcAft>
            </a:pPr>
            <a:r>
              <a:rPr lang="en-US" sz="2000" b="1" dirty="0">
                <a:cs typeface="Times New Roman" panose="02020603050405020304" pitchFamily="18" charset="0"/>
              </a:rPr>
              <a:t>Management of online database</a:t>
            </a:r>
          </a:p>
          <a:p>
            <a:pPr marL="0">
              <a:lnSpc>
                <a:spcPct val="107000"/>
              </a:lnSpc>
              <a:spcBef>
                <a:spcPts val="0"/>
              </a:spcBef>
              <a:spcAft>
                <a:spcPts val="800"/>
              </a:spcAft>
            </a:pPr>
            <a:r>
              <a:rPr lang="en-US" sz="2000" b="1" dirty="0">
                <a:cs typeface="Times New Roman" panose="02020603050405020304" pitchFamily="18" charset="0"/>
              </a:rPr>
              <a:t>Client relations and tech assistance </a:t>
            </a:r>
          </a:p>
          <a:p>
            <a:pPr marL="0">
              <a:lnSpc>
                <a:spcPct val="107000"/>
              </a:lnSpc>
              <a:spcBef>
                <a:spcPts val="0"/>
              </a:spcBef>
              <a:spcAft>
                <a:spcPts val="800"/>
              </a:spcAft>
            </a:pPr>
            <a:r>
              <a:rPr lang="en-US" sz="2000" b="1" dirty="0">
                <a:cs typeface="Times New Roman" panose="02020603050405020304" pitchFamily="18" charset="0"/>
              </a:rPr>
              <a:t>Uber user contact re: technical assistance, trouble shooting, access for visual or other impairment issues</a:t>
            </a:r>
          </a:p>
          <a:p>
            <a:pPr marL="0">
              <a:lnSpc>
                <a:spcPct val="107000"/>
              </a:lnSpc>
              <a:spcBef>
                <a:spcPts val="0"/>
              </a:spcBef>
              <a:spcAft>
                <a:spcPts val="800"/>
              </a:spcAft>
            </a:pPr>
            <a:r>
              <a:rPr lang="en-US" sz="2000" b="1" dirty="0">
                <a:cs typeface="Times New Roman" panose="02020603050405020304" pitchFamily="18" charset="0"/>
              </a:rPr>
              <a:t>Education about transportation options</a:t>
            </a:r>
          </a:p>
          <a:p>
            <a:endParaRPr lang="en-US" sz="1900" b="1"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600" b="1" u="sng" dirty="0">
                <a:effectLst/>
                <a:ea typeface="Calibri" panose="020F0502020204030204" pitchFamily="34" charset="0"/>
                <a:cs typeface="Times New Roman" panose="02020603050405020304" pitchFamily="18" charset="0"/>
              </a:rPr>
              <a:t>Other</a:t>
            </a:r>
            <a:endParaRPr lang="en-US" sz="2600" u="sng"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100" b="1" dirty="0">
                <a:effectLst/>
                <a:ea typeface="Calibri" panose="020F0502020204030204" pitchFamily="34" charset="0"/>
                <a:cs typeface="Times New Roman" panose="02020603050405020304" pitchFamily="18" charset="0"/>
              </a:rPr>
              <a:t>Senior Center has two van drivers who provide the Sudbury Connection van service</a:t>
            </a:r>
          </a:p>
          <a:p>
            <a:pPr marL="0" marR="0">
              <a:lnSpc>
                <a:spcPct val="107000"/>
              </a:lnSpc>
              <a:spcBef>
                <a:spcPts val="0"/>
              </a:spcBef>
              <a:spcAft>
                <a:spcPts val="800"/>
              </a:spcAft>
            </a:pPr>
            <a:r>
              <a:rPr lang="en-US" sz="2100" b="1" dirty="0">
                <a:effectLst/>
                <a:ea typeface="Calibri" panose="020F0502020204030204" pitchFamily="34" charset="0"/>
                <a:cs typeface="Times New Roman" panose="02020603050405020304" pitchFamily="18" charset="0"/>
              </a:rPr>
              <a:t>Senior Center provides the Sudbury Connection van service in conjunction with the MWRTA</a:t>
            </a:r>
          </a:p>
          <a:p>
            <a:endParaRPr lang="en-US" sz="2400" dirty="0">
              <a:latin typeface="+mj-lt"/>
            </a:endParaRPr>
          </a:p>
        </p:txBody>
      </p:sp>
      <p:sp>
        <p:nvSpPr>
          <p:cNvPr id="2" name="Slide Number Placeholder 1">
            <a:extLst>
              <a:ext uri="{FF2B5EF4-FFF2-40B4-BE49-F238E27FC236}">
                <a16:creationId xmlns:a16="http://schemas.microsoft.com/office/drawing/2014/main" id="{C19662BF-C069-48DB-8D95-D4808C9EDB87}"/>
              </a:ext>
            </a:extLst>
          </p:cNvPr>
          <p:cNvSpPr>
            <a:spLocks noGrp="1"/>
          </p:cNvSpPr>
          <p:nvPr>
            <p:ph type="sldNum" sz="quarter" idx="2"/>
          </p:nvPr>
        </p:nvSpPr>
        <p:spPr/>
        <p:txBody>
          <a:bodyPr/>
          <a:lstStyle/>
          <a:p>
            <a:fld id="{86CB4B4D-7CA3-9044-876B-883B54F8677D}" type="slidenum">
              <a:rPr lang="en-US" smtClean="0"/>
              <a:t>24</a:t>
            </a:fld>
            <a:endParaRPr lang="en-US"/>
          </a:p>
        </p:txBody>
      </p:sp>
    </p:spTree>
    <p:extLst>
      <p:ext uri="{BB962C8B-B14F-4D97-AF65-F5344CB8AC3E}">
        <p14:creationId xmlns:p14="http://schemas.microsoft.com/office/powerpoint/2010/main" val="377478255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Background"/>
          <p:cNvSpPr txBox="1">
            <a:spLocks noGrp="1"/>
          </p:cNvSpPr>
          <p:nvPr>
            <p:ph type="title"/>
          </p:nvPr>
        </p:nvSpPr>
        <p:spPr>
          <a:xfrm>
            <a:off x="1143000" y="438086"/>
            <a:ext cx="8239125" cy="716582"/>
          </a:xfrm>
          <a:prstGeom prst="rect">
            <a:avLst/>
          </a:prstGeom>
        </p:spPr>
        <p:txBody>
          <a:bodyPr>
            <a:normAutofit fontScale="90000"/>
          </a:bodyPr>
          <a:lstStyle>
            <a:lvl1pPr>
              <a:defRPr spc="-200"/>
            </a:lvl1pPr>
          </a:lstStyle>
          <a:p>
            <a:r>
              <a:rPr lang="en-US" dirty="0"/>
              <a:t>Next Steps?</a:t>
            </a:r>
            <a:endParaRPr dirty="0"/>
          </a:p>
        </p:txBody>
      </p:sp>
      <p:sp>
        <p:nvSpPr>
          <p:cNvPr id="3" name="Text Placeholder 2">
            <a:extLst>
              <a:ext uri="{FF2B5EF4-FFF2-40B4-BE49-F238E27FC236}">
                <a16:creationId xmlns:a16="http://schemas.microsoft.com/office/drawing/2014/main" id="{2A2FA014-314E-47CE-9370-E4F14C77BB5A}"/>
              </a:ext>
            </a:extLst>
          </p:cNvPr>
          <p:cNvSpPr>
            <a:spLocks noGrp="1"/>
          </p:cNvSpPr>
          <p:nvPr>
            <p:ph type="body" idx="21"/>
          </p:nvPr>
        </p:nvSpPr>
        <p:spPr>
          <a:xfrm>
            <a:off x="1126524" y="1414262"/>
            <a:ext cx="8239125" cy="4128007"/>
          </a:xfrm>
        </p:spPr>
        <p:txBody>
          <a:bodyPr/>
          <a:lstStyle/>
          <a:p>
            <a:pPr marL="82296" indent="0">
              <a:buNone/>
            </a:pPr>
            <a:r>
              <a:rPr lang="en-US" dirty="0"/>
              <a:t>Explore options for </a:t>
            </a:r>
          </a:p>
          <a:p>
            <a:r>
              <a:rPr lang="en-US" dirty="0"/>
              <a:t>Staffing</a:t>
            </a:r>
          </a:p>
          <a:p>
            <a:pPr lvl="1"/>
            <a:r>
              <a:rPr lang="en-US" sz="2400" dirty="0"/>
              <a:t>Who, what department(s), role/responsibilities</a:t>
            </a:r>
          </a:p>
          <a:p>
            <a:r>
              <a:rPr lang="en-US" dirty="0"/>
              <a:t>Financing</a:t>
            </a:r>
          </a:p>
          <a:p>
            <a:pPr lvl="1"/>
            <a:r>
              <a:rPr lang="en-US" sz="2400" dirty="0"/>
              <a:t>Tax levies, mitigation, copay, vouchers, grants</a:t>
            </a:r>
          </a:p>
          <a:p>
            <a:r>
              <a:rPr lang="en-US" dirty="0"/>
              <a:t>Service provision</a:t>
            </a:r>
          </a:p>
          <a:p>
            <a:pPr lvl="1"/>
            <a:r>
              <a:rPr lang="en-US" sz="2400" dirty="0"/>
              <a:t>Separate vendors or full-service, link with RTAs, </a:t>
            </a:r>
            <a:r>
              <a:rPr lang="en-US" sz="2400" dirty="0" err="1"/>
              <a:t>CoAs</a:t>
            </a:r>
            <a:r>
              <a:rPr lang="en-US" sz="2400"/>
              <a:t>, etc.</a:t>
            </a:r>
            <a:endParaRPr lang="en-US" sz="2400" dirty="0"/>
          </a:p>
          <a:p>
            <a:endParaRPr lang="en-US" dirty="0"/>
          </a:p>
        </p:txBody>
      </p:sp>
      <p:sp>
        <p:nvSpPr>
          <p:cNvPr id="2" name="Slide Number Placeholder 1">
            <a:extLst>
              <a:ext uri="{FF2B5EF4-FFF2-40B4-BE49-F238E27FC236}">
                <a16:creationId xmlns:a16="http://schemas.microsoft.com/office/drawing/2014/main" id="{2957F366-C3BD-41A6-97BB-B0A80559B1B8}"/>
              </a:ext>
            </a:extLst>
          </p:cNvPr>
          <p:cNvSpPr>
            <a:spLocks noGrp="1"/>
          </p:cNvSpPr>
          <p:nvPr>
            <p:ph type="sldNum" sz="quarter" idx="2"/>
          </p:nvPr>
        </p:nvSpPr>
        <p:spPr/>
        <p:txBody>
          <a:bodyPr/>
          <a:lstStyle/>
          <a:p>
            <a:fld id="{86CB4B4D-7CA3-9044-876B-883B54F8677D}" type="slidenum">
              <a:rPr lang="en-US" smtClean="0"/>
              <a:t>25</a:t>
            </a:fld>
            <a:endParaRPr lang="en-US"/>
          </a:p>
        </p:txBody>
      </p:sp>
    </p:spTree>
    <p:extLst>
      <p:ext uri="{BB962C8B-B14F-4D97-AF65-F5344CB8AC3E}">
        <p14:creationId xmlns:p14="http://schemas.microsoft.com/office/powerpoint/2010/main" val="403450300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Background"/>
          <p:cNvSpPr txBox="1">
            <a:spLocks noGrp="1"/>
          </p:cNvSpPr>
          <p:nvPr>
            <p:ph type="title"/>
          </p:nvPr>
        </p:nvSpPr>
        <p:spPr>
          <a:prstGeom prst="rect">
            <a:avLst/>
          </a:prstGeom>
        </p:spPr>
        <p:txBody>
          <a:bodyPr>
            <a:normAutofit fontScale="90000"/>
          </a:bodyPr>
          <a:lstStyle>
            <a:lvl1pPr>
              <a:defRPr spc="-200"/>
            </a:lvl1pPr>
          </a:lstStyle>
          <a:p>
            <a:r>
              <a:rPr lang="en-US" dirty="0"/>
              <a:t>Appendix</a:t>
            </a:r>
            <a:endParaRPr dirty="0"/>
          </a:p>
        </p:txBody>
      </p:sp>
      <p:sp>
        <p:nvSpPr>
          <p:cNvPr id="3" name="Text Placeholder 2">
            <a:extLst>
              <a:ext uri="{FF2B5EF4-FFF2-40B4-BE49-F238E27FC236}">
                <a16:creationId xmlns:a16="http://schemas.microsoft.com/office/drawing/2014/main" id="{2A2FA014-314E-47CE-9370-E4F14C77BB5A}"/>
              </a:ext>
            </a:extLst>
          </p:cNvPr>
          <p:cNvSpPr>
            <a:spLocks noGrp="1"/>
          </p:cNvSpPr>
          <p:nvPr>
            <p:ph type="body" idx="21"/>
          </p:nvPr>
        </p:nvSpPr>
        <p:spPr>
          <a:xfrm>
            <a:off x="603123" y="1364996"/>
            <a:ext cx="8239125" cy="4128007"/>
          </a:xfrm>
        </p:spPr>
        <p:txBody>
          <a:bodyPr/>
          <a:lstStyle/>
          <a:p>
            <a:pPr marL="82296" indent="0">
              <a:buNone/>
            </a:pPr>
            <a:r>
              <a:rPr lang="en-US" dirty="0"/>
              <a:t>Census Data for Sudbury, 2010 vs. 2020 </a:t>
            </a:r>
          </a:p>
          <a:p>
            <a:pPr marL="82296" indent="0">
              <a:buNone/>
            </a:pPr>
            <a:r>
              <a:rPr lang="en-US" sz="1800" dirty="0"/>
              <a:t>From https://www.sec.state.ma.us/census2020/index.html</a:t>
            </a:r>
          </a:p>
          <a:p>
            <a:r>
              <a:rPr lang="en-US" sz="2800" dirty="0"/>
              <a:t>Housing units rose from 5951 to 6556 (+10.2%)</a:t>
            </a:r>
          </a:p>
          <a:p>
            <a:r>
              <a:rPr lang="en-US" sz="2800" dirty="0"/>
              <a:t>Population rose from 17,659 to 18,934 (+7.2%)</a:t>
            </a:r>
          </a:p>
          <a:p>
            <a:pPr lvl="2"/>
            <a:r>
              <a:rPr lang="en-US" dirty="0"/>
              <a:t>Population under 18 dropped (-9.3%)</a:t>
            </a:r>
          </a:p>
          <a:p>
            <a:pPr lvl="2"/>
            <a:r>
              <a:rPr lang="en-US" dirty="0"/>
              <a:t>Population 18+ rose (+15.0%)</a:t>
            </a:r>
          </a:p>
          <a:p>
            <a:endParaRPr lang="en-US" sz="2800" dirty="0"/>
          </a:p>
          <a:p>
            <a:endParaRPr lang="en-US" sz="2800" dirty="0"/>
          </a:p>
          <a:p>
            <a:endParaRPr lang="en-US" dirty="0"/>
          </a:p>
        </p:txBody>
      </p:sp>
      <p:sp>
        <p:nvSpPr>
          <p:cNvPr id="2" name="Slide Number Placeholder 1">
            <a:extLst>
              <a:ext uri="{FF2B5EF4-FFF2-40B4-BE49-F238E27FC236}">
                <a16:creationId xmlns:a16="http://schemas.microsoft.com/office/drawing/2014/main" id="{8980290B-F092-4966-AFB1-F3E352D6F106}"/>
              </a:ext>
            </a:extLst>
          </p:cNvPr>
          <p:cNvSpPr>
            <a:spLocks noGrp="1"/>
          </p:cNvSpPr>
          <p:nvPr>
            <p:ph type="sldNum" sz="quarter" idx="2"/>
          </p:nvPr>
        </p:nvSpPr>
        <p:spPr/>
        <p:txBody>
          <a:bodyPr/>
          <a:lstStyle/>
          <a:p>
            <a:fld id="{86CB4B4D-7CA3-9044-876B-883B54F8677D}" type="slidenum">
              <a:rPr lang="en-US" smtClean="0"/>
              <a:t>26</a:t>
            </a:fld>
            <a:endParaRPr lang="en-US"/>
          </a:p>
        </p:txBody>
      </p:sp>
    </p:spTree>
    <p:extLst>
      <p:ext uri="{BB962C8B-B14F-4D97-AF65-F5344CB8AC3E}">
        <p14:creationId xmlns:p14="http://schemas.microsoft.com/office/powerpoint/2010/main" val="61285119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Content Placeholder 2"/>
          <p:cNvSpPr>
            <a:spLocks noGrp="1"/>
          </p:cNvSpPr>
          <p:nvPr>
            <p:ph idx="1"/>
          </p:nvPr>
        </p:nvSpPr>
        <p:spPr/>
        <p:txBody>
          <a:bodyPr>
            <a:normAutofit/>
          </a:bodyPr>
          <a:lstStyle/>
          <a:p>
            <a:pPr marL="82296" indent="0">
              <a:buNone/>
            </a:pPr>
            <a:r>
              <a:rPr lang="en-US" dirty="0"/>
              <a:t>The Sudbury Transportation Committee was created by the Select Board to address a key feature of livable communities: transportation.   A livable community is defined as</a:t>
            </a:r>
          </a:p>
          <a:p>
            <a:pPr marL="82296" indent="0">
              <a:buNone/>
            </a:pPr>
            <a:r>
              <a:rPr lang="en-US" i="1" dirty="0"/>
              <a:t>…one that is safe and secure, has affordable and appropriate housing and transportation options, and offers supportive community features and services. …Well-designed, livable communities promote health and sustain economic growth, and they make for happier, healthier residents — of all ages</a:t>
            </a:r>
            <a:r>
              <a:rPr lang="en-US" dirty="0"/>
              <a:t>. </a:t>
            </a:r>
            <a:r>
              <a:rPr lang="en-US" dirty="0">
                <a:hlinkClick r:id="rId3"/>
              </a:rPr>
              <a:t>http://www.aarp.org/livable-communities/net-work-agefriendly-communities/info-2014/an-introduction.html</a:t>
            </a:r>
            <a:r>
              <a:rPr lang="en-US" dirty="0"/>
              <a:t> </a:t>
            </a:r>
            <a:endParaRPr lang="en-US" sz="3600" dirty="0"/>
          </a:p>
        </p:txBody>
      </p:sp>
      <p:sp>
        <p:nvSpPr>
          <p:cNvPr id="6" name="Slide Number Placeholder 5">
            <a:extLst>
              <a:ext uri="{FF2B5EF4-FFF2-40B4-BE49-F238E27FC236}">
                <a16:creationId xmlns:a16="http://schemas.microsoft.com/office/drawing/2014/main" id="{B43CF43B-F0BC-43E5-A4F9-ACFCC0AB1786}"/>
              </a:ext>
            </a:extLst>
          </p:cNvPr>
          <p:cNvSpPr>
            <a:spLocks noGrp="1"/>
          </p:cNvSpPr>
          <p:nvPr>
            <p:ph type="sldNum" sz="quarter" idx="12"/>
          </p:nvPr>
        </p:nvSpPr>
        <p:spPr/>
        <p:txBody>
          <a:bodyPr/>
          <a:lstStyle/>
          <a:p>
            <a:fld id="{071789FD-49D5-41AD-854C-0F54EF584058}" type="slidenum">
              <a:rPr lang="en-US" smtClean="0"/>
              <a:t>3</a:t>
            </a:fld>
            <a:endParaRPr lang="en-US"/>
          </a:p>
        </p:txBody>
      </p:sp>
    </p:spTree>
    <p:extLst>
      <p:ext uri="{BB962C8B-B14F-4D97-AF65-F5344CB8AC3E}">
        <p14:creationId xmlns:p14="http://schemas.microsoft.com/office/powerpoint/2010/main" val="323627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Livable Sudbury Findings</a:t>
            </a:r>
          </a:p>
        </p:txBody>
      </p:sp>
      <p:sp>
        <p:nvSpPr>
          <p:cNvPr id="3" name="Content Placeholder 2"/>
          <p:cNvSpPr>
            <a:spLocks noGrp="1"/>
          </p:cNvSpPr>
          <p:nvPr>
            <p:ph idx="1"/>
          </p:nvPr>
        </p:nvSpPr>
        <p:spPr/>
        <p:txBody>
          <a:bodyPr>
            <a:normAutofit/>
          </a:bodyPr>
          <a:lstStyle/>
          <a:p>
            <a:pPr marL="342900" marR="0" lvl="0" indent="-342900">
              <a:lnSpc>
                <a:spcPct val="115000"/>
              </a:lnSpc>
              <a:spcBef>
                <a:spcPts val="0"/>
              </a:spcBef>
              <a:spcAft>
                <a:spcPts val="0"/>
              </a:spcAft>
              <a:buFont typeface="Symbol" panose="05050102010706020507" pitchFamily="18" charset="2"/>
              <a:buChar char=""/>
            </a:pPr>
            <a:r>
              <a:rPr lang="en-US" sz="2000" b="1" dirty="0">
                <a:effectLst/>
                <a:latin typeface="Gill Sans MT" panose="020B0502020104020203" pitchFamily="34" charset="0"/>
                <a:ea typeface="Calibri" panose="020F0502020204030204" pitchFamily="34" charset="0"/>
                <a:cs typeface="Times New Roman" panose="02020603050405020304" pitchFamily="18" charset="0"/>
              </a:rPr>
              <a:t>Transportation gaps reduce the overall “livability” and long-term attractiveness of the town; they limit</a:t>
            </a:r>
          </a:p>
          <a:p>
            <a:pPr marL="342900" marR="0" lvl="0" indent="-342900">
              <a:lnSpc>
                <a:spcPct val="115000"/>
              </a:lnSpc>
              <a:spcBef>
                <a:spcPts val="0"/>
              </a:spcBef>
              <a:spcAft>
                <a:spcPts val="0"/>
              </a:spcAft>
              <a:buFont typeface="Symbol" panose="05050102010706020507" pitchFamily="18" charset="2"/>
              <a:buChar char=""/>
            </a:pPr>
            <a:endParaRPr lang="en-US" sz="2000" dirty="0">
              <a:effectLst/>
              <a:latin typeface="Gill Sans MT" panose="020B0502020104020203"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i="1" dirty="0">
                <a:effectLst/>
                <a:latin typeface="Gill Sans MT" panose="020B0502020104020203" pitchFamily="34" charset="0"/>
                <a:ea typeface="Calibri" panose="020F0502020204030204" pitchFamily="34" charset="0"/>
                <a:cs typeface="Times New Roman" panose="02020603050405020304" pitchFamily="18" charset="0"/>
              </a:rPr>
              <a:t>Social participation</a:t>
            </a:r>
            <a:endParaRPr lang="en-US" dirty="0">
              <a:effectLst/>
              <a:latin typeface="Gill Sans MT" panose="020B0502020104020203"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i="1" dirty="0">
                <a:effectLst/>
                <a:latin typeface="Gill Sans MT" panose="020B0502020104020203" pitchFamily="34" charset="0"/>
                <a:ea typeface="Calibri" panose="020F0502020204030204" pitchFamily="34" charset="0"/>
                <a:cs typeface="Times New Roman" panose="02020603050405020304" pitchFamily="18" charset="0"/>
              </a:rPr>
              <a:t>Access to community and health services</a:t>
            </a:r>
            <a:endParaRPr lang="en-US" dirty="0">
              <a:effectLst/>
              <a:latin typeface="Gill Sans MT" panose="020B0502020104020203"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i="1" dirty="0">
                <a:effectLst/>
                <a:latin typeface="Gill Sans MT" panose="020B0502020104020203" pitchFamily="34" charset="0"/>
                <a:ea typeface="Calibri" panose="020F0502020204030204" pitchFamily="34" charset="0"/>
                <a:cs typeface="Times New Roman" panose="02020603050405020304" pitchFamily="18" charset="0"/>
              </a:rPr>
              <a:t>Housing</a:t>
            </a:r>
            <a:r>
              <a:rPr lang="en-US" dirty="0">
                <a:effectLst/>
                <a:latin typeface="Gill Sans MT" panose="020B0502020104020203" pitchFamily="34" charset="0"/>
                <a:ea typeface="Calibri" panose="020F0502020204030204" pitchFamily="34" charset="0"/>
                <a:cs typeface="Times New Roman" panose="02020603050405020304" pitchFamily="18" charset="0"/>
              </a:rPr>
              <a:t> </a:t>
            </a:r>
            <a:r>
              <a:rPr lang="en-US" i="1" dirty="0">
                <a:effectLst/>
                <a:latin typeface="Gill Sans MT" panose="020B0502020104020203" pitchFamily="34" charset="0"/>
                <a:ea typeface="Calibri" panose="020F0502020204030204" pitchFamily="34" charset="0"/>
                <a:cs typeface="Times New Roman" panose="02020603050405020304" pitchFamily="18" charset="0"/>
              </a:rPr>
              <a:t>options</a:t>
            </a:r>
            <a:r>
              <a:rPr lang="en-US" dirty="0">
                <a:effectLst/>
                <a:latin typeface="Gill Sans MT" panose="020B0502020104020203" pitchFamily="34" charset="0"/>
                <a:ea typeface="Calibri" panose="020F0502020204030204" pitchFamily="34" charset="0"/>
                <a:cs typeface="Times New Roman" panose="02020603050405020304" pitchFamily="18" charset="0"/>
              </a:rPr>
              <a:t> </a:t>
            </a:r>
            <a:endParaRPr lang="en-US" dirty="0">
              <a:latin typeface="Gill Sans MT" panose="020B0502020104020203"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i="1" dirty="0">
                <a:effectLst/>
                <a:latin typeface="Gill Sans MT" panose="020B0502020104020203" pitchFamily="34" charset="0"/>
                <a:ea typeface="Calibri" panose="020F0502020204030204" pitchFamily="34" charset="0"/>
                <a:cs typeface="Times New Roman" panose="02020603050405020304" pitchFamily="18" charset="0"/>
              </a:rPr>
              <a:t>Access to outdoor spaces</a:t>
            </a:r>
            <a:endParaRPr lang="en-US" dirty="0">
              <a:effectLst/>
              <a:latin typeface="Gill Sans MT" panose="020B0502020104020203"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i="1" dirty="0">
                <a:effectLst/>
                <a:latin typeface="Gill Sans MT" panose="020B0502020104020203" pitchFamily="34" charset="0"/>
                <a:ea typeface="Calibri" panose="020F0502020204030204" pitchFamily="34" charset="0"/>
                <a:cs typeface="Times New Roman" panose="02020603050405020304" pitchFamily="18" charset="0"/>
              </a:rPr>
              <a:t>Civic participation and employment</a:t>
            </a:r>
            <a:endParaRPr lang="en-US" dirty="0">
              <a:effectLst/>
              <a:latin typeface="Gill Sans MT" panose="020B0502020104020203"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pPr>
            <a:r>
              <a:rPr lang="en-US" i="1" dirty="0">
                <a:effectLst/>
                <a:latin typeface="Gill Sans MT" panose="020B0502020104020203" pitchFamily="34" charset="0"/>
                <a:ea typeface="Calibri" panose="020F0502020204030204" pitchFamily="34" charset="0"/>
                <a:cs typeface="Times New Roman" panose="02020603050405020304" pitchFamily="18" charset="0"/>
              </a:rPr>
              <a:t>Social inclusion</a:t>
            </a:r>
            <a:r>
              <a:rPr lang="en-US" dirty="0">
                <a:effectLst/>
                <a:latin typeface="Gill Sans MT" panose="020B0502020104020203" pitchFamily="34" charset="0"/>
                <a:ea typeface="Calibri" panose="020F0502020204030204" pitchFamily="34" charset="0"/>
                <a:cs typeface="Times New Roman" panose="02020603050405020304" pitchFamily="18" charset="0"/>
              </a:rPr>
              <a:t>.</a:t>
            </a:r>
          </a:p>
        </p:txBody>
      </p:sp>
      <p:sp>
        <p:nvSpPr>
          <p:cNvPr id="6" name="Slide Number Placeholder 5">
            <a:extLst>
              <a:ext uri="{FF2B5EF4-FFF2-40B4-BE49-F238E27FC236}">
                <a16:creationId xmlns:a16="http://schemas.microsoft.com/office/drawing/2014/main" id="{B43CF43B-F0BC-43E5-A4F9-ACFCC0AB1786}"/>
              </a:ext>
            </a:extLst>
          </p:cNvPr>
          <p:cNvSpPr>
            <a:spLocks noGrp="1"/>
          </p:cNvSpPr>
          <p:nvPr>
            <p:ph type="sldNum" sz="quarter" idx="12"/>
          </p:nvPr>
        </p:nvSpPr>
        <p:spPr/>
        <p:txBody>
          <a:bodyPr/>
          <a:lstStyle/>
          <a:p>
            <a:fld id="{071789FD-49D5-41AD-854C-0F54EF584058}" type="slidenum">
              <a:rPr lang="en-US" smtClean="0"/>
              <a:t>4</a:t>
            </a:fld>
            <a:endParaRPr lang="en-US"/>
          </a:p>
        </p:txBody>
      </p:sp>
    </p:spTree>
    <p:extLst>
      <p:ext uri="{BB962C8B-B14F-4D97-AF65-F5344CB8AC3E}">
        <p14:creationId xmlns:p14="http://schemas.microsoft.com/office/powerpoint/2010/main" val="1162026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DB8044-0334-4142-83BB-76A8A37D2F17}"/>
              </a:ext>
            </a:extLst>
          </p:cNvPr>
          <p:cNvSpPr>
            <a:spLocks noGrp="1"/>
          </p:cNvSpPr>
          <p:nvPr>
            <p:ph type="title"/>
          </p:nvPr>
        </p:nvSpPr>
        <p:spPr/>
        <p:txBody>
          <a:bodyPr/>
          <a:lstStyle/>
          <a:p>
            <a:r>
              <a:rPr lang="en-US" dirty="0"/>
              <a:t>Committee Charter</a:t>
            </a:r>
          </a:p>
        </p:txBody>
      </p:sp>
      <p:sp>
        <p:nvSpPr>
          <p:cNvPr id="5" name="Slide Number Placeholder 4">
            <a:extLst>
              <a:ext uri="{FF2B5EF4-FFF2-40B4-BE49-F238E27FC236}">
                <a16:creationId xmlns:a16="http://schemas.microsoft.com/office/drawing/2014/main" id="{5640E393-DF12-4554-B7EA-4C189943D3BF}"/>
              </a:ext>
            </a:extLst>
          </p:cNvPr>
          <p:cNvSpPr>
            <a:spLocks noGrp="1"/>
          </p:cNvSpPr>
          <p:nvPr>
            <p:ph type="sldNum" sz="quarter" idx="12"/>
          </p:nvPr>
        </p:nvSpPr>
        <p:spPr/>
        <p:txBody>
          <a:bodyPr/>
          <a:lstStyle/>
          <a:p>
            <a:fld id="{071789FD-49D5-41AD-854C-0F54EF584058}" type="slidenum">
              <a:rPr lang="en-US" smtClean="0"/>
              <a:t>5</a:t>
            </a:fld>
            <a:endParaRPr lang="en-US"/>
          </a:p>
        </p:txBody>
      </p:sp>
      <p:sp>
        <p:nvSpPr>
          <p:cNvPr id="7" name="TextBox 6">
            <a:extLst>
              <a:ext uri="{FF2B5EF4-FFF2-40B4-BE49-F238E27FC236}">
                <a16:creationId xmlns:a16="http://schemas.microsoft.com/office/drawing/2014/main" id="{45078EB2-D26C-4F3D-85D8-81177289F2A9}"/>
              </a:ext>
            </a:extLst>
          </p:cNvPr>
          <p:cNvSpPr txBox="1"/>
          <p:nvPr/>
        </p:nvSpPr>
        <p:spPr>
          <a:xfrm>
            <a:off x="1981200" y="1676400"/>
            <a:ext cx="6248400" cy="2862322"/>
          </a:xfrm>
          <a:prstGeom prst="rect">
            <a:avLst/>
          </a:prstGeom>
          <a:noFill/>
        </p:spPr>
        <p:txBody>
          <a:bodyPr wrap="square" rtlCol="0">
            <a:spAutoFit/>
          </a:bodyPr>
          <a:lstStyle/>
          <a:p>
            <a:r>
              <a:rPr lang="en-US" dirty="0"/>
              <a:t>The Select Board will review the contributions of the Transportation Committee in the spring of 2019 to assess how the Committee has fulfilled its role and to decide whether this structure should be continued until spring of 2020. </a:t>
            </a:r>
            <a:r>
              <a:rPr lang="en-US" b="1" dirty="0">
                <a:solidFill>
                  <a:srgbClr val="FF0000"/>
                </a:solidFill>
              </a:rPr>
              <a:t>It is </a:t>
            </a:r>
            <a:r>
              <a:rPr lang="en-US" b="1" dirty="0" err="1">
                <a:solidFill>
                  <a:srgbClr val="FF0000"/>
                </a:solidFill>
              </a:rPr>
              <a:t>en</a:t>
            </a:r>
            <a:r>
              <a:rPr lang="en-US" b="1" dirty="0">
                <a:solidFill>
                  <a:srgbClr val="FF0000"/>
                </a:solidFill>
              </a:rPr>
              <a:t>-visioned that the Committee’s purpose and tasks will become part of the responsibilities of town departments or bodies by spring 2020.</a:t>
            </a:r>
            <a:r>
              <a:rPr lang="en-US" dirty="0"/>
              <a:t> The Transportation Committee, in cooperation with the Town Manager or her designee, will provide recommendations on how to integrate these responsibilities within Town Government.</a:t>
            </a:r>
          </a:p>
        </p:txBody>
      </p:sp>
      <p:sp>
        <p:nvSpPr>
          <p:cNvPr id="2" name="Footer Placeholder 1">
            <a:extLst>
              <a:ext uri="{FF2B5EF4-FFF2-40B4-BE49-F238E27FC236}">
                <a16:creationId xmlns:a16="http://schemas.microsoft.com/office/drawing/2014/main" id="{1A80900D-0AC4-4516-ABE2-EC6B20548F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75943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Current Reality</a:t>
            </a:r>
          </a:p>
        </p:txBody>
      </p:sp>
      <p:sp>
        <p:nvSpPr>
          <p:cNvPr id="3" name="Content Placeholder 2"/>
          <p:cNvSpPr>
            <a:spLocks noGrp="1"/>
          </p:cNvSpPr>
          <p:nvPr>
            <p:ph idx="1"/>
          </p:nvPr>
        </p:nvSpPr>
        <p:spPr>
          <a:xfrm>
            <a:off x="1435608" y="1447800"/>
            <a:ext cx="7498080" cy="4191000"/>
          </a:xfrm>
        </p:spPr>
        <p:txBody>
          <a:bodyPr>
            <a:normAutofit/>
          </a:bodyPr>
          <a:lstStyle/>
          <a:p>
            <a:r>
              <a:rPr lang="en-US" sz="2000" dirty="0"/>
              <a:t>Sudbury described as </a:t>
            </a:r>
            <a:r>
              <a:rPr lang="en-US" sz="2000" b="1" i="1" dirty="0">
                <a:solidFill>
                  <a:schemeClr val="accent2">
                    <a:lumMod val="75000"/>
                  </a:schemeClr>
                </a:solidFill>
              </a:rPr>
              <a:t>car-dependent “transit desert”</a:t>
            </a:r>
          </a:p>
          <a:p>
            <a:r>
              <a:rPr lang="en-US" sz="2000" dirty="0"/>
              <a:t>Sudbury--along with Bolton, Boxborough, Carlisle, and Stow-- classified as rural; thus, </a:t>
            </a:r>
            <a:r>
              <a:rPr lang="en-US" sz="2000" b="1" i="1" dirty="0">
                <a:solidFill>
                  <a:schemeClr val="accent2">
                    <a:lumMod val="75000"/>
                  </a:schemeClr>
                </a:solidFill>
              </a:rPr>
              <a:t>very difficult to </a:t>
            </a:r>
            <a:r>
              <a:rPr lang="en-US" sz="2000" b="1" dirty="0">
                <a:solidFill>
                  <a:schemeClr val="accent2">
                    <a:lumMod val="75000"/>
                  </a:schemeClr>
                </a:solidFill>
              </a:rPr>
              <a:t>justify </a:t>
            </a:r>
            <a:r>
              <a:rPr lang="en-US" sz="2000" b="1" i="1" dirty="0">
                <a:solidFill>
                  <a:schemeClr val="accent2">
                    <a:lumMod val="75000"/>
                  </a:schemeClr>
                </a:solidFill>
              </a:rPr>
              <a:t>mass transit</a:t>
            </a:r>
          </a:p>
          <a:p>
            <a:r>
              <a:rPr lang="en-US" sz="2000" b="1" i="1" dirty="0">
                <a:solidFill>
                  <a:schemeClr val="accent2">
                    <a:lumMod val="75000"/>
                  </a:schemeClr>
                </a:solidFill>
              </a:rPr>
              <a:t>Increasing senior population</a:t>
            </a:r>
            <a:r>
              <a:rPr lang="en-US" sz="2000" dirty="0"/>
              <a:t>: aging-in-place PLUS in-migration to age-restricted developments, ADUs, etc.</a:t>
            </a:r>
          </a:p>
          <a:p>
            <a:r>
              <a:rPr lang="en-US" sz="2000" b="1" i="1" dirty="0">
                <a:solidFill>
                  <a:schemeClr val="accent2">
                    <a:lumMod val="75000"/>
                  </a:schemeClr>
                </a:solidFill>
              </a:rPr>
              <a:t>Increasing financially vulnerable population</a:t>
            </a:r>
            <a:r>
              <a:rPr lang="en-US" sz="2000" dirty="0"/>
              <a:t>:  affordable development expansion (Chapter 40B) and “housing cost burden” of seniors aging-in-place</a:t>
            </a:r>
          </a:p>
          <a:p>
            <a:r>
              <a:rPr lang="en-US" sz="2000" dirty="0"/>
              <a:t>Overall increase in number of </a:t>
            </a:r>
            <a:r>
              <a:rPr lang="en-US" sz="2000" b="1" i="1" dirty="0">
                <a:solidFill>
                  <a:schemeClr val="accent2">
                    <a:lumMod val="75000"/>
                  </a:schemeClr>
                </a:solidFill>
              </a:rPr>
              <a:t>people with disabilities </a:t>
            </a:r>
            <a:r>
              <a:rPr lang="en-US" sz="2000" dirty="0"/>
              <a:t>(physical, psychological, cognitive) impacting ability to drive</a:t>
            </a:r>
          </a:p>
          <a:p>
            <a:endParaRPr lang="en-US" dirty="0"/>
          </a:p>
          <a:p>
            <a:endParaRPr lang="en-US" dirty="0"/>
          </a:p>
        </p:txBody>
      </p:sp>
      <p:sp>
        <p:nvSpPr>
          <p:cNvPr id="6" name="Slide Number Placeholder 5">
            <a:extLst>
              <a:ext uri="{FF2B5EF4-FFF2-40B4-BE49-F238E27FC236}">
                <a16:creationId xmlns:a16="http://schemas.microsoft.com/office/drawing/2014/main" id="{B43CF43B-F0BC-43E5-A4F9-ACFCC0AB1786}"/>
              </a:ext>
            </a:extLst>
          </p:cNvPr>
          <p:cNvSpPr>
            <a:spLocks noGrp="1"/>
          </p:cNvSpPr>
          <p:nvPr>
            <p:ph type="sldNum" sz="quarter" idx="12"/>
          </p:nvPr>
        </p:nvSpPr>
        <p:spPr/>
        <p:txBody>
          <a:bodyPr/>
          <a:lstStyle/>
          <a:p>
            <a:fld id="{071789FD-49D5-41AD-854C-0F54EF584058}" type="slidenum">
              <a:rPr lang="en-US" smtClean="0"/>
              <a:t>6</a:t>
            </a:fld>
            <a:endParaRPr lang="en-US"/>
          </a:p>
        </p:txBody>
      </p:sp>
    </p:spTree>
    <p:extLst>
      <p:ext uri="{BB962C8B-B14F-4D97-AF65-F5344CB8AC3E}">
        <p14:creationId xmlns:p14="http://schemas.microsoft.com/office/powerpoint/2010/main" val="474785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 Deserts (MAPC Data)</a:t>
            </a:r>
          </a:p>
        </p:txBody>
      </p:sp>
      <p:pic>
        <p:nvPicPr>
          <p:cNvPr id="6" name="Content Placeholder 5"/>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181600" y="1143000"/>
            <a:ext cx="3408500" cy="2206436"/>
          </a:xfrm>
          <a:prstGeom prst="rect">
            <a:avLst/>
          </a:prstGeom>
        </p:spPr>
      </p:pic>
      <p:sp>
        <p:nvSpPr>
          <p:cNvPr id="7" name="TextBox 6"/>
          <p:cNvSpPr txBox="1"/>
          <p:nvPr/>
        </p:nvSpPr>
        <p:spPr>
          <a:xfrm>
            <a:off x="1600200" y="1676400"/>
            <a:ext cx="3048000" cy="369332"/>
          </a:xfrm>
          <a:prstGeom prst="rect">
            <a:avLst/>
          </a:prstGeom>
          <a:noFill/>
        </p:spPr>
        <p:txBody>
          <a:bodyPr wrap="square" rtlCol="0">
            <a:spAutoFit/>
          </a:bodyPr>
          <a:lstStyle/>
          <a:p>
            <a:endParaRPr lang="en-US"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2774" y="2839070"/>
            <a:ext cx="3709690" cy="2875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752600" y="5105400"/>
            <a:ext cx="3429000" cy="369332"/>
          </a:xfrm>
          <a:prstGeom prst="rect">
            <a:avLst/>
          </a:prstGeom>
          <a:noFill/>
        </p:spPr>
        <p:txBody>
          <a:bodyPr wrap="square" rtlCol="0">
            <a:spAutoFit/>
          </a:bodyPr>
          <a:lstStyle/>
          <a:p>
            <a:endParaRPr lang="en-US" dirty="0"/>
          </a:p>
        </p:txBody>
      </p:sp>
      <p:sp>
        <p:nvSpPr>
          <p:cNvPr id="9" name="TextBox 8"/>
          <p:cNvSpPr txBox="1"/>
          <p:nvPr/>
        </p:nvSpPr>
        <p:spPr>
          <a:xfrm>
            <a:off x="2819400" y="2667000"/>
            <a:ext cx="3124200" cy="369332"/>
          </a:xfrm>
          <a:prstGeom prst="rect">
            <a:avLst/>
          </a:prstGeom>
          <a:noFill/>
        </p:spPr>
        <p:txBody>
          <a:bodyPr wrap="square" rtlCol="0">
            <a:spAutoFit/>
          </a:bodyPr>
          <a:lstStyle/>
          <a:p>
            <a:endParaRPr lang="en-US" dirty="0"/>
          </a:p>
        </p:txBody>
      </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10732" y="1644494"/>
            <a:ext cx="4199467" cy="3645571"/>
          </a:xfrm>
          <a:prstGeom prst="rect">
            <a:avLst/>
          </a:prstGeom>
          <a:ln>
            <a:noFill/>
          </a:ln>
        </p:spPr>
      </p:pic>
      <p:sp>
        <p:nvSpPr>
          <p:cNvPr id="3" name="Slide Number Placeholder 2">
            <a:extLst>
              <a:ext uri="{FF2B5EF4-FFF2-40B4-BE49-F238E27FC236}">
                <a16:creationId xmlns:a16="http://schemas.microsoft.com/office/drawing/2014/main" id="{6C885D11-EF2F-4509-803B-BD76A8865116}"/>
              </a:ext>
            </a:extLst>
          </p:cNvPr>
          <p:cNvSpPr>
            <a:spLocks noGrp="1"/>
          </p:cNvSpPr>
          <p:nvPr>
            <p:ph type="sldNum" sz="quarter" idx="12"/>
          </p:nvPr>
        </p:nvSpPr>
        <p:spPr/>
        <p:txBody>
          <a:bodyPr/>
          <a:lstStyle/>
          <a:p>
            <a:fld id="{071789FD-49D5-41AD-854C-0F54EF584058}" type="slidenum">
              <a:rPr lang="en-US" smtClean="0"/>
              <a:t>7</a:t>
            </a:fld>
            <a:endParaRPr lang="en-US"/>
          </a:p>
        </p:txBody>
      </p:sp>
      <p:sp>
        <p:nvSpPr>
          <p:cNvPr id="5" name="Footer Placeholder 4">
            <a:extLst>
              <a:ext uri="{FF2B5EF4-FFF2-40B4-BE49-F238E27FC236}">
                <a16:creationId xmlns:a16="http://schemas.microsoft.com/office/drawing/2014/main" id="{97E6E6FF-34B5-4119-B23D-98F3E1E96EBF}"/>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97023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FCE9-FC7B-4A9C-8599-7D654172649F}"/>
              </a:ext>
            </a:extLst>
          </p:cNvPr>
          <p:cNvSpPr>
            <a:spLocks noGrp="1"/>
          </p:cNvSpPr>
          <p:nvPr>
            <p:ph type="title"/>
          </p:nvPr>
        </p:nvSpPr>
        <p:spPr>
          <a:xfrm>
            <a:off x="1219200" y="539750"/>
            <a:ext cx="8239125" cy="716582"/>
          </a:xfrm>
        </p:spPr>
        <p:txBody>
          <a:bodyPr>
            <a:normAutofit fontScale="90000"/>
          </a:bodyPr>
          <a:lstStyle/>
          <a:p>
            <a:r>
              <a:rPr lang="en-US" dirty="0"/>
              <a:t>Initiatives Underway and Funding</a:t>
            </a:r>
          </a:p>
        </p:txBody>
      </p:sp>
      <p:sp>
        <p:nvSpPr>
          <p:cNvPr id="6" name="Text Placeholder 5">
            <a:extLst>
              <a:ext uri="{FF2B5EF4-FFF2-40B4-BE49-F238E27FC236}">
                <a16:creationId xmlns:a16="http://schemas.microsoft.com/office/drawing/2014/main" id="{C860C89B-B939-4E35-B68D-2FA4F42AC2E5}"/>
              </a:ext>
            </a:extLst>
          </p:cNvPr>
          <p:cNvSpPr>
            <a:spLocks noGrp="1"/>
          </p:cNvSpPr>
          <p:nvPr>
            <p:ph type="body" idx="21"/>
          </p:nvPr>
        </p:nvSpPr>
        <p:spPr>
          <a:xfrm>
            <a:off x="915173" y="1465668"/>
            <a:ext cx="7698476" cy="4995927"/>
          </a:xfrm>
        </p:spPr>
        <p:txBody>
          <a:bodyPr>
            <a:normAutofit fontScale="92500" lnSpcReduction="10000"/>
          </a:bodyPr>
          <a:lstStyle/>
          <a:p>
            <a:r>
              <a:rPr lang="en-US" sz="2400" b="1" dirty="0"/>
              <a:t>Sudbury-only Funding</a:t>
            </a:r>
          </a:p>
          <a:p>
            <a:pPr lvl="1"/>
            <a:r>
              <a:rPr lang="en-US" sz="1800" dirty="0"/>
              <a:t>$23,050 MAPC COVID-19 Emergency Taxi Grant 1 </a:t>
            </a:r>
          </a:p>
          <a:p>
            <a:pPr lvl="2"/>
            <a:r>
              <a:rPr lang="en-US" sz="1800" dirty="0"/>
              <a:t>Sudbury contracted with Tommy’s Taxi and JFK Transportation (concluded 28 February 2021)</a:t>
            </a:r>
          </a:p>
          <a:p>
            <a:pPr lvl="1">
              <a:lnSpc>
                <a:spcPct val="120000"/>
              </a:lnSpc>
            </a:pPr>
            <a:r>
              <a:rPr lang="en-US" sz="1800" dirty="0"/>
              <a:t>$25,000 Meadow Walk mitigation, $10,000 Coolidge Phase 2 mitigation, $5,000 </a:t>
            </a:r>
            <a:r>
              <a:rPr lang="en-US" sz="1800" dirty="0" err="1"/>
              <a:t>BayPath</a:t>
            </a:r>
            <a:r>
              <a:rPr lang="en-US" sz="1800" dirty="0"/>
              <a:t> grants </a:t>
            </a:r>
          </a:p>
          <a:p>
            <a:pPr lvl="2">
              <a:lnSpc>
                <a:spcPct val="120000"/>
              </a:lnSpc>
            </a:pPr>
            <a:r>
              <a:rPr lang="en-US" sz="1800" dirty="0"/>
              <a:t>MAPC taxi grant supplement</a:t>
            </a:r>
          </a:p>
          <a:p>
            <a:pPr lvl="2">
              <a:lnSpc>
                <a:spcPct val="120000"/>
              </a:lnSpc>
            </a:pPr>
            <a:r>
              <a:rPr lang="en-US" sz="1800" dirty="0" err="1"/>
              <a:t>GoSudbury</a:t>
            </a:r>
            <a:r>
              <a:rPr lang="en-US" sz="1800" dirty="0"/>
              <a:t>! Uber Rides Program Pilot (2021), part of Making the Connections (in process)</a:t>
            </a:r>
          </a:p>
          <a:p>
            <a:r>
              <a:rPr lang="en-US" sz="2400" b="1" dirty="0"/>
              <a:t>Shared Funding</a:t>
            </a:r>
          </a:p>
          <a:p>
            <a:pPr lvl="1"/>
            <a:r>
              <a:rPr lang="en-US" sz="1800" dirty="0"/>
              <a:t>$80,000 Multi-town Community Compact Cabinet Grant (2019)  </a:t>
            </a:r>
          </a:p>
          <a:p>
            <a:pPr lvl="2"/>
            <a:r>
              <a:rPr lang="en-US" sz="1800" dirty="0"/>
              <a:t> “Making the Connections:” Sudbury,  Acton, Bolton, Concord, Maynard and Stow; using </a:t>
            </a:r>
            <a:r>
              <a:rPr lang="en-US" sz="1800" dirty="0" err="1"/>
              <a:t>microtransit</a:t>
            </a:r>
            <a:r>
              <a:rPr lang="en-US" sz="1800" dirty="0"/>
              <a:t> to supplement CoA and RTA services (in process)</a:t>
            </a:r>
          </a:p>
          <a:p>
            <a:pPr lvl="1"/>
            <a:r>
              <a:rPr lang="en-US" sz="1800" dirty="0"/>
              <a:t>$100,000 MAPC COVID-19 Emergency Taxi Grant 2 (2021)</a:t>
            </a:r>
          </a:p>
          <a:p>
            <a:pPr lvl="2"/>
            <a:r>
              <a:rPr lang="en-US" sz="1800" dirty="0"/>
              <a:t>Sudbury ($31.3K), Concord ($15.6K), Maynard ($19.3K), Stow ($28.8K),  contracting with Tommy’s Taxi and JFK Transportation (in process)</a:t>
            </a:r>
          </a:p>
          <a:p>
            <a:pPr lvl="1"/>
            <a:endParaRPr lang="en-US" sz="2400" dirty="0"/>
          </a:p>
        </p:txBody>
      </p:sp>
      <p:sp>
        <p:nvSpPr>
          <p:cNvPr id="4" name="Slide Number Placeholder 3">
            <a:extLst>
              <a:ext uri="{FF2B5EF4-FFF2-40B4-BE49-F238E27FC236}">
                <a16:creationId xmlns:a16="http://schemas.microsoft.com/office/drawing/2014/main" id="{CC145773-A331-4168-9DD0-8A7DD233A0B5}"/>
              </a:ext>
            </a:extLst>
          </p:cNvPr>
          <p:cNvSpPr>
            <a:spLocks noGrp="1"/>
          </p:cNvSpPr>
          <p:nvPr>
            <p:ph type="sldNum" sz="quarter" idx="2"/>
          </p:nvPr>
        </p:nvSpPr>
        <p:spPr/>
        <p:txBody>
          <a:bodyPr/>
          <a:lstStyle/>
          <a:p>
            <a:fld id="{86CB4B4D-7CA3-9044-876B-883B54F8677D}" type="slidenum">
              <a:rPr lang="en-US" smtClean="0"/>
              <a:t>8</a:t>
            </a:fld>
            <a:endParaRPr lang="en-US"/>
          </a:p>
        </p:txBody>
      </p:sp>
    </p:spTree>
    <p:extLst>
      <p:ext uri="{BB962C8B-B14F-4D97-AF65-F5344CB8AC3E}">
        <p14:creationId xmlns:p14="http://schemas.microsoft.com/office/powerpoint/2010/main" val="378565573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AFBCB51-57FA-406E-9E8C-4AB575253A5C}"/>
              </a:ext>
            </a:extLst>
          </p:cNvPr>
          <p:cNvSpPr>
            <a:spLocks noGrp="1"/>
          </p:cNvSpPr>
          <p:nvPr>
            <p:ph type="title"/>
          </p:nvPr>
        </p:nvSpPr>
        <p:spPr>
          <a:xfrm>
            <a:off x="1219200" y="538784"/>
            <a:ext cx="8239125" cy="716582"/>
          </a:xfrm>
        </p:spPr>
        <p:txBody>
          <a:bodyPr>
            <a:normAutofit fontScale="90000"/>
          </a:bodyPr>
          <a:lstStyle/>
          <a:p>
            <a:r>
              <a:rPr lang="en-US" dirty="0"/>
              <a:t>Focus of Initiatives</a:t>
            </a:r>
          </a:p>
        </p:txBody>
      </p:sp>
      <p:sp>
        <p:nvSpPr>
          <p:cNvPr id="9" name="Text Placeholder 8">
            <a:extLst>
              <a:ext uri="{FF2B5EF4-FFF2-40B4-BE49-F238E27FC236}">
                <a16:creationId xmlns:a16="http://schemas.microsoft.com/office/drawing/2014/main" id="{FFEEF513-AAE4-4B9C-BE71-218C698FF1ED}"/>
              </a:ext>
            </a:extLst>
          </p:cNvPr>
          <p:cNvSpPr>
            <a:spLocks noGrp="1"/>
          </p:cNvSpPr>
          <p:nvPr>
            <p:ph type="body" idx="21"/>
          </p:nvPr>
        </p:nvSpPr>
        <p:spPr>
          <a:xfrm>
            <a:off x="1066801" y="1390659"/>
            <a:ext cx="7546848" cy="4128007"/>
          </a:xfrm>
        </p:spPr>
        <p:txBody>
          <a:bodyPr>
            <a:normAutofit fontScale="85000" lnSpcReduction="20000"/>
          </a:bodyPr>
          <a:lstStyle/>
          <a:p>
            <a:pPr marL="82296" indent="0">
              <a:buNone/>
            </a:pPr>
            <a:r>
              <a:rPr lang="en-US" sz="2800" dirty="0"/>
              <a:t>Current focus for all transportation initiatives: meeting    priority destinations for those most in need</a:t>
            </a:r>
          </a:p>
          <a:p>
            <a:pPr marL="82296" indent="0">
              <a:buNone/>
            </a:pPr>
            <a:endParaRPr lang="en-US" sz="2800" dirty="0"/>
          </a:p>
          <a:p>
            <a:r>
              <a:rPr lang="en-US" sz="2800" i="1" dirty="0"/>
              <a:t>Priority destinations</a:t>
            </a:r>
            <a:r>
              <a:rPr lang="en-US" sz="2800" dirty="0"/>
              <a:t>:</a:t>
            </a:r>
          </a:p>
          <a:p>
            <a:pPr lvl="1"/>
            <a:r>
              <a:rPr lang="en-US" sz="2600" dirty="0"/>
              <a:t>Healthcare and social services, </a:t>
            </a:r>
          </a:p>
          <a:p>
            <a:pPr lvl="1"/>
            <a:r>
              <a:rPr lang="en-US" sz="2600" dirty="0"/>
              <a:t>Shopping, community resources, and work.</a:t>
            </a:r>
          </a:p>
          <a:p>
            <a:pPr marL="228600" lvl="1" indent="0">
              <a:buNone/>
            </a:pPr>
            <a:endParaRPr lang="en-US" sz="2600" dirty="0"/>
          </a:p>
          <a:p>
            <a:r>
              <a:rPr lang="en-US" sz="2800" i="1" dirty="0"/>
              <a:t>Residents most in need</a:t>
            </a:r>
            <a:r>
              <a:rPr lang="en-US" sz="2800" dirty="0"/>
              <a:t>:  </a:t>
            </a:r>
          </a:p>
          <a:p>
            <a:pPr lvl="1"/>
            <a:r>
              <a:rPr lang="en-US" sz="2400" dirty="0"/>
              <a:t>Over age 50 years </a:t>
            </a:r>
          </a:p>
          <a:p>
            <a:pPr lvl="1"/>
            <a:r>
              <a:rPr lang="en-US" sz="2400" dirty="0"/>
              <a:t>With disability (temporary or permanent) </a:t>
            </a:r>
          </a:p>
          <a:p>
            <a:pPr lvl="1"/>
            <a:r>
              <a:rPr lang="en-US" sz="2400" dirty="0"/>
              <a:t>Veterans</a:t>
            </a:r>
          </a:p>
          <a:p>
            <a:pPr lvl="1"/>
            <a:r>
              <a:rPr lang="en-US" sz="2400" dirty="0"/>
              <a:t>Financially vulnerable</a:t>
            </a:r>
          </a:p>
        </p:txBody>
      </p:sp>
      <p:sp>
        <p:nvSpPr>
          <p:cNvPr id="4" name="Slide Number Placeholder 3">
            <a:extLst>
              <a:ext uri="{FF2B5EF4-FFF2-40B4-BE49-F238E27FC236}">
                <a16:creationId xmlns:a16="http://schemas.microsoft.com/office/drawing/2014/main" id="{F264BFB3-748A-46F5-AE0C-59B4350D8D6A}"/>
              </a:ext>
            </a:extLst>
          </p:cNvPr>
          <p:cNvSpPr>
            <a:spLocks noGrp="1"/>
          </p:cNvSpPr>
          <p:nvPr>
            <p:ph type="sldNum" sz="quarter" idx="2"/>
          </p:nvPr>
        </p:nvSpPr>
        <p:spPr/>
        <p:txBody>
          <a:bodyPr/>
          <a:lstStyle/>
          <a:p>
            <a:fld id="{86CB4B4D-7CA3-9044-876B-883B54F8677D}" type="slidenum">
              <a:rPr lang="en-US" smtClean="0"/>
              <a:t>9</a:t>
            </a:fld>
            <a:endParaRPr lang="en-US"/>
          </a:p>
        </p:txBody>
      </p:sp>
    </p:spTree>
    <p:extLst>
      <p:ext uri="{BB962C8B-B14F-4D97-AF65-F5344CB8AC3E}">
        <p14:creationId xmlns:p14="http://schemas.microsoft.com/office/powerpoint/2010/main" val="525408945"/>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1154</TotalTime>
  <Words>3368</Words>
  <Application>Microsoft Office PowerPoint</Application>
  <PresentationFormat>On-screen Show (4:3)</PresentationFormat>
  <Paragraphs>349</Paragraphs>
  <Slides>26</Slides>
  <Notes>25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Arial</vt:lpstr>
      <vt:lpstr>Calibri</vt:lpstr>
      <vt:lpstr>Courier New</vt:lpstr>
      <vt:lpstr>Gill Sans MT</vt:lpstr>
      <vt:lpstr>Symbol</vt:lpstr>
      <vt:lpstr>Times New Roman</vt:lpstr>
      <vt:lpstr>Verdana</vt:lpstr>
      <vt:lpstr>Wingdings 2</vt:lpstr>
      <vt:lpstr>Solstice</vt:lpstr>
      <vt:lpstr>1_Solstice</vt:lpstr>
      <vt:lpstr>GoSudbury!  Transportation Programs</vt:lpstr>
      <vt:lpstr>Agenda</vt:lpstr>
      <vt:lpstr>History</vt:lpstr>
      <vt:lpstr>Livable Sudbury Findings</vt:lpstr>
      <vt:lpstr>Committee Charter</vt:lpstr>
      <vt:lpstr>The Current Reality</vt:lpstr>
      <vt:lpstr>Transit Deserts (MAPC Data)</vt:lpstr>
      <vt:lpstr>Initiatives Underway and Funding</vt:lpstr>
      <vt:lpstr>Focus of Initiatives</vt:lpstr>
      <vt:lpstr>Services to Date</vt:lpstr>
      <vt:lpstr>Monthly Rides by Mode</vt:lpstr>
      <vt:lpstr>Uber Ride Geography</vt:lpstr>
      <vt:lpstr>Uber Example, September</vt:lpstr>
      <vt:lpstr>Data Collected - Finances</vt:lpstr>
      <vt:lpstr>Data Collected - Finances</vt:lpstr>
      <vt:lpstr>Accomplishments</vt:lpstr>
      <vt:lpstr>Resident Feedback</vt:lpstr>
      <vt:lpstr>Accomplishments, cont.</vt:lpstr>
      <vt:lpstr>Lessons Learned</vt:lpstr>
      <vt:lpstr>Lessons Learned, cont.</vt:lpstr>
      <vt:lpstr>Target State:  Sustainability</vt:lpstr>
      <vt:lpstr>Significant Program Requirements </vt:lpstr>
      <vt:lpstr>Requirements, cont.</vt:lpstr>
      <vt:lpstr>Requirements, cont.</vt:lpstr>
      <vt:lpstr>Next Steps?</vt:lpstr>
      <vt:lpstr>Appendix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Transportation in Sudbury</dc:title>
  <dc:creator>Alice</dc:creator>
  <cp:lastModifiedBy>Carty, Daniel E</cp:lastModifiedBy>
  <cp:revision>54</cp:revision>
  <cp:lastPrinted>2021-09-30T14:53:50Z</cp:lastPrinted>
  <dcterms:created xsi:type="dcterms:W3CDTF">2019-04-20T14:08:03Z</dcterms:created>
  <dcterms:modified xsi:type="dcterms:W3CDTF">2021-10-15T15:45:53Z</dcterms:modified>
</cp:coreProperties>
</file>