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handoutMasterIdLst>
    <p:handoutMasterId r:id="rId21"/>
  </p:handoutMasterIdLst>
  <p:sldIdLst>
    <p:sldId id="256" r:id="rId3"/>
    <p:sldId id="263" r:id="rId4"/>
    <p:sldId id="257" r:id="rId5"/>
    <p:sldId id="266" r:id="rId6"/>
    <p:sldId id="260" r:id="rId7"/>
    <p:sldId id="261" r:id="rId8"/>
    <p:sldId id="281" r:id="rId9"/>
    <p:sldId id="267" r:id="rId10"/>
    <p:sldId id="275" r:id="rId11"/>
    <p:sldId id="272" r:id="rId12"/>
    <p:sldId id="273" r:id="rId13"/>
    <p:sldId id="274" r:id="rId14"/>
    <p:sldId id="276" r:id="rId15"/>
    <p:sldId id="277" r:id="rId16"/>
    <p:sldId id="278"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509729-1019-4007-8ECF-2F2EABCEB2D6}" type="datetimeFigureOut">
              <a:rPr lang="en-US" smtClean="0"/>
              <a:t>9/21/2018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16DA68-501B-4814-84EB-26128AA70C98}" type="slidenum">
              <a:rPr lang="en-US" smtClean="0"/>
              <a:t>‹#›</a:t>
            </a:fld>
            <a:endParaRPr lang="en-US"/>
          </a:p>
        </p:txBody>
      </p:sp>
    </p:spTree>
    <p:extLst>
      <p:ext uri="{BB962C8B-B14F-4D97-AF65-F5344CB8AC3E}">
        <p14:creationId xmlns:p14="http://schemas.microsoft.com/office/powerpoint/2010/main" val="87570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91081-7EE4-415B-8616-E46F8AEBC4FE}" type="datetimeFigureOut">
              <a:rPr lang="en-US" smtClean="0"/>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3235E-A6F1-48AC-8F87-99ED0FE86325}" type="slidenum">
              <a:rPr lang="en-US" smtClean="0"/>
              <a:t>‹#›</a:t>
            </a:fld>
            <a:endParaRPr lang="en-US"/>
          </a:p>
        </p:txBody>
      </p:sp>
    </p:spTree>
    <p:extLst>
      <p:ext uri="{BB962C8B-B14F-4D97-AF65-F5344CB8AC3E}">
        <p14:creationId xmlns:p14="http://schemas.microsoft.com/office/powerpoint/2010/main" val="212068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t>10</a:t>
            </a:fld>
            <a:endParaRPr lang="en-US" dirty="0"/>
          </a:p>
        </p:txBody>
      </p:sp>
    </p:spTree>
    <p:extLst>
      <p:ext uri="{BB962C8B-B14F-4D97-AF65-F5344CB8AC3E}">
        <p14:creationId xmlns:p14="http://schemas.microsoft.com/office/powerpoint/2010/main" val="427087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t>11</a:t>
            </a:fld>
            <a:endParaRPr lang="en-US" dirty="0"/>
          </a:p>
        </p:txBody>
      </p:sp>
    </p:spTree>
    <p:extLst>
      <p:ext uri="{BB962C8B-B14F-4D97-AF65-F5344CB8AC3E}">
        <p14:creationId xmlns:p14="http://schemas.microsoft.com/office/powerpoint/2010/main" val="371830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t>12</a:t>
            </a:fld>
            <a:endParaRPr lang="en-US" dirty="0"/>
          </a:p>
        </p:txBody>
      </p:sp>
    </p:spTree>
    <p:extLst>
      <p:ext uri="{BB962C8B-B14F-4D97-AF65-F5344CB8AC3E}">
        <p14:creationId xmlns:p14="http://schemas.microsoft.com/office/powerpoint/2010/main" val="385043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3830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8036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911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4321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9FBC2-A95B-4556-AB85-E412F3D8E52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3074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6 September 2018</a:t>
            </a:r>
            <a:endParaRPr lang="en-US"/>
          </a:p>
        </p:txBody>
      </p:sp>
      <p:sp>
        <p:nvSpPr>
          <p:cNvPr id="17" name="Footer Placeholder 16"/>
          <p:cNvSpPr>
            <a:spLocks noGrp="1"/>
          </p:cNvSpPr>
          <p:nvPr>
            <p:ph type="ftr" sz="quarter" idx="11"/>
          </p:nvPr>
        </p:nvSpPr>
        <p:spPr/>
        <p:txBody>
          <a:bodyPr/>
          <a:lstStyle/>
          <a:p>
            <a:r>
              <a:rPr lang="en-US" smtClean="0"/>
              <a:t>Sapienza, DBA</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3D4ECF-69BB-4D25-A8D7-4F4CC319A18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 September 2018</a:t>
            </a:r>
            <a:endParaRPr lang="en-US"/>
          </a:p>
        </p:txBody>
      </p:sp>
      <p:sp>
        <p:nvSpPr>
          <p:cNvPr id="5" name="Footer Placeholder 4"/>
          <p:cNvSpPr>
            <a:spLocks noGrp="1"/>
          </p:cNvSpPr>
          <p:nvPr>
            <p:ph type="ftr" sz="quarter" idx="11"/>
          </p:nvPr>
        </p:nvSpPr>
        <p:spPr/>
        <p:txBody>
          <a:bodyPr/>
          <a:lstStyle/>
          <a:p>
            <a:r>
              <a:rPr lang="en-US" smtClean="0"/>
              <a:t>Sapienza, DBA</a:t>
            </a:r>
            <a:endParaRPr lang="en-US"/>
          </a:p>
        </p:txBody>
      </p:sp>
      <p:sp>
        <p:nvSpPr>
          <p:cNvPr id="6" name="Slide Number Placeholder 5"/>
          <p:cNvSpPr>
            <a:spLocks noGrp="1"/>
          </p:cNvSpPr>
          <p:nvPr>
            <p:ph type="sldNum" sz="quarter" idx="12"/>
          </p:nvPr>
        </p:nvSpPr>
        <p:spPr/>
        <p:txBody>
          <a:bodyPr/>
          <a:lstStyle/>
          <a:p>
            <a:fld id="{383D4ECF-69BB-4D25-A8D7-4F4CC319A18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83D4ECF-69BB-4D25-A8D7-4F4CC319A18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 September 2018</a:t>
            </a:r>
            <a:endParaRPr lang="en-US"/>
          </a:p>
        </p:txBody>
      </p:sp>
      <p:sp>
        <p:nvSpPr>
          <p:cNvPr id="5" name="Footer Placeholder 4"/>
          <p:cNvSpPr>
            <a:spLocks noGrp="1"/>
          </p:cNvSpPr>
          <p:nvPr>
            <p:ph type="ftr" sz="quarter" idx="11"/>
          </p:nvPr>
        </p:nvSpPr>
        <p:spPr/>
        <p:txBody>
          <a:bodyPr/>
          <a:lstStyle/>
          <a:p>
            <a:r>
              <a:rPr lang="en-US" smtClean="0"/>
              <a:t>Sapienza, DBA</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7010" y="3248093"/>
            <a:ext cx="7772400" cy="1072211"/>
          </a:xfrm>
        </p:spPr>
        <p:txBody>
          <a:bodyPr>
            <a:normAutofit/>
          </a:bodyPr>
          <a:lstStyle>
            <a:lvl1pPr algn="ctr">
              <a:defRPr sz="3600">
                <a:solidFill>
                  <a:srgbClr val="114C8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6438" y="4320304"/>
            <a:ext cx="6400800" cy="1167419"/>
          </a:xfrm>
        </p:spPr>
        <p:txBody>
          <a:bodyPr>
            <a:normAutofit/>
          </a:bodyPr>
          <a:lstStyle>
            <a:lvl1pPr marL="0" indent="0" algn="ctr">
              <a:buNone/>
              <a:defRPr sz="2800">
                <a:solidFill>
                  <a:srgbClr val="114C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626817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Tx/>
              <a:buFont typeface="Tw Cen MT" panose="020B0602020104020603" pitchFamily="34" charset="0"/>
              <a:buChar char="-"/>
              <a:defRPr sz="1800"/>
            </a:lvl1pPr>
            <a:lvl2pPr marL="742950" indent="-285750">
              <a:buClrTx/>
              <a:buFont typeface="Tw Cen MT" panose="020B0602020104020603" pitchFamily="34" charset="0"/>
              <a:buChar char="-"/>
              <a:defRPr sz="1600"/>
            </a:lvl2pPr>
            <a:lvl3pPr marL="1143000" indent="-228600">
              <a:buClrTx/>
              <a:buFont typeface="Tw Cen MT" panose="020B0602020104020603" pitchFamily="34" charset="0"/>
              <a:buChar char="-"/>
              <a:defRPr sz="1600"/>
            </a:lvl3pPr>
            <a:lvl4pPr marL="1600200" indent="-228600">
              <a:buClrTx/>
              <a:buFont typeface="Tw Cen MT" panose="020B0602020104020603" pitchFamily="34" charset="0"/>
              <a:buChar char="-"/>
              <a:defRPr sz="1600"/>
            </a:lvl4pPr>
            <a:lvl5pPr marL="2057400" indent="-228600">
              <a:buClrTx/>
              <a:buFont typeface="Tw Cen MT" panose="020B0602020104020603"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4065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6808"/>
            <a:ext cx="7772400" cy="1362075"/>
          </a:xfrm>
        </p:spPr>
        <p:txBody>
          <a:bodyPr anchor="t">
            <a:no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566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277778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572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09439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34267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7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2"/>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4060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6 September 2018</a:t>
            </a:r>
            <a:endParaRPr lang="en-US"/>
          </a:p>
        </p:txBody>
      </p:sp>
      <p:sp>
        <p:nvSpPr>
          <p:cNvPr id="5" name="Footer Placeholder 4"/>
          <p:cNvSpPr>
            <a:spLocks noGrp="1"/>
          </p:cNvSpPr>
          <p:nvPr>
            <p:ph type="ftr" sz="quarter" idx="11"/>
          </p:nvPr>
        </p:nvSpPr>
        <p:spPr/>
        <p:txBody>
          <a:bodyPr/>
          <a:lstStyle/>
          <a:p>
            <a:r>
              <a:rPr lang="en-US" smtClean="0"/>
              <a:t>Sapienza, DBA</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83D4ECF-69BB-4D25-A8D7-4F4CC319A18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287332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10720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173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Sapienza, DBA</a:t>
            </a:r>
            <a:endParaRPr lang="en-US"/>
          </a:p>
        </p:txBody>
      </p:sp>
      <p:sp>
        <p:nvSpPr>
          <p:cNvPr id="4" name="Date Placeholder 3"/>
          <p:cNvSpPr>
            <a:spLocks noGrp="1"/>
          </p:cNvSpPr>
          <p:nvPr>
            <p:ph type="dt" sz="half" idx="10"/>
          </p:nvPr>
        </p:nvSpPr>
        <p:spPr/>
        <p:txBody>
          <a:bodyPr/>
          <a:lstStyle/>
          <a:p>
            <a:r>
              <a:rPr lang="en-US" smtClean="0"/>
              <a:t>6 September 2018</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3D4ECF-69BB-4D25-A8D7-4F4CC319A18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en-US" smtClean="0"/>
              <a:t>6 September 2018</a:t>
            </a:r>
            <a:endParaRPr lang="en-US"/>
          </a:p>
        </p:txBody>
      </p:sp>
      <p:sp>
        <p:nvSpPr>
          <p:cNvPr id="6" name="Footer Placeholder 5"/>
          <p:cNvSpPr>
            <a:spLocks noGrp="1"/>
          </p:cNvSpPr>
          <p:nvPr>
            <p:ph type="ftr" sz="quarter" idx="11"/>
          </p:nvPr>
        </p:nvSpPr>
        <p:spPr/>
        <p:txBody>
          <a:bodyPr/>
          <a:lstStyle/>
          <a:p>
            <a:r>
              <a:rPr lang="en-US" smtClean="0"/>
              <a:t>Sapienza, DBA</a:t>
            </a:r>
            <a:endParaRPr lang="en-US"/>
          </a:p>
        </p:txBody>
      </p:sp>
      <p:sp>
        <p:nvSpPr>
          <p:cNvPr id="7" name="Slide Number Placeholder 6"/>
          <p:cNvSpPr>
            <a:spLocks noGrp="1"/>
          </p:cNvSpPr>
          <p:nvPr>
            <p:ph type="sldNum" sz="quarter" idx="12"/>
          </p:nvPr>
        </p:nvSpPr>
        <p:spPr/>
        <p:txBody>
          <a:bodyPr/>
          <a:lstStyle/>
          <a:p>
            <a:fld id="{383D4ECF-69BB-4D25-A8D7-4F4CC319A18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 September 2018</a:t>
            </a:r>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Sapienza, DBA</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83D4ECF-69BB-4D25-A8D7-4F4CC319A18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83D4ECF-69BB-4D25-A8D7-4F4CC319A1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smtClean="0"/>
              <a:t>6 September 2018</a:t>
            </a:r>
            <a:endParaRPr lang="en-US"/>
          </a:p>
        </p:txBody>
      </p:sp>
      <p:sp>
        <p:nvSpPr>
          <p:cNvPr id="3" name="Footer Placeholder 2"/>
          <p:cNvSpPr>
            <a:spLocks noGrp="1"/>
          </p:cNvSpPr>
          <p:nvPr>
            <p:ph type="ftr" sz="quarter" idx="11"/>
          </p:nvPr>
        </p:nvSpPr>
        <p:spPr/>
        <p:txBody>
          <a:bodyPr/>
          <a:lstStyle/>
          <a:p>
            <a:r>
              <a:rPr lang="en-US" smtClean="0"/>
              <a:t>Sapienza, DBA</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3D4ECF-69BB-4D25-A8D7-4F4CC319A1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3D4ECF-69BB-4D25-A8D7-4F4CC319A18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smtClean="0"/>
              <a:t>6 September 2018</a:t>
            </a:r>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Sapienza, DBA</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83D4ECF-69BB-4D25-A8D7-4F4CC319A18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smtClean="0"/>
              <a:t>6 September 2018</a:t>
            </a:r>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Sapienza, DBA</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smtClean="0"/>
              <a:t>6 September 2018</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Sapienza, DBA</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3D4ECF-69BB-4D25-A8D7-4F4CC319A18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208301"/>
            <a:ext cx="9144000" cy="703265"/>
          </a:xfrm>
          <a:prstGeom prst="rect">
            <a:avLst/>
          </a:prstGeom>
          <a:solidFill>
            <a:srgbClr val="114C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000" dirty="0">
              <a:solidFill>
                <a:prstClr val="white"/>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15325" y="6330079"/>
            <a:ext cx="600838" cy="442199"/>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0811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2800" kern="1200">
          <a:solidFill>
            <a:srgbClr val="114C8F"/>
          </a:solidFill>
          <a:latin typeface="Rockwell"/>
          <a:ea typeface="+mj-ea"/>
          <a:cs typeface="Rockwell"/>
        </a:defRPr>
      </a:lvl1pPr>
    </p:titleStyle>
    <p:bodyStyle>
      <a:lvl1pPr marL="342900" indent="-342900" algn="l" defTabSz="457200" rtl="0" eaLnBrk="1" latinLnBrk="0" hangingPunct="1">
        <a:spcBef>
          <a:spcPct val="20000"/>
        </a:spcBef>
        <a:buClrTx/>
        <a:buSzPct val="50000"/>
        <a:buFont typeface="Tw Cen MT" panose="020B0602020104020603" pitchFamily="34" charset="0"/>
        <a:buChar char="-"/>
        <a:defRPr sz="1800" kern="1200">
          <a:solidFill>
            <a:schemeClr val="tx1"/>
          </a:solidFill>
          <a:latin typeface="Tw Cen MT"/>
          <a:ea typeface="+mn-ea"/>
          <a:cs typeface="Tw Cen MT"/>
        </a:defRPr>
      </a:lvl1pPr>
      <a:lvl2pPr marL="742950" indent="-285750" algn="l" defTabSz="457200" rtl="0" eaLnBrk="1" latinLnBrk="0" hangingPunct="1">
        <a:spcBef>
          <a:spcPct val="20000"/>
        </a:spcBef>
        <a:buClrTx/>
        <a:buSzPct val="75000"/>
        <a:buFont typeface="Tw Cen MT" panose="020B0602020104020603" pitchFamily="34" charset="0"/>
        <a:buChar char="-"/>
        <a:defRPr sz="1600" kern="1200">
          <a:solidFill>
            <a:schemeClr val="tx1"/>
          </a:solidFill>
          <a:latin typeface="Tw Cen MT"/>
          <a:ea typeface="+mn-ea"/>
          <a:cs typeface="Tw Cen MT"/>
        </a:defRPr>
      </a:lvl2pPr>
      <a:lvl3pPr marL="1143000" indent="-228600" algn="l" defTabSz="457200" rtl="0" eaLnBrk="1" latinLnBrk="0" hangingPunct="1">
        <a:spcBef>
          <a:spcPct val="20000"/>
        </a:spcBef>
        <a:buClrTx/>
        <a:buSzPct val="50000"/>
        <a:buFont typeface="Tw Cen MT" panose="020B0602020104020603" pitchFamily="34" charset="0"/>
        <a:buChar char="-"/>
        <a:defRPr sz="1600" kern="1200">
          <a:solidFill>
            <a:schemeClr val="tx1"/>
          </a:solidFill>
          <a:latin typeface="Tw Cen MT"/>
          <a:ea typeface="+mn-ea"/>
          <a:cs typeface="Tw Cen MT"/>
        </a:defRPr>
      </a:lvl3pPr>
      <a:lvl4pPr marL="1600200" indent="-228600" algn="l" defTabSz="457200" rtl="0" eaLnBrk="1" latinLnBrk="0" hangingPunct="1">
        <a:spcBef>
          <a:spcPct val="20000"/>
        </a:spcBef>
        <a:buClrTx/>
        <a:buFont typeface="Tw Cen MT" panose="020B0602020104020603" pitchFamily="34" charset="0"/>
        <a:buChar char="-"/>
        <a:defRPr sz="1600" kern="1200">
          <a:solidFill>
            <a:schemeClr val="tx1"/>
          </a:solidFill>
          <a:latin typeface="Tw Cen MT"/>
          <a:ea typeface="+mn-ea"/>
          <a:cs typeface="Tw Cen MT"/>
        </a:defRPr>
      </a:lvl4pPr>
      <a:lvl5pPr marL="2057400" indent="-228600" algn="l" defTabSz="457200" rtl="0" eaLnBrk="1" latinLnBrk="0" hangingPunct="1">
        <a:spcBef>
          <a:spcPct val="20000"/>
        </a:spcBef>
        <a:buClrTx/>
        <a:buFont typeface="Tw Cen MT" panose="020B0602020104020603" pitchFamily="34" charset="0"/>
        <a:buChar char="-"/>
        <a:defRPr sz="16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NEXT </a:t>
            </a:r>
            <a:r>
              <a:rPr lang="en-US" sz="2800" dirty="0" err="1" smtClean="0"/>
              <a:t>sTEPS</a:t>
            </a:r>
            <a:r>
              <a:rPr lang="en-US" sz="2800" dirty="0" smtClean="0"/>
              <a:t>?</a:t>
            </a:r>
            <a:endParaRPr lang="en-US" sz="2400" dirty="0"/>
          </a:p>
        </p:txBody>
      </p:sp>
      <p:sp>
        <p:nvSpPr>
          <p:cNvPr id="2" name="Title 1"/>
          <p:cNvSpPr>
            <a:spLocks noGrp="1"/>
          </p:cNvSpPr>
          <p:nvPr>
            <p:ph type="ctrTitle"/>
          </p:nvPr>
        </p:nvSpPr>
        <p:spPr/>
        <p:txBody>
          <a:bodyPr>
            <a:normAutofit/>
          </a:bodyPr>
          <a:lstStyle/>
          <a:p>
            <a:r>
              <a:rPr lang="en-US" sz="1800" dirty="0" smtClean="0"/>
              <a:t>Minuteman Advisory Group on </a:t>
            </a:r>
            <a:r>
              <a:rPr lang="en-US" sz="1800" dirty="0" err="1" smtClean="0"/>
              <a:t>Interlocal</a:t>
            </a:r>
            <a:r>
              <a:rPr lang="en-US" sz="1800" dirty="0" smtClean="0"/>
              <a:t> Coordination</a:t>
            </a:r>
            <a:r>
              <a:rPr lang="en-US" sz="3600" dirty="0" smtClean="0"/>
              <a:t/>
            </a:r>
            <a:br>
              <a:rPr lang="en-US" sz="3600" dirty="0" smtClean="0"/>
            </a:br>
            <a:r>
              <a:rPr lang="en-US" sz="3600" dirty="0" smtClean="0"/>
              <a:t>UPDATE ON THE</a:t>
            </a:r>
            <a:r>
              <a:rPr lang="en-US" sz="3600" i="1" dirty="0" smtClean="0"/>
              <a:t> TAXI INITIATIVE</a:t>
            </a:r>
            <a:endParaRPr lang="en-US" sz="3600" i="1" dirty="0"/>
          </a:p>
        </p:txBody>
      </p:sp>
      <p:sp>
        <p:nvSpPr>
          <p:cNvPr id="4" name="Date Placeholder 3"/>
          <p:cNvSpPr>
            <a:spLocks noGrp="1"/>
          </p:cNvSpPr>
          <p:nvPr>
            <p:ph type="dt" sz="half" idx="10"/>
          </p:nvPr>
        </p:nvSpPr>
        <p:spPr/>
        <p:txBody>
          <a:bodyPr/>
          <a:lstStyle/>
          <a:p>
            <a:r>
              <a:rPr lang="en-US" smtClean="0"/>
              <a:t>6 September 2018</a:t>
            </a:r>
            <a:endParaRPr lang="en-US"/>
          </a:p>
        </p:txBody>
      </p:sp>
      <p:sp>
        <p:nvSpPr>
          <p:cNvPr id="5" name="Footer Placeholder 4"/>
          <p:cNvSpPr>
            <a:spLocks noGrp="1"/>
          </p:cNvSpPr>
          <p:nvPr>
            <p:ph type="ftr" sz="quarter" idx="11"/>
          </p:nvPr>
        </p:nvSpPr>
        <p:spPr/>
        <p:txBody>
          <a:bodyPr/>
          <a:lstStyle/>
          <a:p>
            <a:r>
              <a:rPr lang="en-US" smtClean="0"/>
              <a:t>Sapienza, DBA</a:t>
            </a:r>
            <a:endParaRPr lang="en-US"/>
          </a:p>
        </p:txBody>
      </p:sp>
      <p:sp>
        <p:nvSpPr>
          <p:cNvPr id="6" name="Slide Number Placeholder 5"/>
          <p:cNvSpPr>
            <a:spLocks noGrp="1"/>
          </p:cNvSpPr>
          <p:nvPr>
            <p:ph type="sldNum" sz="quarter" idx="12"/>
          </p:nvPr>
        </p:nvSpPr>
        <p:spPr/>
        <p:txBody>
          <a:bodyPr/>
          <a:lstStyle/>
          <a:p>
            <a:fld id="{383D4ECF-69BB-4D25-A8D7-4F4CC319A184}" type="slidenum">
              <a:rPr lang="en-US" smtClean="0"/>
              <a:t>1</a:t>
            </a:fld>
            <a:endParaRPr lang="en-US"/>
          </a:p>
        </p:txBody>
      </p:sp>
    </p:spTree>
    <p:extLst>
      <p:ext uri="{BB962C8B-B14F-4D97-AF65-F5344CB8AC3E}">
        <p14:creationId xmlns:p14="http://schemas.microsoft.com/office/powerpoint/2010/main" val="319068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Technical Assistance</a:t>
            </a:r>
            <a:endParaRPr lang="en-US" dirty="0"/>
          </a:p>
        </p:txBody>
      </p:sp>
      <p:sp>
        <p:nvSpPr>
          <p:cNvPr id="3" name="Content Placeholder 2"/>
          <p:cNvSpPr>
            <a:spLocks noGrp="1"/>
          </p:cNvSpPr>
          <p:nvPr>
            <p:ph idx="1"/>
          </p:nvPr>
        </p:nvSpPr>
        <p:spPr>
          <a:xfrm>
            <a:off x="591695" y="1920479"/>
            <a:ext cx="7892429" cy="3394472"/>
          </a:xfrm>
        </p:spPr>
        <p:txBody>
          <a:bodyPr>
            <a:noAutofit/>
          </a:bodyPr>
          <a:lstStyle/>
          <a:p>
            <a:pPr>
              <a:spcBef>
                <a:spcPts val="1200"/>
              </a:spcBef>
              <a:spcAft>
                <a:spcPts val="1800"/>
              </a:spcAft>
              <a:buClrTx/>
              <a:buSzPct val="100000"/>
              <a:buFont typeface="Arial" panose="020B0604020202020204" pitchFamily="34" charset="0"/>
              <a:buChar char="•"/>
            </a:pPr>
            <a:r>
              <a:rPr lang="en-US" sz="2200" dirty="0">
                <a:solidFill>
                  <a:srgbClr val="114C8F"/>
                </a:solidFill>
              </a:rPr>
              <a:t>MAPC lead role in drafting and administering microtransit Request for Information (RFI).</a:t>
            </a:r>
          </a:p>
          <a:p>
            <a:pPr lvl="1">
              <a:spcBef>
                <a:spcPts val="1200"/>
              </a:spcBef>
              <a:spcAft>
                <a:spcPts val="1800"/>
              </a:spcAft>
              <a:buClrTx/>
              <a:buSzPct val="100000"/>
              <a:buFont typeface="Wingdings" panose="05000000000000000000" pitchFamily="2" charset="2"/>
              <a:buChar char="q"/>
            </a:pPr>
            <a:r>
              <a:rPr lang="en-US" dirty="0">
                <a:solidFill>
                  <a:srgbClr val="114C8F"/>
                </a:solidFill>
              </a:rPr>
              <a:t>MAGIC reps </a:t>
            </a:r>
            <a:r>
              <a:rPr lang="en-US" dirty="0" smtClean="0">
                <a:solidFill>
                  <a:srgbClr val="114C8F"/>
                </a:solidFill>
              </a:rPr>
              <a:t>1.) help </a:t>
            </a:r>
            <a:r>
              <a:rPr lang="en-US" dirty="0">
                <a:solidFill>
                  <a:srgbClr val="114C8F"/>
                </a:solidFill>
              </a:rPr>
              <a:t>generate questions for vendors, </a:t>
            </a:r>
            <a:r>
              <a:rPr lang="en-US" dirty="0" smtClean="0">
                <a:solidFill>
                  <a:srgbClr val="114C8F"/>
                </a:solidFill>
              </a:rPr>
              <a:t>2.) review </a:t>
            </a:r>
            <a:r>
              <a:rPr lang="en-US" dirty="0">
                <a:solidFill>
                  <a:srgbClr val="114C8F"/>
                </a:solidFill>
              </a:rPr>
              <a:t>draft RFI, </a:t>
            </a:r>
            <a:r>
              <a:rPr lang="en-US" dirty="0" smtClean="0">
                <a:solidFill>
                  <a:srgbClr val="114C8F"/>
                </a:solidFill>
              </a:rPr>
              <a:t>3.) review </a:t>
            </a:r>
            <a:r>
              <a:rPr lang="en-US" dirty="0">
                <a:solidFill>
                  <a:srgbClr val="114C8F"/>
                </a:solidFill>
              </a:rPr>
              <a:t>responses from vendors</a:t>
            </a:r>
          </a:p>
          <a:p>
            <a:pPr lvl="1">
              <a:spcBef>
                <a:spcPts val="1200"/>
              </a:spcBef>
              <a:spcAft>
                <a:spcPts val="1800"/>
              </a:spcAft>
              <a:buClrTx/>
              <a:buSzPct val="100000"/>
              <a:buFont typeface="Wingdings" panose="05000000000000000000" pitchFamily="2" charset="2"/>
              <a:buChar char="q"/>
            </a:pPr>
            <a:r>
              <a:rPr lang="en-US" dirty="0">
                <a:solidFill>
                  <a:srgbClr val="114C8F"/>
                </a:solidFill>
              </a:rPr>
              <a:t>Timeline: September – October draft RFI;  RFI submissions due November; responses and findings December/January</a:t>
            </a:r>
          </a:p>
        </p:txBody>
      </p:sp>
      <p:grpSp>
        <p:nvGrpSpPr>
          <p:cNvPr id="11" name="Group 10"/>
          <p:cNvGrpSpPr/>
          <p:nvPr/>
        </p:nvGrpSpPr>
        <p:grpSpPr>
          <a:xfrm>
            <a:off x="0" y="6239705"/>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7" name="Slide Number Placeholder 4"/>
          <p:cNvSpPr>
            <a:spLocks noGrp="1"/>
          </p:cNvSpPr>
          <p:nvPr>
            <p:ph type="sldNum" sz="quarter" idx="12"/>
          </p:nvPr>
        </p:nvSpPr>
        <p:spPr>
          <a:xfrm>
            <a:off x="4361688" y="1026372"/>
            <a:ext cx="457200" cy="441325"/>
          </a:xfrm>
        </p:spPr>
        <p:txBody>
          <a:bodyPr/>
          <a:lstStyle/>
          <a:p>
            <a:r>
              <a:rPr lang="en-US" dirty="0" smtClean="0"/>
              <a:t>12</a:t>
            </a:r>
            <a:endParaRPr lang="en-US" dirty="0"/>
          </a:p>
        </p:txBody>
      </p:sp>
    </p:spTree>
    <p:extLst>
      <p:ext uri="{BB962C8B-B14F-4D97-AF65-F5344CB8AC3E}">
        <p14:creationId xmlns:p14="http://schemas.microsoft.com/office/powerpoint/2010/main" val="195457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Technical Assistance</a:t>
            </a:r>
            <a:endParaRPr lang="en-US" dirty="0"/>
          </a:p>
        </p:txBody>
      </p:sp>
      <p:sp>
        <p:nvSpPr>
          <p:cNvPr id="3" name="Content Placeholder 2"/>
          <p:cNvSpPr>
            <a:spLocks noGrp="1"/>
          </p:cNvSpPr>
          <p:nvPr>
            <p:ph idx="1"/>
          </p:nvPr>
        </p:nvSpPr>
        <p:spPr>
          <a:xfrm>
            <a:off x="591695" y="1731764"/>
            <a:ext cx="8184661" cy="3394472"/>
          </a:xfrm>
        </p:spPr>
        <p:txBody>
          <a:bodyPr>
            <a:noAutofit/>
          </a:bodyPr>
          <a:lstStyle/>
          <a:p>
            <a:pPr>
              <a:spcBef>
                <a:spcPts val="600"/>
              </a:spcBef>
              <a:spcAft>
                <a:spcPts val="600"/>
              </a:spcAft>
              <a:buClrTx/>
              <a:buSzPct val="100000"/>
              <a:buFont typeface="Arial" panose="020B0604020202020204" pitchFamily="34" charset="0"/>
              <a:buChar char="•"/>
            </a:pPr>
            <a:r>
              <a:rPr lang="en-US" sz="2200" dirty="0">
                <a:solidFill>
                  <a:srgbClr val="114C8F"/>
                </a:solidFill>
              </a:rPr>
              <a:t>MAPC lead role in drafting grant application for Efficiency and Regionalization grant to seek funding to implement on-demand transit pilot.</a:t>
            </a:r>
          </a:p>
          <a:p>
            <a:pPr lvl="1">
              <a:spcBef>
                <a:spcPts val="600"/>
              </a:spcBef>
              <a:spcAft>
                <a:spcPts val="600"/>
              </a:spcAft>
              <a:buClrTx/>
              <a:buSzPct val="100000"/>
              <a:buFont typeface="Wingdings" panose="05000000000000000000" pitchFamily="2" charset="2"/>
              <a:buChar char="q"/>
            </a:pPr>
            <a:r>
              <a:rPr lang="en-US" dirty="0">
                <a:solidFill>
                  <a:srgbClr val="114C8F"/>
                </a:solidFill>
              </a:rPr>
              <a:t>MAGIC reps review draft application materials</a:t>
            </a:r>
          </a:p>
          <a:p>
            <a:pPr lvl="1">
              <a:spcBef>
                <a:spcPts val="600"/>
              </a:spcBef>
              <a:spcAft>
                <a:spcPts val="600"/>
              </a:spcAft>
              <a:buClrTx/>
              <a:buSzPct val="100000"/>
              <a:buFont typeface="Wingdings" panose="05000000000000000000" pitchFamily="2" charset="2"/>
              <a:buChar char="q"/>
            </a:pPr>
            <a:r>
              <a:rPr lang="en-US" dirty="0">
                <a:solidFill>
                  <a:srgbClr val="114C8F"/>
                </a:solidFill>
              </a:rPr>
              <a:t>Current study and needs analysis populates application</a:t>
            </a:r>
          </a:p>
          <a:p>
            <a:pPr lvl="1">
              <a:spcBef>
                <a:spcPts val="600"/>
              </a:spcBef>
              <a:spcAft>
                <a:spcPts val="600"/>
              </a:spcAft>
              <a:buClrTx/>
              <a:buSzPct val="100000"/>
              <a:buFont typeface="Wingdings" panose="05000000000000000000" pitchFamily="2" charset="2"/>
              <a:buChar char="q"/>
            </a:pPr>
            <a:r>
              <a:rPr lang="en-US" dirty="0">
                <a:solidFill>
                  <a:srgbClr val="114C8F"/>
                </a:solidFill>
              </a:rPr>
              <a:t>MAPC convenes RTAs and others as </a:t>
            </a:r>
            <a:r>
              <a:rPr lang="en-US" dirty="0" smtClean="0">
                <a:solidFill>
                  <a:srgbClr val="114C8F"/>
                </a:solidFill>
              </a:rPr>
              <a:t>collaborators</a:t>
            </a:r>
          </a:p>
          <a:p>
            <a:pPr lvl="1">
              <a:spcBef>
                <a:spcPts val="600"/>
              </a:spcBef>
              <a:spcAft>
                <a:spcPts val="600"/>
              </a:spcAft>
              <a:buClrTx/>
              <a:buSzPct val="100000"/>
              <a:buFont typeface="Wingdings" panose="05000000000000000000" pitchFamily="2" charset="2"/>
              <a:buChar char="q"/>
            </a:pPr>
            <a:r>
              <a:rPr lang="en-US" dirty="0" smtClean="0">
                <a:solidFill>
                  <a:srgbClr val="114C8F"/>
                </a:solidFill>
              </a:rPr>
              <a:t>If grant awarded, MAPC assists with RFP process in 2019</a:t>
            </a:r>
            <a:endParaRPr lang="en-US" dirty="0">
              <a:solidFill>
                <a:srgbClr val="114C8F"/>
              </a:solidFill>
            </a:endParaRPr>
          </a:p>
          <a:p>
            <a:pPr lvl="1">
              <a:spcBef>
                <a:spcPts val="600"/>
              </a:spcBef>
              <a:spcAft>
                <a:spcPts val="600"/>
              </a:spcAft>
              <a:buClrTx/>
              <a:buSzPct val="100000"/>
              <a:buFont typeface="Wingdings" panose="05000000000000000000" pitchFamily="2" charset="2"/>
              <a:buChar char="q"/>
            </a:pPr>
            <a:r>
              <a:rPr lang="en-US" dirty="0">
                <a:solidFill>
                  <a:srgbClr val="114C8F"/>
                </a:solidFill>
              </a:rPr>
              <a:t>Timeline: October-December coordinate with RTAs and TMA in preparation for grant application; January-February draft application</a:t>
            </a:r>
          </a:p>
        </p:txBody>
      </p:sp>
      <p:grpSp>
        <p:nvGrpSpPr>
          <p:cNvPr id="11" name="Group 10"/>
          <p:cNvGrpSpPr/>
          <p:nvPr/>
        </p:nvGrpSpPr>
        <p:grpSpPr>
          <a:xfrm>
            <a:off x="-3048" y="6274468"/>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7" name="Slide Number Placeholder 4"/>
          <p:cNvSpPr>
            <a:spLocks noGrp="1"/>
          </p:cNvSpPr>
          <p:nvPr>
            <p:ph type="sldNum" sz="quarter" idx="12"/>
          </p:nvPr>
        </p:nvSpPr>
        <p:spPr>
          <a:xfrm>
            <a:off x="4361688" y="1026372"/>
            <a:ext cx="457200" cy="441325"/>
          </a:xfrm>
        </p:spPr>
        <p:txBody>
          <a:bodyPr/>
          <a:lstStyle/>
          <a:p>
            <a:r>
              <a:rPr lang="en-US" dirty="0" smtClean="0"/>
              <a:t>13</a:t>
            </a:r>
            <a:endParaRPr lang="en-US" dirty="0"/>
          </a:p>
        </p:txBody>
      </p:sp>
    </p:spTree>
    <p:extLst>
      <p:ext uri="{BB962C8B-B14F-4D97-AF65-F5344CB8AC3E}">
        <p14:creationId xmlns:p14="http://schemas.microsoft.com/office/powerpoint/2010/main" val="231999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Technical Assistance</a:t>
            </a:r>
            <a:endParaRPr lang="en-US" dirty="0"/>
          </a:p>
        </p:txBody>
      </p:sp>
      <p:sp>
        <p:nvSpPr>
          <p:cNvPr id="3" name="Content Placeholder 2"/>
          <p:cNvSpPr>
            <a:spLocks noGrp="1"/>
          </p:cNvSpPr>
          <p:nvPr>
            <p:ph idx="1"/>
          </p:nvPr>
        </p:nvSpPr>
        <p:spPr>
          <a:xfrm>
            <a:off x="591695" y="1920479"/>
            <a:ext cx="7892429" cy="3394472"/>
          </a:xfrm>
        </p:spPr>
        <p:txBody>
          <a:bodyPr>
            <a:noAutofit/>
          </a:bodyPr>
          <a:lstStyle/>
          <a:p>
            <a:pPr>
              <a:spcBef>
                <a:spcPts val="600"/>
              </a:spcBef>
              <a:spcAft>
                <a:spcPts val="600"/>
              </a:spcAft>
              <a:buClrTx/>
              <a:buSzPct val="100000"/>
              <a:buFont typeface="Arial" panose="020B0604020202020204" pitchFamily="34" charset="0"/>
              <a:buChar char="•"/>
            </a:pPr>
            <a:r>
              <a:rPr lang="en-US" sz="2000" dirty="0">
                <a:solidFill>
                  <a:srgbClr val="114C8F"/>
                </a:solidFill>
              </a:rPr>
              <a:t>If support for proposal:</a:t>
            </a:r>
          </a:p>
          <a:p>
            <a:pPr lvl="1">
              <a:spcBef>
                <a:spcPts val="600"/>
              </a:spcBef>
              <a:spcAft>
                <a:spcPts val="600"/>
              </a:spcAft>
              <a:buClrTx/>
              <a:buSzPct val="100000"/>
              <a:buFont typeface="Wingdings" panose="05000000000000000000" pitchFamily="2" charset="2"/>
              <a:buChar char="q"/>
            </a:pPr>
            <a:r>
              <a:rPr lang="en-US" dirty="0">
                <a:solidFill>
                  <a:srgbClr val="114C8F"/>
                </a:solidFill>
              </a:rPr>
              <a:t>MAPC draft scope of services with roles, deliverables, schedule</a:t>
            </a:r>
          </a:p>
          <a:p>
            <a:pPr lvl="1">
              <a:spcBef>
                <a:spcPts val="600"/>
              </a:spcBef>
              <a:spcAft>
                <a:spcPts val="600"/>
              </a:spcAft>
              <a:buClrTx/>
              <a:buSzPct val="100000"/>
              <a:buFont typeface="Wingdings" panose="05000000000000000000" pitchFamily="2" charset="2"/>
              <a:buChar char="q"/>
            </a:pPr>
            <a:r>
              <a:rPr lang="en-US" dirty="0">
                <a:solidFill>
                  <a:srgbClr val="114C8F"/>
                </a:solidFill>
              </a:rPr>
              <a:t>MAGIC support efforts with $10,000 in Special Assessments funding</a:t>
            </a:r>
          </a:p>
          <a:p>
            <a:pPr lvl="1">
              <a:spcBef>
                <a:spcPts val="600"/>
              </a:spcBef>
              <a:spcAft>
                <a:spcPts val="600"/>
              </a:spcAft>
              <a:buSzPct val="100000"/>
              <a:buFont typeface="Wingdings" panose="05000000000000000000" pitchFamily="2" charset="2"/>
              <a:buChar char="q"/>
            </a:pPr>
            <a:endParaRPr lang="en-US" dirty="0">
              <a:solidFill>
                <a:srgbClr val="114C8F"/>
              </a:solidFill>
            </a:endParaRPr>
          </a:p>
        </p:txBody>
      </p:sp>
      <p:grpSp>
        <p:nvGrpSpPr>
          <p:cNvPr id="11" name="Group 10"/>
          <p:cNvGrpSpPr/>
          <p:nvPr/>
        </p:nvGrpSpPr>
        <p:grpSpPr>
          <a:xfrm>
            <a:off x="-16164" y="6274468"/>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7" name="Slide Number Placeholder 4"/>
          <p:cNvSpPr>
            <a:spLocks noGrp="1"/>
          </p:cNvSpPr>
          <p:nvPr>
            <p:ph type="sldNum" sz="quarter" idx="12"/>
          </p:nvPr>
        </p:nvSpPr>
        <p:spPr>
          <a:xfrm>
            <a:off x="4361688" y="1026372"/>
            <a:ext cx="457200" cy="441325"/>
          </a:xfrm>
        </p:spPr>
        <p:txBody>
          <a:bodyPr/>
          <a:lstStyle/>
          <a:p>
            <a:r>
              <a:rPr lang="en-US" dirty="0" smtClean="0"/>
              <a:t>14</a:t>
            </a:r>
            <a:endParaRPr lang="en-US" dirty="0"/>
          </a:p>
        </p:txBody>
      </p:sp>
    </p:spTree>
    <p:extLst>
      <p:ext uri="{BB962C8B-B14F-4D97-AF65-F5344CB8AC3E}">
        <p14:creationId xmlns:p14="http://schemas.microsoft.com/office/powerpoint/2010/main" val="357308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3749"/>
            <a:ext cx="8229600" cy="857250"/>
          </a:xfrm>
        </p:spPr>
        <p:txBody>
          <a:bodyPr>
            <a:normAutofit/>
          </a:bodyPr>
          <a:lstStyle/>
          <a:p>
            <a:r>
              <a:rPr lang="en-US" dirty="0" smtClean="0"/>
              <a:t>Examples of MAPC Technical Assistance</a:t>
            </a:r>
            <a:endParaRPr lang="en-US" dirty="0"/>
          </a:p>
        </p:txBody>
      </p:sp>
      <p:grpSp>
        <p:nvGrpSpPr>
          <p:cNvPr id="11" name="Group 10"/>
          <p:cNvGrpSpPr/>
          <p:nvPr/>
        </p:nvGrpSpPr>
        <p:grpSpPr>
          <a:xfrm>
            <a:off x="0" y="5441282"/>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Tree>
    <p:extLst>
      <p:ext uri="{BB962C8B-B14F-4D97-AF65-F5344CB8AC3E}">
        <p14:creationId xmlns:p14="http://schemas.microsoft.com/office/powerpoint/2010/main" val="1517088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 Suburban Mobility Study (2017)</a:t>
            </a:r>
            <a:endParaRPr lang="en-US" dirty="0"/>
          </a:p>
        </p:txBody>
      </p:sp>
      <p:sp>
        <p:nvSpPr>
          <p:cNvPr id="3" name="Content Placeholder 2"/>
          <p:cNvSpPr>
            <a:spLocks noGrp="1"/>
          </p:cNvSpPr>
          <p:nvPr>
            <p:ph idx="1"/>
          </p:nvPr>
        </p:nvSpPr>
        <p:spPr>
          <a:xfrm>
            <a:off x="591695" y="1920479"/>
            <a:ext cx="4583420" cy="3394472"/>
          </a:xfrm>
        </p:spPr>
        <p:txBody>
          <a:bodyPr>
            <a:noAutofit/>
          </a:bodyPr>
          <a:lstStyle/>
          <a:p>
            <a:pPr>
              <a:spcBef>
                <a:spcPts val="1200"/>
              </a:spcBef>
              <a:spcAft>
                <a:spcPts val="1800"/>
              </a:spcAft>
              <a:buSzPct val="100000"/>
              <a:buFont typeface="Arial" panose="020B0604020202020204" pitchFamily="34" charset="0"/>
              <a:buChar char="•"/>
            </a:pPr>
            <a:r>
              <a:rPr lang="en-US" sz="2000" dirty="0">
                <a:solidFill>
                  <a:srgbClr val="114C8F"/>
                </a:solidFill>
              </a:rPr>
              <a:t>Transit needs and suitability analysis for subregion (work trips)</a:t>
            </a:r>
          </a:p>
          <a:p>
            <a:pPr>
              <a:spcBef>
                <a:spcPts val="1200"/>
              </a:spcBef>
              <a:spcAft>
                <a:spcPts val="1800"/>
              </a:spcAft>
              <a:buSzPct val="100000"/>
              <a:buFont typeface="Arial" panose="020B0604020202020204" pitchFamily="34" charset="0"/>
              <a:buChar char="•"/>
            </a:pPr>
            <a:r>
              <a:rPr lang="en-US" sz="2000" dirty="0">
                <a:solidFill>
                  <a:srgbClr val="114C8F"/>
                </a:solidFill>
              </a:rPr>
              <a:t>Recommendations: local shuttles, mobility hubs, ride-hail partnerships</a:t>
            </a:r>
          </a:p>
          <a:p>
            <a:pPr>
              <a:spcBef>
                <a:spcPts val="1200"/>
              </a:spcBef>
              <a:spcAft>
                <a:spcPts val="1800"/>
              </a:spcAft>
              <a:buSzPct val="100000"/>
              <a:buFont typeface="Arial" panose="020B0604020202020204" pitchFamily="34" charset="0"/>
              <a:buChar char="•"/>
            </a:pPr>
            <a:r>
              <a:rPr lang="en-US" sz="2000" dirty="0">
                <a:solidFill>
                  <a:srgbClr val="114C8F"/>
                </a:solidFill>
              </a:rPr>
              <a:t>Three communities looking to join or start TMA to begin pilot </a:t>
            </a:r>
            <a:endParaRPr lang="en-US" sz="2400" dirty="0">
              <a:solidFill>
                <a:srgbClr val="114C8F"/>
              </a:solidFill>
            </a:endParaRPr>
          </a:p>
        </p:txBody>
      </p:sp>
      <p:grpSp>
        <p:nvGrpSpPr>
          <p:cNvPr id="11" name="Group 10"/>
          <p:cNvGrpSpPr/>
          <p:nvPr/>
        </p:nvGrpSpPr>
        <p:grpSpPr>
          <a:xfrm>
            <a:off x="0" y="5441282"/>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12" name="TextBox 11"/>
          <p:cNvSpPr txBox="1"/>
          <p:nvPr/>
        </p:nvSpPr>
        <p:spPr>
          <a:xfrm>
            <a:off x="366093" y="5594407"/>
            <a:ext cx="2610853" cy="276999"/>
          </a:xfrm>
          <a:prstGeom prst="rect">
            <a:avLst/>
          </a:prstGeom>
          <a:noFill/>
        </p:spPr>
        <p:txBody>
          <a:bodyPr wrap="square" rtlCol="0">
            <a:spAutoFit/>
          </a:bodyPr>
          <a:lstStyle/>
          <a:p>
            <a:pPr defTabSz="457200"/>
            <a:r>
              <a:rPr lang="en-US" sz="1200" dirty="0">
                <a:solidFill>
                  <a:prstClr val="white"/>
                </a:solidFill>
                <a:latin typeface="Tw Cen MT" panose="020B0602020104020603" pitchFamily="34" charset="0"/>
              </a:rPr>
              <a:t>Mobility Studies</a:t>
            </a:r>
          </a:p>
        </p:txBody>
      </p:sp>
      <p:pic>
        <p:nvPicPr>
          <p:cNvPr id="1027" name="Picture 3" descr="MBTA_all_shuttles_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1143" y="2154675"/>
            <a:ext cx="2926080" cy="292608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08089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 Reading Paratransit Study (2017)</a:t>
            </a:r>
            <a:endParaRPr lang="en-US" dirty="0"/>
          </a:p>
        </p:txBody>
      </p:sp>
      <p:sp>
        <p:nvSpPr>
          <p:cNvPr id="3" name="Content Placeholder 2"/>
          <p:cNvSpPr>
            <a:spLocks noGrp="1"/>
          </p:cNvSpPr>
          <p:nvPr>
            <p:ph idx="1"/>
          </p:nvPr>
        </p:nvSpPr>
        <p:spPr>
          <a:xfrm>
            <a:off x="591695" y="1920479"/>
            <a:ext cx="4583420" cy="3394472"/>
          </a:xfrm>
        </p:spPr>
        <p:txBody>
          <a:bodyPr>
            <a:noAutofit/>
          </a:bodyPr>
          <a:lstStyle/>
          <a:p>
            <a:pPr>
              <a:spcBef>
                <a:spcPts val="1200"/>
              </a:spcBef>
              <a:spcAft>
                <a:spcPts val="1800"/>
              </a:spcAft>
              <a:buSzPct val="100000"/>
              <a:buFont typeface="Arial" panose="020B0604020202020204" pitchFamily="34" charset="0"/>
              <a:buChar char="•"/>
            </a:pPr>
            <a:r>
              <a:rPr lang="en-US" sz="2000" dirty="0">
                <a:solidFill>
                  <a:srgbClr val="114C8F"/>
                </a:solidFill>
              </a:rPr>
              <a:t>Assessed unmet senior and other trip requests</a:t>
            </a:r>
          </a:p>
          <a:p>
            <a:pPr>
              <a:spcBef>
                <a:spcPts val="1200"/>
              </a:spcBef>
              <a:spcAft>
                <a:spcPts val="1800"/>
              </a:spcAft>
              <a:buSzPct val="100000"/>
              <a:buFont typeface="Arial" panose="020B0604020202020204" pitchFamily="34" charset="0"/>
              <a:buChar char="•"/>
            </a:pPr>
            <a:r>
              <a:rPr lang="en-US" sz="2000" dirty="0">
                <a:solidFill>
                  <a:srgbClr val="114C8F"/>
                </a:solidFill>
              </a:rPr>
              <a:t>Town-wide survey via tax bill and online</a:t>
            </a:r>
          </a:p>
          <a:p>
            <a:pPr>
              <a:spcBef>
                <a:spcPts val="1200"/>
              </a:spcBef>
              <a:spcAft>
                <a:spcPts val="1800"/>
              </a:spcAft>
              <a:buSzPct val="100000"/>
              <a:buFont typeface="Arial" panose="020B0604020202020204" pitchFamily="34" charset="0"/>
              <a:buChar char="•"/>
            </a:pPr>
            <a:r>
              <a:rPr lang="en-US" sz="2000" dirty="0">
                <a:solidFill>
                  <a:srgbClr val="114C8F"/>
                </a:solidFill>
              </a:rPr>
              <a:t>Town began pilot program with new service from Merrimack Valley RTA for out of town medical trips</a:t>
            </a:r>
            <a:endParaRPr lang="en-US" sz="2400" dirty="0">
              <a:solidFill>
                <a:srgbClr val="114C8F"/>
              </a:solidFill>
            </a:endParaRPr>
          </a:p>
        </p:txBody>
      </p:sp>
      <p:grpSp>
        <p:nvGrpSpPr>
          <p:cNvPr id="11" name="Group 10"/>
          <p:cNvGrpSpPr/>
          <p:nvPr/>
        </p:nvGrpSpPr>
        <p:grpSpPr>
          <a:xfrm>
            <a:off x="0" y="5441282"/>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12" name="TextBox 11"/>
          <p:cNvSpPr txBox="1"/>
          <p:nvPr/>
        </p:nvSpPr>
        <p:spPr>
          <a:xfrm>
            <a:off x="366093" y="5594407"/>
            <a:ext cx="2610853" cy="276999"/>
          </a:xfrm>
          <a:prstGeom prst="rect">
            <a:avLst/>
          </a:prstGeom>
          <a:noFill/>
        </p:spPr>
        <p:txBody>
          <a:bodyPr wrap="square" rtlCol="0">
            <a:spAutoFit/>
          </a:bodyPr>
          <a:lstStyle/>
          <a:p>
            <a:pPr defTabSz="457200"/>
            <a:r>
              <a:rPr lang="en-US" sz="1200" dirty="0">
                <a:solidFill>
                  <a:prstClr val="white"/>
                </a:solidFill>
                <a:latin typeface="Tw Cen MT" panose="020B0602020104020603" pitchFamily="34" charset="0"/>
              </a:rPr>
              <a:t>Mobility Studies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994"/>
          <a:stretch/>
        </p:blipFill>
        <p:spPr bwMode="auto">
          <a:xfrm>
            <a:off x="5787957" y="1920480"/>
            <a:ext cx="2286000" cy="3326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96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 Shore Coalition Mobility Study and Pilot </a:t>
            </a:r>
            <a:br>
              <a:rPr lang="en-US" dirty="0" smtClean="0"/>
            </a:br>
            <a:r>
              <a:rPr lang="en-US" dirty="0" smtClean="0"/>
              <a:t>(2017-2018)</a:t>
            </a:r>
            <a:endParaRPr lang="en-US" dirty="0"/>
          </a:p>
        </p:txBody>
      </p:sp>
      <p:sp>
        <p:nvSpPr>
          <p:cNvPr id="3" name="Content Placeholder 2"/>
          <p:cNvSpPr>
            <a:spLocks noGrp="1"/>
          </p:cNvSpPr>
          <p:nvPr>
            <p:ph idx="1"/>
          </p:nvPr>
        </p:nvSpPr>
        <p:spPr>
          <a:xfrm>
            <a:off x="591695" y="1920479"/>
            <a:ext cx="4583420" cy="3394472"/>
          </a:xfrm>
        </p:spPr>
        <p:txBody>
          <a:bodyPr>
            <a:noAutofit/>
          </a:bodyPr>
          <a:lstStyle/>
          <a:p>
            <a:pPr>
              <a:spcBef>
                <a:spcPts val="600"/>
              </a:spcBef>
              <a:spcAft>
                <a:spcPts val="600"/>
              </a:spcAft>
              <a:buSzPct val="100000"/>
              <a:buFont typeface="Arial" panose="020B0604020202020204" pitchFamily="34" charset="0"/>
              <a:buChar char="•"/>
            </a:pPr>
            <a:r>
              <a:rPr lang="en-US" sz="2000" dirty="0">
                <a:solidFill>
                  <a:srgbClr val="114C8F"/>
                </a:solidFill>
              </a:rPr>
              <a:t>Needs and suitability assessment for work trips (first/last mile)</a:t>
            </a:r>
          </a:p>
          <a:p>
            <a:pPr>
              <a:spcBef>
                <a:spcPts val="600"/>
              </a:spcBef>
              <a:spcAft>
                <a:spcPts val="600"/>
              </a:spcAft>
              <a:buSzPct val="100000"/>
              <a:buFont typeface="Arial" panose="020B0604020202020204" pitchFamily="34" charset="0"/>
              <a:buChar char="•"/>
            </a:pPr>
            <a:r>
              <a:rPr lang="en-US" sz="2000" dirty="0">
                <a:solidFill>
                  <a:srgbClr val="114C8F"/>
                </a:solidFill>
              </a:rPr>
              <a:t>Recommendations: mobility hubs, local shuttles, on-demand transit expansion, bicycle share</a:t>
            </a:r>
          </a:p>
          <a:p>
            <a:pPr>
              <a:spcBef>
                <a:spcPts val="600"/>
              </a:spcBef>
              <a:spcAft>
                <a:spcPts val="600"/>
              </a:spcAft>
              <a:buSzPct val="100000"/>
              <a:buFont typeface="Arial" panose="020B0604020202020204" pitchFamily="34" charset="0"/>
              <a:buChar char="•"/>
            </a:pPr>
            <a:r>
              <a:rPr lang="en-US" sz="2000" dirty="0">
                <a:solidFill>
                  <a:srgbClr val="114C8F"/>
                </a:solidFill>
              </a:rPr>
              <a:t>Through MAPC, received E&amp;R grant to pilot employer-sponsored shuttle in Beverly/Danvers</a:t>
            </a:r>
          </a:p>
          <a:p>
            <a:pPr>
              <a:spcBef>
                <a:spcPts val="600"/>
              </a:spcBef>
              <a:spcAft>
                <a:spcPts val="600"/>
              </a:spcAft>
              <a:buSzPct val="100000"/>
              <a:buFont typeface="Arial" panose="020B0604020202020204" pitchFamily="34" charset="0"/>
              <a:buChar char="•"/>
            </a:pPr>
            <a:r>
              <a:rPr lang="en-US" sz="2000" dirty="0">
                <a:solidFill>
                  <a:srgbClr val="114C8F"/>
                </a:solidFill>
              </a:rPr>
              <a:t>Regional bicycle share being evaluated</a:t>
            </a:r>
            <a:endParaRPr lang="en-US" sz="2400" dirty="0">
              <a:solidFill>
                <a:srgbClr val="114C8F"/>
              </a:solidFill>
            </a:endParaRPr>
          </a:p>
        </p:txBody>
      </p:sp>
      <p:grpSp>
        <p:nvGrpSpPr>
          <p:cNvPr id="11" name="Group 10"/>
          <p:cNvGrpSpPr/>
          <p:nvPr/>
        </p:nvGrpSpPr>
        <p:grpSpPr>
          <a:xfrm>
            <a:off x="0" y="5441282"/>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12" name="TextBox 11"/>
          <p:cNvSpPr txBox="1"/>
          <p:nvPr/>
        </p:nvSpPr>
        <p:spPr>
          <a:xfrm>
            <a:off x="366093" y="5594407"/>
            <a:ext cx="2610853" cy="276999"/>
          </a:xfrm>
          <a:prstGeom prst="rect">
            <a:avLst/>
          </a:prstGeom>
          <a:noFill/>
        </p:spPr>
        <p:txBody>
          <a:bodyPr wrap="square" rtlCol="0">
            <a:spAutoFit/>
          </a:bodyPr>
          <a:lstStyle/>
          <a:p>
            <a:pPr defTabSz="457200"/>
            <a:r>
              <a:rPr lang="en-US" sz="1200" dirty="0">
                <a:solidFill>
                  <a:prstClr val="white"/>
                </a:solidFill>
                <a:latin typeface="Tw Cen MT" panose="020B0602020104020603" pitchFamily="34" charset="0"/>
              </a:rPr>
              <a:t>Mobility Studies</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612" y="2089982"/>
            <a:ext cx="3443189" cy="2678036"/>
          </a:xfrm>
          <a:prstGeom prst="rect">
            <a:avLst/>
          </a:prstGeom>
        </p:spPr>
      </p:pic>
    </p:spTree>
    <p:extLst>
      <p:ext uri="{BB962C8B-B14F-4D97-AF65-F5344CB8AC3E}">
        <p14:creationId xmlns:p14="http://schemas.microsoft.com/office/powerpoint/2010/main" val="3019287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 Reading Satellite Shuttle Evaluation </a:t>
            </a:r>
            <a:br>
              <a:rPr lang="en-US" dirty="0" smtClean="0"/>
            </a:br>
            <a:r>
              <a:rPr lang="en-US" dirty="0" smtClean="0"/>
              <a:t>(underway)</a:t>
            </a:r>
            <a:endParaRPr lang="en-US" dirty="0"/>
          </a:p>
        </p:txBody>
      </p:sp>
      <p:sp>
        <p:nvSpPr>
          <p:cNvPr id="3" name="Content Placeholder 2"/>
          <p:cNvSpPr>
            <a:spLocks noGrp="1"/>
          </p:cNvSpPr>
          <p:nvPr>
            <p:ph idx="1"/>
          </p:nvPr>
        </p:nvSpPr>
        <p:spPr>
          <a:xfrm>
            <a:off x="591695" y="1920479"/>
            <a:ext cx="3822650" cy="3394472"/>
          </a:xfrm>
        </p:spPr>
        <p:txBody>
          <a:bodyPr>
            <a:noAutofit/>
          </a:bodyPr>
          <a:lstStyle/>
          <a:p>
            <a:pPr>
              <a:spcBef>
                <a:spcPts val="1200"/>
              </a:spcBef>
              <a:spcAft>
                <a:spcPts val="1800"/>
              </a:spcAft>
              <a:buSzPct val="100000"/>
              <a:buFont typeface="Arial" panose="020B0604020202020204" pitchFamily="34" charset="0"/>
              <a:buChar char="•"/>
            </a:pPr>
            <a:r>
              <a:rPr lang="en-US" sz="2000" dirty="0">
                <a:solidFill>
                  <a:srgbClr val="114C8F"/>
                </a:solidFill>
              </a:rPr>
              <a:t>Evaluating feasibility of shuttle connecting North Reading to commuter rail </a:t>
            </a:r>
          </a:p>
          <a:p>
            <a:pPr>
              <a:spcBef>
                <a:spcPts val="1200"/>
              </a:spcBef>
              <a:spcAft>
                <a:spcPts val="1800"/>
              </a:spcAft>
              <a:buSzPct val="100000"/>
              <a:buFont typeface="Arial" panose="020B0604020202020204" pitchFamily="34" charset="0"/>
              <a:buChar char="•"/>
            </a:pPr>
            <a:r>
              <a:rPr lang="en-US" sz="2000" dirty="0">
                <a:solidFill>
                  <a:srgbClr val="114C8F"/>
                </a:solidFill>
              </a:rPr>
              <a:t>Suitability analysis of shuttle routing and parking sites</a:t>
            </a:r>
          </a:p>
          <a:p>
            <a:pPr>
              <a:spcBef>
                <a:spcPts val="1200"/>
              </a:spcBef>
              <a:spcAft>
                <a:spcPts val="1800"/>
              </a:spcAft>
              <a:buSzPct val="100000"/>
              <a:buFont typeface="Arial" panose="020B0604020202020204" pitchFamily="34" charset="0"/>
              <a:buChar char="•"/>
            </a:pPr>
            <a:r>
              <a:rPr lang="en-US" sz="2000" dirty="0">
                <a:solidFill>
                  <a:srgbClr val="114C8F"/>
                </a:solidFill>
              </a:rPr>
              <a:t>Capital and operating cost assessments</a:t>
            </a:r>
            <a:endParaRPr lang="en-US" sz="2400" dirty="0">
              <a:solidFill>
                <a:srgbClr val="114C8F"/>
              </a:solidFill>
            </a:endParaRPr>
          </a:p>
        </p:txBody>
      </p:sp>
      <p:grpSp>
        <p:nvGrpSpPr>
          <p:cNvPr id="11" name="Group 10"/>
          <p:cNvGrpSpPr/>
          <p:nvPr/>
        </p:nvGrpSpPr>
        <p:grpSpPr>
          <a:xfrm>
            <a:off x="0" y="5441282"/>
            <a:ext cx="9144000" cy="583532"/>
            <a:chOff x="0" y="4559968"/>
            <a:chExt cx="9144000" cy="583532"/>
          </a:xfrm>
        </p:grpSpPr>
        <p:sp>
          <p:nvSpPr>
            <p:cNvPr id="4" name="Rectangle 3"/>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
        <p:nvSpPr>
          <p:cNvPr id="12" name="TextBox 11"/>
          <p:cNvSpPr txBox="1"/>
          <p:nvPr/>
        </p:nvSpPr>
        <p:spPr>
          <a:xfrm>
            <a:off x="366093" y="5594407"/>
            <a:ext cx="2610853" cy="276999"/>
          </a:xfrm>
          <a:prstGeom prst="rect">
            <a:avLst/>
          </a:prstGeom>
          <a:noFill/>
        </p:spPr>
        <p:txBody>
          <a:bodyPr wrap="square" rtlCol="0">
            <a:spAutoFit/>
          </a:bodyPr>
          <a:lstStyle/>
          <a:p>
            <a:pPr defTabSz="457200"/>
            <a:r>
              <a:rPr lang="en-US" sz="1200" dirty="0">
                <a:solidFill>
                  <a:prstClr val="white"/>
                </a:solidFill>
                <a:latin typeface="Tw Cen MT" panose="020B0602020104020603" pitchFamily="34" charset="0"/>
              </a:rPr>
              <a:t>Mobility Studies</a:t>
            </a:r>
          </a:p>
        </p:txBody>
      </p:sp>
      <p:pic>
        <p:nvPicPr>
          <p:cNvPr id="6" name="Picture 5"/>
          <p:cNvPicPr>
            <a:picLocks noChangeAspect="1"/>
          </p:cNvPicPr>
          <p:nvPr/>
        </p:nvPicPr>
        <p:blipFill>
          <a:blip r:embed="rId4"/>
          <a:stretch>
            <a:fillRect/>
          </a:stretch>
        </p:blipFill>
        <p:spPr>
          <a:xfrm>
            <a:off x="4580414" y="2099806"/>
            <a:ext cx="4106387" cy="2658388"/>
          </a:xfrm>
          <a:prstGeom prst="rect">
            <a:avLst/>
          </a:prstGeom>
        </p:spPr>
      </p:pic>
    </p:spTree>
    <p:extLst>
      <p:ext uri="{BB962C8B-B14F-4D97-AF65-F5344CB8AC3E}">
        <p14:creationId xmlns:p14="http://schemas.microsoft.com/office/powerpoint/2010/main" val="149703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2</a:t>
            </a:fld>
            <a:endParaRPr lang="en-US"/>
          </a:p>
        </p:txBody>
      </p:sp>
      <p:sp>
        <p:nvSpPr>
          <p:cNvPr id="6" name="Content Placeholder 5"/>
          <p:cNvSpPr>
            <a:spLocks noGrp="1"/>
          </p:cNvSpPr>
          <p:nvPr>
            <p:ph sz="quarter" idx="1"/>
          </p:nvPr>
        </p:nvSpPr>
        <p:spPr/>
        <p:txBody>
          <a:bodyPr>
            <a:normAutofit/>
          </a:bodyPr>
          <a:lstStyle/>
          <a:p>
            <a:pPr marL="0" indent="0">
              <a:buNone/>
            </a:pPr>
            <a:r>
              <a:rPr lang="en-US" sz="3600" dirty="0" smtClean="0"/>
              <a:t>Three parts</a:t>
            </a:r>
            <a:r>
              <a:rPr lang="en-US" dirty="0" smtClean="0"/>
              <a:t>:</a:t>
            </a:r>
          </a:p>
          <a:p>
            <a:pPr marL="514350" indent="-514350">
              <a:buFont typeface="+mj-lt"/>
              <a:buAutoNum type="arabicPeriod"/>
            </a:pPr>
            <a:r>
              <a:rPr lang="en-US" dirty="0" smtClean="0"/>
              <a:t>Review of initial project and alignment with goal of </a:t>
            </a:r>
            <a:r>
              <a:rPr lang="en-US" i="1" dirty="0" smtClean="0"/>
              <a:t>livability </a:t>
            </a:r>
          </a:p>
          <a:p>
            <a:pPr marL="514350" indent="-514350">
              <a:buFont typeface="+mj-lt"/>
              <a:buAutoNum type="arabicPeriod"/>
            </a:pPr>
            <a:r>
              <a:rPr lang="en-US" dirty="0" smtClean="0"/>
              <a:t>Exploration of </a:t>
            </a:r>
            <a:r>
              <a:rPr lang="en-US" dirty="0" err="1" smtClean="0"/>
              <a:t>microtransit</a:t>
            </a:r>
            <a:r>
              <a:rPr lang="en-US" dirty="0" smtClean="0"/>
              <a:t> sector</a:t>
            </a:r>
          </a:p>
          <a:p>
            <a:pPr lvl="1"/>
            <a:r>
              <a:rPr lang="en-US" sz="2000" dirty="0" smtClean="0"/>
              <a:t>Definition</a:t>
            </a:r>
          </a:p>
          <a:p>
            <a:pPr lvl="1"/>
            <a:r>
              <a:rPr lang="en-US" sz="2000" dirty="0" smtClean="0"/>
              <a:t>Example </a:t>
            </a:r>
            <a:r>
              <a:rPr lang="en-US" sz="2000" dirty="0" err="1" smtClean="0"/>
              <a:t>microtransit</a:t>
            </a:r>
            <a:r>
              <a:rPr lang="en-US" sz="2000" dirty="0" smtClean="0"/>
              <a:t> platform companies</a:t>
            </a:r>
          </a:p>
          <a:p>
            <a:pPr marL="514350" indent="-514350">
              <a:buFont typeface="+mj-lt"/>
              <a:buAutoNum type="arabicPeriod"/>
            </a:pPr>
            <a:r>
              <a:rPr lang="en-US" dirty="0" smtClean="0"/>
              <a:t>Options and discussion</a:t>
            </a:r>
          </a:p>
          <a:p>
            <a:pPr lvl="1"/>
            <a:r>
              <a:rPr lang="en-US" dirty="0" smtClean="0"/>
              <a:t>MAPC and RFI</a:t>
            </a:r>
          </a:p>
          <a:p>
            <a:pPr lvl="1"/>
            <a:r>
              <a:rPr lang="en-US" dirty="0" smtClean="0"/>
              <a:t>MAPC and grants</a:t>
            </a:r>
            <a:endParaRPr lang="en-US" dirty="0"/>
          </a:p>
        </p:txBody>
      </p:sp>
    </p:spTree>
    <p:extLst>
      <p:ext uri="{BB962C8B-B14F-4D97-AF65-F5344CB8AC3E}">
        <p14:creationId xmlns:p14="http://schemas.microsoft.com/office/powerpoint/2010/main" val="340324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Font typeface="+mj-lt"/>
              <a:buAutoNum type="arabicPeriod"/>
            </a:pPr>
            <a:r>
              <a:rPr lang="en-US" dirty="0" smtClean="0"/>
              <a:t>Initial Project Review</a:t>
            </a:r>
            <a:endParaRPr lang="en-US" i="1" dirty="0"/>
          </a:p>
        </p:txBody>
      </p:sp>
      <p:sp>
        <p:nvSpPr>
          <p:cNvPr id="3" name="Date Placeholder 2"/>
          <p:cNvSpPr>
            <a:spLocks noGrp="1"/>
          </p:cNvSpPr>
          <p:nvPr>
            <p:ph type="dt" sz="half" idx="10"/>
          </p:nvPr>
        </p:nvSpPr>
        <p:spPr/>
        <p:txBody>
          <a:bodyPr/>
          <a:lstStyle/>
          <a:p>
            <a:r>
              <a:rPr lang="en-US" dirty="0" smtClean="0"/>
              <a:t>6 September 2018</a:t>
            </a:r>
            <a:endParaRPr lang="en-US" dirty="0"/>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3</a:t>
            </a:fld>
            <a:endParaRPr lang="en-US"/>
          </a:p>
        </p:txBody>
      </p:sp>
      <p:sp>
        <p:nvSpPr>
          <p:cNvPr id="6" name="Content Placeholder 5"/>
          <p:cNvSpPr>
            <a:spLocks noGrp="1"/>
          </p:cNvSpPr>
          <p:nvPr>
            <p:ph sz="quarter" idx="1"/>
          </p:nvPr>
        </p:nvSpPr>
        <p:spPr>
          <a:xfrm>
            <a:off x="301752" y="1527048"/>
            <a:ext cx="8503920" cy="4778500"/>
          </a:xfrm>
        </p:spPr>
        <p:txBody>
          <a:bodyPr/>
          <a:lstStyle/>
          <a:p>
            <a:pPr marL="0" indent="0">
              <a:buNone/>
            </a:pPr>
            <a:r>
              <a:rPr lang="en-US" b="1" i="1" dirty="0" smtClean="0"/>
              <a:t>Taxi, bus, livery initiative</a:t>
            </a:r>
          </a:p>
          <a:p>
            <a:r>
              <a:rPr lang="en-US" i="1" dirty="0" smtClean="0"/>
              <a:t>Purpose</a:t>
            </a:r>
            <a:r>
              <a:rPr lang="en-US" dirty="0" smtClean="0"/>
              <a:t>:  Solve persistent transportation needs in our car-dependent region via creative solutions (e.g., smart technology)</a:t>
            </a:r>
          </a:p>
          <a:p>
            <a:r>
              <a:rPr lang="en-US" i="1" dirty="0" smtClean="0"/>
              <a:t>Focus</a:t>
            </a:r>
            <a:r>
              <a:rPr lang="en-US" dirty="0" smtClean="0"/>
              <a:t>:  Provide subsidized on-demand options for seniors, people with disabilities, residents who are economically vulnerable; PLUS market-rate on-demand services (cross-subsidy)</a:t>
            </a:r>
          </a:p>
          <a:p>
            <a:r>
              <a:rPr lang="en-US" i="1" dirty="0" smtClean="0"/>
              <a:t>Partnering</a:t>
            </a:r>
            <a:r>
              <a:rPr lang="en-US" dirty="0" smtClean="0"/>
              <a:t>:  Towns (6); taxi, bus, livery companies (</a:t>
            </a:r>
            <a:r>
              <a:rPr lang="en-US" dirty="0" smtClean="0">
                <a:solidFill>
                  <a:srgbClr val="FF0000"/>
                </a:solidFill>
              </a:rPr>
              <a:t>11</a:t>
            </a:r>
            <a:r>
              <a:rPr lang="en-US" dirty="0" smtClean="0"/>
              <a:t>); RTAs (3); TMA (1)</a:t>
            </a:r>
          </a:p>
        </p:txBody>
      </p:sp>
    </p:spTree>
    <p:extLst>
      <p:ext uri="{BB962C8B-B14F-4D97-AF65-F5344CB8AC3E}">
        <p14:creationId xmlns:p14="http://schemas.microsoft.com/office/powerpoint/2010/main" val="361751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cont</a:t>
            </a:r>
            <a:r>
              <a:rPr lang="en-US" dirty="0" smtClean="0"/>
              <a:t>). Alignment With Goal of Livability</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4</a:t>
            </a:fld>
            <a:endParaRPr lang="en-US"/>
          </a:p>
        </p:txBody>
      </p:sp>
      <p:sp>
        <p:nvSpPr>
          <p:cNvPr id="6" name="Content Placeholder 5"/>
          <p:cNvSpPr>
            <a:spLocks noGrp="1"/>
          </p:cNvSpPr>
          <p:nvPr>
            <p:ph sz="quarter" idx="1"/>
          </p:nvPr>
        </p:nvSpPr>
        <p:spPr/>
        <p:txBody>
          <a:bodyPr>
            <a:normAutofit/>
          </a:bodyPr>
          <a:lstStyle/>
          <a:p>
            <a:r>
              <a:rPr lang="en-US" sz="2400" dirty="0" smtClean="0"/>
              <a:t>April 2018 acceptance of MAGIC towns in AARP/WHO Livable Communities network</a:t>
            </a:r>
          </a:p>
          <a:p>
            <a:pPr lvl="0"/>
            <a:r>
              <a:rPr lang="en-US" sz="2400" dirty="0" smtClean="0"/>
              <a:t>MAGIC commitment:  “two </a:t>
            </a:r>
            <a:r>
              <a:rPr lang="en-US" sz="2400" dirty="0"/>
              <a:t>particularly pressing issues: housing and </a:t>
            </a:r>
            <a:r>
              <a:rPr lang="en-US" sz="2400" dirty="0" smtClean="0"/>
              <a:t>transportation”  </a:t>
            </a:r>
          </a:p>
          <a:p>
            <a:pPr lvl="0"/>
            <a:r>
              <a:rPr lang="en-US" dirty="0" smtClean="0"/>
              <a:t>Sudbury assessment: transportation is paramount-- affects all other livable domains, directly or indirectly</a:t>
            </a:r>
          </a:p>
          <a:p>
            <a:pPr lvl="1"/>
            <a:r>
              <a:rPr lang="en-US" sz="1900" b="1" dirty="0" smtClean="0"/>
              <a:t>Housing, a vital element, cannot be addressed without considering transportation implications</a:t>
            </a:r>
          </a:p>
          <a:p>
            <a:pPr lvl="1"/>
            <a:r>
              <a:rPr lang="en-US" sz="1900" b="1" dirty="0" smtClean="0"/>
              <a:t>CHNAs have identified social isolation (transportation implied) as well as medical transport as crucial needs</a:t>
            </a:r>
            <a:endParaRPr lang="en-US" sz="1900" b="1" dirty="0"/>
          </a:p>
          <a:p>
            <a:endParaRPr lang="en-US" dirty="0"/>
          </a:p>
        </p:txBody>
      </p:sp>
    </p:spTree>
    <p:extLst>
      <p:ext uri="{BB962C8B-B14F-4D97-AF65-F5344CB8AC3E}">
        <p14:creationId xmlns:p14="http://schemas.microsoft.com/office/powerpoint/2010/main" val="363176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Exploration of </a:t>
            </a:r>
            <a:r>
              <a:rPr lang="en-US" dirty="0" err="1" smtClean="0"/>
              <a:t>Microtransit</a:t>
            </a:r>
            <a:r>
              <a:rPr lang="en-US" dirty="0" smtClean="0"/>
              <a:t> Sector</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pPr/>
              <a:t>5</a:t>
            </a:fld>
            <a:endParaRPr lang="en-US"/>
          </a:p>
        </p:txBody>
      </p:sp>
      <p:sp>
        <p:nvSpPr>
          <p:cNvPr id="9" name="Content Placeholder 8"/>
          <p:cNvSpPr>
            <a:spLocks noGrp="1"/>
          </p:cNvSpPr>
          <p:nvPr>
            <p:ph sz="quarter" idx="1"/>
          </p:nvPr>
        </p:nvSpPr>
        <p:spPr/>
        <p:txBody>
          <a:bodyPr>
            <a:normAutofit lnSpcReduction="10000"/>
          </a:bodyPr>
          <a:lstStyle/>
          <a:p>
            <a:r>
              <a:rPr lang="en-US" dirty="0" smtClean="0"/>
              <a:t>Definition: </a:t>
            </a:r>
            <a:r>
              <a:rPr lang="en-US" sz="2000" dirty="0" smtClean="0"/>
              <a:t>small rider numbers per vehicle, variable routes, pick-up and delivery adjustments in real time (complement to mass transit = large rider numbers, fixed routes, fixed schedules)</a:t>
            </a:r>
          </a:p>
          <a:p>
            <a:r>
              <a:rPr lang="en-US" dirty="0" smtClean="0"/>
              <a:t>Mode agnostic: </a:t>
            </a:r>
            <a:r>
              <a:rPr lang="en-US" sz="2000" dirty="0" smtClean="0"/>
              <a:t>Bike share, car share, CoA vans, Dial-a-Ride, etc.</a:t>
            </a:r>
          </a:p>
          <a:p>
            <a:r>
              <a:rPr lang="en-US" dirty="0" smtClean="0"/>
              <a:t>Evidence</a:t>
            </a:r>
            <a:r>
              <a:rPr lang="en-US" sz="2000" dirty="0" smtClean="0"/>
              <a:t>:  </a:t>
            </a:r>
            <a:r>
              <a:rPr lang="en-US" sz="2000" dirty="0" err="1" smtClean="0"/>
              <a:t>Microtransit</a:t>
            </a:r>
            <a:r>
              <a:rPr lang="en-US" sz="2000" dirty="0" smtClean="0"/>
              <a:t> </a:t>
            </a:r>
            <a:r>
              <a:rPr lang="en-US" sz="2000" dirty="0"/>
              <a:t>approach responds effectively to transportation </a:t>
            </a:r>
            <a:r>
              <a:rPr lang="en-US" sz="2000" dirty="0" smtClean="0"/>
              <a:t>challenges like ours, that cannot be solved </a:t>
            </a:r>
            <a:r>
              <a:rPr lang="en-US" sz="2000" dirty="0"/>
              <a:t>with mass transit </a:t>
            </a:r>
            <a:r>
              <a:rPr lang="en-US" sz="2000" dirty="0" smtClean="0"/>
              <a:t>only</a:t>
            </a:r>
            <a:endParaRPr lang="en-US" sz="2000" dirty="0"/>
          </a:p>
          <a:p>
            <a:r>
              <a:rPr lang="en-US" i="1" dirty="0" smtClean="0"/>
              <a:t>Livability</a:t>
            </a:r>
            <a:r>
              <a:rPr lang="en-US" dirty="0" smtClean="0"/>
              <a:t>:  </a:t>
            </a:r>
            <a:r>
              <a:rPr lang="en-US" sz="2000" dirty="0" smtClean="0"/>
              <a:t>Effective </a:t>
            </a:r>
            <a:r>
              <a:rPr lang="en-US" sz="2000" dirty="0" err="1" smtClean="0"/>
              <a:t>microtransit</a:t>
            </a:r>
            <a:r>
              <a:rPr lang="en-US" sz="2000" dirty="0" smtClean="0"/>
              <a:t> services improve </a:t>
            </a:r>
            <a:r>
              <a:rPr lang="en-US" sz="2000" b="1" dirty="0" smtClean="0"/>
              <a:t>accessibility</a:t>
            </a:r>
            <a:r>
              <a:rPr lang="en-US" sz="2000" dirty="0" smtClean="0"/>
              <a:t> (meets needs of mobility challenged), reduce </a:t>
            </a:r>
            <a:r>
              <a:rPr lang="en-US" sz="2000" b="1" dirty="0" smtClean="0"/>
              <a:t>transit authority costs</a:t>
            </a:r>
            <a:r>
              <a:rPr lang="en-US" sz="2000" dirty="0" smtClean="0"/>
              <a:t> (vehicle use optimized, ridership expands), increase regional and </a:t>
            </a:r>
            <a:r>
              <a:rPr lang="en-US" sz="2000" dirty="0" err="1" smtClean="0"/>
              <a:t>indi-vidual</a:t>
            </a:r>
            <a:r>
              <a:rPr lang="en-US" sz="2000" dirty="0" smtClean="0"/>
              <a:t> </a:t>
            </a:r>
            <a:r>
              <a:rPr lang="en-US" sz="2000" b="1" dirty="0" smtClean="0"/>
              <a:t>economic opportunity </a:t>
            </a:r>
            <a:r>
              <a:rPr lang="en-US" sz="2000" dirty="0" smtClean="0"/>
              <a:t>(employee access to work, customer access to retail), lessen </a:t>
            </a:r>
            <a:r>
              <a:rPr lang="en-US" sz="2000" b="1" dirty="0" smtClean="0"/>
              <a:t>social isolation</a:t>
            </a:r>
            <a:r>
              <a:rPr lang="en-US" sz="2000" dirty="0" smtClean="0"/>
              <a:t>, and provide </a:t>
            </a:r>
            <a:r>
              <a:rPr lang="en-US" sz="2000" b="1" dirty="0" smtClean="0"/>
              <a:t>ability to respond </a:t>
            </a:r>
            <a:r>
              <a:rPr lang="en-US" sz="2000" dirty="0" smtClean="0"/>
              <a:t>(change/innovate)  in real time</a:t>
            </a:r>
          </a:p>
          <a:p>
            <a:pPr lvl="1"/>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4567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2 (</a:t>
            </a:r>
            <a:r>
              <a:rPr lang="en-US" dirty="0" err="1" smtClean="0"/>
              <a:t>cont</a:t>
            </a:r>
            <a:r>
              <a:rPr lang="en-US" dirty="0" smtClean="0"/>
              <a:t>). Sector Companies</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6</a:t>
            </a:fld>
            <a:endParaRPr lang="en-US"/>
          </a:p>
        </p:txBody>
      </p:sp>
      <p:sp>
        <p:nvSpPr>
          <p:cNvPr id="9" name="Content Placeholder 8"/>
          <p:cNvSpPr>
            <a:spLocks noGrp="1"/>
          </p:cNvSpPr>
          <p:nvPr>
            <p:ph sz="quarter" idx="1"/>
          </p:nvPr>
        </p:nvSpPr>
        <p:spPr>
          <a:xfrm>
            <a:off x="304800" y="1524000"/>
            <a:ext cx="8503920" cy="4572000"/>
          </a:xfrm>
        </p:spPr>
        <p:txBody>
          <a:bodyPr>
            <a:normAutofit/>
          </a:bodyPr>
          <a:lstStyle/>
          <a:p>
            <a:pPr marL="0" indent="0">
              <a:buNone/>
            </a:pPr>
            <a:r>
              <a:rPr lang="en-US" dirty="0" smtClean="0"/>
              <a:t>Niche companies providing focused software to help RTAs integrate micro- and mass transit:</a:t>
            </a:r>
          </a:p>
          <a:p>
            <a:r>
              <a:rPr lang="en-US" sz="2400" b="1" dirty="0">
                <a:latin typeface="Georgia" panose="02040502050405020303" pitchFamily="18" charset="0"/>
                <a:ea typeface="Calibri"/>
              </a:rPr>
              <a:t>Via</a:t>
            </a:r>
            <a:r>
              <a:rPr lang="en-US" sz="2800" dirty="0">
                <a:latin typeface="Georgia" panose="02040502050405020303" pitchFamily="18" charset="0"/>
                <a:ea typeface="Calibri"/>
              </a:rPr>
              <a:t>:  </a:t>
            </a:r>
            <a:r>
              <a:rPr lang="en-US" sz="2800" dirty="0" smtClean="0">
                <a:latin typeface="Georgia" panose="02040502050405020303" pitchFamily="18" charset="0"/>
                <a:ea typeface="Calibri"/>
              </a:rPr>
              <a:t>“</a:t>
            </a:r>
            <a:r>
              <a:rPr lang="en-US" sz="1800" dirty="0" smtClean="0">
                <a:latin typeface="Georgia" panose="02040502050405020303" pitchFamily="18" charset="0"/>
                <a:ea typeface="Calibri"/>
              </a:rPr>
              <a:t>Passengers </a:t>
            </a:r>
            <a:r>
              <a:rPr lang="en-US" sz="1800" dirty="0">
                <a:latin typeface="Georgia" panose="02040502050405020303" pitchFamily="18" charset="0"/>
                <a:ea typeface="Calibri"/>
              </a:rPr>
              <a:t>request rides through a mobile app and Via’s sophisticated algorithm instantly finds a vehicle that best matches their route, allowing for quick and efficient shared trips. First launched in New York City in September 2013, the Via platform currently operates in New York City, Chicago, and Washington </a:t>
            </a:r>
            <a:r>
              <a:rPr lang="en-US" sz="1800" dirty="0" smtClean="0">
                <a:latin typeface="Georgia" panose="02040502050405020303" pitchFamily="18" charset="0"/>
                <a:ea typeface="Calibri"/>
              </a:rPr>
              <a:t>DC.”</a:t>
            </a:r>
          </a:p>
          <a:p>
            <a:r>
              <a:rPr lang="en-US" sz="2400" b="1" dirty="0" err="1">
                <a:latin typeface="Georgia" panose="02040502050405020303" pitchFamily="18" charset="0"/>
                <a:ea typeface="Calibri"/>
              </a:rPr>
              <a:t>RideCo</a:t>
            </a:r>
            <a:r>
              <a:rPr lang="en-US" sz="1800" dirty="0">
                <a:latin typeface="Georgia" panose="02040502050405020303" pitchFamily="18" charset="0"/>
                <a:ea typeface="Calibri"/>
              </a:rPr>
              <a:t>:  </a:t>
            </a:r>
            <a:r>
              <a:rPr lang="en-US" sz="1800" dirty="0" smtClean="0">
                <a:latin typeface="Georgia" panose="02040502050405020303" pitchFamily="18" charset="0"/>
                <a:ea typeface="Calibri"/>
              </a:rPr>
              <a:t>“Recently </a:t>
            </a:r>
            <a:r>
              <a:rPr lang="en-US" sz="1800" dirty="0">
                <a:latin typeface="Georgia" panose="02040502050405020303" pitchFamily="18" charset="0"/>
                <a:ea typeface="Calibri"/>
              </a:rPr>
              <a:t>awarded a contract from Los Angeles Metropolitan Transit Authority for </a:t>
            </a:r>
            <a:r>
              <a:rPr lang="en-US" sz="1800" dirty="0" err="1">
                <a:latin typeface="Georgia" panose="02040502050405020303" pitchFamily="18" charset="0"/>
                <a:ea typeface="Calibri"/>
              </a:rPr>
              <a:t>microtransit</a:t>
            </a:r>
            <a:r>
              <a:rPr lang="en-US" sz="1800" dirty="0">
                <a:latin typeface="Georgia" panose="02040502050405020303" pitchFamily="18" charset="0"/>
                <a:ea typeface="Calibri"/>
              </a:rPr>
              <a:t> technology and design services. … The service will offer current and future Metro customers the ability to use cell phones to order, pay for and monitor the status of their pick-up and drop-off in Metro vehicles</a:t>
            </a:r>
            <a:r>
              <a:rPr lang="en-US" sz="1800" dirty="0" smtClean="0">
                <a:latin typeface="Georgia" panose="02040502050405020303" pitchFamily="18" charset="0"/>
                <a:ea typeface="Calibri"/>
              </a:rPr>
              <a:t>.”</a:t>
            </a:r>
          </a:p>
          <a:p>
            <a:endParaRPr lang="en-US" sz="1800" dirty="0" smtClean="0"/>
          </a:p>
          <a:p>
            <a:pPr marL="0" indent="0">
              <a:buNone/>
            </a:pPr>
            <a:endParaRPr lang="en-US" dirty="0"/>
          </a:p>
        </p:txBody>
      </p:sp>
    </p:spTree>
    <p:extLst>
      <p:ext uri="{BB962C8B-B14F-4D97-AF65-F5344CB8AC3E}">
        <p14:creationId xmlns:p14="http://schemas.microsoft.com/office/powerpoint/2010/main" val="96433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cont</a:t>
            </a:r>
            <a:r>
              <a:rPr lang="en-US" dirty="0" smtClean="0"/>
              <a:t>). Companies</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7</a:t>
            </a:fld>
            <a:endParaRPr lang="en-US"/>
          </a:p>
        </p:txBody>
      </p:sp>
      <p:sp>
        <p:nvSpPr>
          <p:cNvPr id="6" name="Content Placeholder 5"/>
          <p:cNvSpPr>
            <a:spLocks noGrp="1"/>
          </p:cNvSpPr>
          <p:nvPr>
            <p:ph sz="quarter" idx="1"/>
          </p:nvPr>
        </p:nvSpPr>
        <p:spPr/>
        <p:txBody>
          <a:bodyPr>
            <a:normAutofit/>
          </a:bodyPr>
          <a:lstStyle/>
          <a:p>
            <a:r>
              <a:rPr lang="en-US" sz="2400" b="1" dirty="0" err="1">
                <a:latin typeface="Georgia" panose="02040502050405020303" pitchFamily="18" charset="0"/>
                <a:ea typeface="Calibri"/>
              </a:rPr>
              <a:t>TransDev</a:t>
            </a:r>
            <a:r>
              <a:rPr lang="en-US" sz="2400" b="1" dirty="0">
                <a:latin typeface="Georgia" panose="02040502050405020303" pitchFamily="18" charset="0"/>
                <a:ea typeface="Calibri"/>
              </a:rPr>
              <a:t>:</a:t>
            </a:r>
            <a:r>
              <a:rPr lang="en-US" sz="2800" b="1" dirty="0">
                <a:latin typeface="Georgia" panose="02040502050405020303" pitchFamily="18" charset="0"/>
                <a:ea typeface="Calibri"/>
              </a:rPr>
              <a:t> </a:t>
            </a:r>
            <a:r>
              <a:rPr lang="en-US" sz="2800" b="1" dirty="0" smtClean="0">
                <a:latin typeface="Georgia" panose="02040502050405020303" pitchFamily="18" charset="0"/>
                <a:ea typeface="Calibri"/>
              </a:rPr>
              <a:t>“</a:t>
            </a:r>
            <a:r>
              <a:rPr lang="en-US" sz="1800" dirty="0" smtClean="0">
                <a:latin typeface="Georgia" panose="02040502050405020303" pitchFamily="18" charset="0"/>
                <a:ea typeface="Calibri"/>
              </a:rPr>
              <a:t>Taxis </a:t>
            </a:r>
            <a:r>
              <a:rPr lang="en-US" sz="1800" dirty="0">
                <a:latin typeface="Georgia" panose="02040502050405020303" pitchFamily="18" charset="0"/>
                <a:ea typeface="Calibri"/>
              </a:rPr>
              <a:t>and private hire provide individualized choice for passengers.  With a solid presence on the taxi market in the United States, </a:t>
            </a:r>
            <a:r>
              <a:rPr lang="en-US" sz="1800" dirty="0" err="1">
                <a:latin typeface="Georgia" panose="02040502050405020303" pitchFamily="18" charset="0"/>
                <a:ea typeface="Calibri"/>
              </a:rPr>
              <a:t>Transdev</a:t>
            </a:r>
            <a:r>
              <a:rPr lang="en-US" sz="1800" dirty="0">
                <a:latin typeface="Georgia" panose="02040502050405020303" pitchFamily="18" charset="0"/>
                <a:ea typeface="Calibri"/>
              </a:rPr>
              <a:t> is the biggest operator in Baltimore, Denver, Pittsburg, and Kansas City</a:t>
            </a:r>
            <a:r>
              <a:rPr lang="en-US" sz="1800" dirty="0" smtClean="0">
                <a:latin typeface="Georgia" panose="02040502050405020303" pitchFamily="18" charset="0"/>
                <a:ea typeface="Calibri"/>
              </a:rPr>
              <a:t>.” </a:t>
            </a:r>
          </a:p>
          <a:p>
            <a:r>
              <a:rPr lang="en-US" sz="2400" b="1" dirty="0" err="1" smtClean="0">
                <a:latin typeface="Georgia" panose="02040502050405020303" pitchFamily="18" charset="0"/>
              </a:rPr>
              <a:t>TransLoc</a:t>
            </a:r>
            <a:r>
              <a:rPr lang="en-US" sz="2400" b="1" dirty="0">
                <a:latin typeface="Georgia" panose="02040502050405020303" pitchFamily="18" charset="0"/>
              </a:rPr>
              <a:t>:</a:t>
            </a:r>
            <a:r>
              <a:rPr lang="en-US" sz="1800" dirty="0">
                <a:latin typeface="Georgia" panose="02040502050405020303" pitchFamily="18" charset="0"/>
              </a:rPr>
              <a:t>  </a:t>
            </a:r>
            <a:r>
              <a:rPr lang="en-US" sz="1800" dirty="0" smtClean="0">
                <a:latin typeface="Georgia" panose="02040502050405020303" pitchFamily="18" charset="0"/>
              </a:rPr>
              <a:t>“Currently owned by Ford Smart Mobility, … the company’s </a:t>
            </a:r>
            <a:r>
              <a:rPr lang="en-US" sz="1800" dirty="0">
                <a:latin typeface="Georgia" panose="02040502050405020303" pitchFamily="18" charset="0"/>
              </a:rPr>
              <a:t>intuitive cloud-based software system and our expert </a:t>
            </a:r>
            <a:r>
              <a:rPr lang="en-US" sz="1800" dirty="0" err="1">
                <a:latin typeface="Georgia" panose="02040502050405020303" pitchFamily="18" charset="0"/>
              </a:rPr>
              <a:t>microtransit</a:t>
            </a:r>
            <a:r>
              <a:rPr lang="en-US" sz="1800" dirty="0">
                <a:latin typeface="Georgia" panose="02040502050405020303" pitchFamily="18" charset="0"/>
              </a:rPr>
              <a:t> support team are here to get you up and running quickly, while minimizing any operational burdens and expense. Administrators are able to set up user accounts within minutes of receiving rider data, offering seamless onboarding for all passengers</a:t>
            </a:r>
            <a:r>
              <a:rPr lang="en-US" sz="1800" dirty="0" smtClean="0">
                <a:latin typeface="Georgia" panose="02040502050405020303" pitchFamily="18" charset="0"/>
              </a:rPr>
              <a:t>.” </a:t>
            </a:r>
          </a:p>
          <a:p>
            <a:r>
              <a:rPr lang="en-US" sz="1800" dirty="0" smtClean="0">
                <a:latin typeface="Georgia" panose="02040502050405020303" pitchFamily="18" charset="0"/>
              </a:rPr>
              <a:t> </a:t>
            </a:r>
            <a:r>
              <a:rPr lang="en-US" sz="2400" b="1" dirty="0" err="1" smtClean="0">
                <a:latin typeface="Georgia" panose="02040502050405020303" pitchFamily="18" charset="0"/>
              </a:rPr>
              <a:t>Zemcar</a:t>
            </a:r>
            <a:r>
              <a:rPr lang="en-US" sz="2400" b="1" dirty="0" smtClean="0">
                <a:latin typeface="Georgia" panose="02040502050405020303" pitchFamily="18" charset="0"/>
              </a:rPr>
              <a:t>:  “</a:t>
            </a:r>
            <a:r>
              <a:rPr lang="en-US" sz="1800" dirty="0" err="1" smtClean="0">
                <a:latin typeface="Georgia" panose="02040502050405020303" pitchFamily="18" charset="0"/>
              </a:rPr>
              <a:t>Zemcar</a:t>
            </a:r>
            <a:r>
              <a:rPr lang="en-US" sz="1800" dirty="0" smtClean="0">
                <a:latin typeface="Georgia" panose="02040502050405020303" pitchFamily="18" charset="0"/>
              </a:rPr>
              <a:t> </a:t>
            </a:r>
            <a:r>
              <a:rPr lang="en-US" sz="1800" dirty="0">
                <a:latin typeface="Georgia" panose="02040502050405020303" pitchFamily="18" charset="0"/>
              </a:rPr>
              <a:t>was built so families could enjoy the convenience and flexibility that rideshare companies provide without compromising the safety of their most precious cargo. It all starts with our </a:t>
            </a:r>
            <a:r>
              <a:rPr lang="en-US" sz="1800" dirty="0" err="1">
                <a:latin typeface="Georgia" panose="02040502050405020303" pitchFamily="18" charset="0"/>
              </a:rPr>
              <a:t>ZemDriver</a:t>
            </a:r>
            <a:r>
              <a:rPr lang="en-US" sz="1800" dirty="0">
                <a:latin typeface="Georgia" panose="02040502050405020303" pitchFamily="18" charset="0"/>
              </a:rPr>
              <a:t> onboarding process</a:t>
            </a:r>
            <a:r>
              <a:rPr lang="en-US" sz="1800" dirty="0" smtClean="0">
                <a:latin typeface="Georgia" panose="02040502050405020303" pitchFamily="18" charset="0"/>
              </a:rPr>
              <a:t>.” </a:t>
            </a:r>
            <a:endParaRPr lang="en-US" sz="1800" dirty="0">
              <a:latin typeface="Georgia" panose="02040502050405020303" pitchFamily="18" charset="0"/>
            </a:endParaRPr>
          </a:p>
        </p:txBody>
      </p:sp>
    </p:spTree>
    <p:extLst>
      <p:ext uri="{BB962C8B-B14F-4D97-AF65-F5344CB8AC3E}">
        <p14:creationId xmlns:p14="http://schemas.microsoft.com/office/powerpoint/2010/main" val="55683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Options</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8</a:t>
            </a:fld>
            <a:endParaRPr lang="en-US"/>
          </a:p>
        </p:txBody>
      </p:sp>
      <p:sp>
        <p:nvSpPr>
          <p:cNvPr id="6" name="Content Placeholder 5"/>
          <p:cNvSpPr>
            <a:spLocks noGrp="1"/>
          </p:cNvSpPr>
          <p:nvPr>
            <p:ph sz="quarter" idx="1"/>
          </p:nvPr>
        </p:nvSpPr>
        <p:spPr/>
        <p:txBody>
          <a:bodyPr>
            <a:normAutofit/>
          </a:bodyPr>
          <a:lstStyle/>
          <a:p>
            <a:r>
              <a:rPr lang="en-US" dirty="0" smtClean="0"/>
              <a:t>Establish formal task force to work with MAPC on RFI and examine </a:t>
            </a:r>
            <a:r>
              <a:rPr lang="en-US" dirty="0" err="1" smtClean="0"/>
              <a:t>microtransit</a:t>
            </a:r>
            <a:r>
              <a:rPr lang="en-US" dirty="0" smtClean="0"/>
              <a:t> companies pursuant to decision</a:t>
            </a:r>
          </a:p>
          <a:p>
            <a:pPr marL="0" indent="0">
              <a:buNone/>
            </a:pPr>
            <a:endParaRPr lang="en-US" dirty="0" smtClean="0"/>
          </a:p>
          <a:p>
            <a:r>
              <a:rPr lang="en-US" dirty="0" smtClean="0"/>
              <a:t>Establish formal task force to work with MAPC </a:t>
            </a:r>
            <a:r>
              <a:rPr lang="en-US" dirty="0"/>
              <a:t>on applying for </a:t>
            </a:r>
            <a:r>
              <a:rPr lang="en-US" dirty="0" smtClean="0"/>
              <a:t>grant(s)—regionalization and efficiency, </a:t>
            </a:r>
            <a:endParaRPr lang="en-US" sz="2800" dirty="0"/>
          </a:p>
        </p:txBody>
      </p:sp>
    </p:spTree>
    <p:extLst>
      <p:ext uri="{BB962C8B-B14F-4D97-AF65-F5344CB8AC3E}">
        <p14:creationId xmlns:p14="http://schemas.microsoft.com/office/powerpoint/2010/main" val="105602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MAPC Discussion</a:t>
            </a:r>
            <a:endParaRPr lang="en-US" dirty="0"/>
          </a:p>
        </p:txBody>
      </p:sp>
      <p:sp>
        <p:nvSpPr>
          <p:cNvPr id="3" name="Date Placeholder 2"/>
          <p:cNvSpPr>
            <a:spLocks noGrp="1"/>
          </p:cNvSpPr>
          <p:nvPr>
            <p:ph type="dt" sz="half" idx="10"/>
          </p:nvPr>
        </p:nvSpPr>
        <p:spPr/>
        <p:txBody>
          <a:bodyPr/>
          <a:lstStyle/>
          <a:p>
            <a:r>
              <a:rPr lang="en-US" smtClean="0"/>
              <a:t>6 September 2018</a:t>
            </a:r>
            <a:endParaRPr lang="en-US"/>
          </a:p>
        </p:txBody>
      </p:sp>
      <p:sp>
        <p:nvSpPr>
          <p:cNvPr id="4" name="Footer Placeholder 3"/>
          <p:cNvSpPr>
            <a:spLocks noGrp="1"/>
          </p:cNvSpPr>
          <p:nvPr>
            <p:ph type="ftr" sz="quarter" idx="11"/>
          </p:nvPr>
        </p:nvSpPr>
        <p:spPr/>
        <p:txBody>
          <a:bodyPr/>
          <a:lstStyle/>
          <a:p>
            <a:r>
              <a:rPr lang="en-US" smtClean="0"/>
              <a:t>Sapienza, DBA</a:t>
            </a:r>
            <a:endParaRPr lang="en-US"/>
          </a:p>
        </p:txBody>
      </p:sp>
      <p:sp>
        <p:nvSpPr>
          <p:cNvPr id="5" name="Slide Number Placeholder 4"/>
          <p:cNvSpPr>
            <a:spLocks noGrp="1"/>
          </p:cNvSpPr>
          <p:nvPr>
            <p:ph type="sldNum" sz="quarter" idx="12"/>
          </p:nvPr>
        </p:nvSpPr>
        <p:spPr/>
        <p:txBody>
          <a:bodyPr/>
          <a:lstStyle/>
          <a:p>
            <a:fld id="{383D4ECF-69BB-4D25-A8D7-4F4CC319A184}" type="slidenum">
              <a:rPr lang="en-US" smtClean="0"/>
              <a:t>9</a:t>
            </a:fld>
            <a:endParaRPr lang="en-US" dirty="0"/>
          </a:p>
        </p:txBody>
      </p:sp>
      <p:sp>
        <p:nvSpPr>
          <p:cNvPr id="6" name="Content Placeholder 5"/>
          <p:cNvSpPr>
            <a:spLocks noGrp="1"/>
          </p:cNvSpPr>
          <p:nvPr>
            <p:ph sz="quarter" idx="1"/>
          </p:nvPr>
        </p:nvSpPr>
        <p:spPr/>
        <p:txBody>
          <a:bodyPr/>
          <a:lstStyle/>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96068"/>
            <a:ext cx="4267199" cy="3200400"/>
          </a:xfrm>
          <a:prstGeom prst="rect">
            <a:avLst/>
          </a:prstGeom>
          <a:ln>
            <a:solidFill>
              <a:schemeClr val="tx2">
                <a:lumMod val="75000"/>
              </a:schemeClr>
            </a:solidFill>
          </a:ln>
        </p:spPr>
      </p:pic>
      <p:sp>
        <p:nvSpPr>
          <p:cNvPr id="8" name="Title 1"/>
          <p:cNvSpPr txBox="1">
            <a:spLocks/>
          </p:cNvSpPr>
          <p:nvPr/>
        </p:nvSpPr>
        <p:spPr>
          <a:xfrm>
            <a:off x="4361688" y="1946359"/>
            <a:ext cx="4717081" cy="3256703"/>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000" dirty="0" smtClean="0">
                <a:solidFill>
                  <a:srgbClr val="0070C0"/>
                </a:solidFill>
              </a:rPr>
              <a:t>MAPC </a:t>
            </a:r>
            <a:br>
              <a:rPr lang="en-US" sz="4000" dirty="0" smtClean="0">
                <a:solidFill>
                  <a:srgbClr val="0070C0"/>
                </a:solidFill>
              </a:rPr>
            </a:br>
            <a:r>
              <a:rPr lang="en-US" sz="4000" dirty="0" smtClean="0">
                <a:solidFill>
                  <a:srgbClr val="0070C0"/>
                </a:solidFill>
              </a:rPr>
              <a:t>Proposed</a:t>
            </a:r>
            <a:br>
              <a:rPr lang="en-US" sz="4000" dirty="0" smtClean="0">
                <a:solidFill>
                  <a:srgbClr val="0070C0"/>
                </a:solidFill>
              </a:rPr>
            </a:br>
            <a:r>
              <a:rPr lang="en-US" sz="4000" dirty="0" smtClean="0">
                <a:solidFill>
                  <a:srgbClr val="0070C0"/>
                </a:solidFill>
              </a:rPr>
              <a:t>Technical Assistance</a:t>
            </a:r>
            <a:r>
              <a:rPr lang="en-US" sz="3200" dirty="0" smtClean="0">
                <a:solidFill>
                  <a:srgbClr val="0070C0"/>
                </a:solidFill>
              </a:rPr>
              <a:t/>
            </a:r>
            <a:br>
              <a:rPr lang="en-US" sz="3200" dirty="0" smtClean="0">
                <a:solidFill>
                  <a:srgbClr val="0070C0"/>
                </a:solidFill>
              </a:rPr>
            </a:br>
            <a:r>
              <a:rPr lang="en-US" sz="2400" dirty="0" smtClean="0">
                <a:solidFill>
                  <a:srgbClr val="0070C0"/>
                </a:solidFill>
              </a:rPr>
              <a:t>September 6, 2018</a:t>
            </a:r>
            <a:endParaRPr lang="en-US" sz="2400" dirty="0">
              <a:solidFill>
                <a:srgbClr val="0070C0"/>
              </a:solidFill>
            </a:endParaRPr>
          </a:p>
        </p:txBody>
      </p:sp>
      <p:grpSp>
        <p:nvGrpSpPr>
          <p:cNvPr id="9" name="Group 8"/>
          <p:cNvGrpSpPr/>
          <p:nvPr/>
        </p:nvGrpSpPr>
        <p:grpSpPr>
          <a:xfrm>
            <a:off x="0" y="6239705"/>
            <a:ext cx="9144000" cy="583532"/>
            <a:chOff x="0" y="4559968"/>
            <a:chExt cx="9144000" cy="583532"/>
          </a:xfrm>
        </p:grpSpPr>
        <p:sp>
          <p:nvSpPr>
            <p:cNvPr id="10" name="Rectangle 9"/>
            <p:cNvSpPr/>
            <p:nvPr/>
          </p:nvSpPr>
          <p:spPr>
            <a:xfrm>
              <a:off x="0" y="4559968"/>
              <a:ext cx="9144000" cy="583532"/>
            </a:xfrm>
            <a:prstGeom prst="rect">
              <a:avLst/>
            </a:prstGeom>
            <a:solidFill>
              <a:srgbClr val="114C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173" y="4633017"/>
              <a:ext cx="800100" cy="441638"/>
            </a:xfrm>
            <a:prstGeom prst="rect">
              <a:avLst/>
            </a:prstGeom>
          </p:spPr>
        </p:pic>
      </p:grpSp>
    </p:spTree>
    <p:extLst>
      <p:ext uri="{BB962C8B-B14F-4D97-AF65-F5344CB8AC3E}">
        <p14:creationId xmlns:p14="http://schemas.microsoft.com/office/powerpoint/2010/main" val="4194911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751</TotalTime>
  <Words>1049</Words>
  <Application>Microsoft Office PowerPoint</Application>
  <PresentationFormat>On-screen Show (4:3)</PresentationFormat>
  <Paragraphs>118</Paragraphs>
  <Slides>17</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Georgia</vt:lpstr>
      <vt:lpstr>Rockwell</vt:lpstr>
      <vt:lpstr>Tw Cen MT</vt:lpstr>
      <vt:lpstr>Wingdings</vt:lpstr>
      <vt:lpstr>Wingdings 2</vt:lpstr>
      <vt:lpstr>Civic</vt:lpstr>
      <vt:lpstr>Office Theme</vt:lpstr>
      <vt:lpstr>Minuteman Advisory Group on Interlocal Coordination UPDATE ON THE TAXI INITIATIVE</vt:lpstr>
      <vt:lpstr>Agenda</vt:lpstr>
      <vt:lpstr>Initial Project Review</vt:lpstr>
      <vt:lpstr>1 (cont). Alignment With Goal of Livability</vt:lpstr>
      <vt:lpstr>2.  Exploration of Microtransit Sector</vt:lpstr>
      <vt:lpstr>2 (cont). Sector Companies</vt:lpstr>
      <vt:lpstr>2 (cont). Companies</vt:lpstr>
      <vt:lpstr>3.  Options</vt:lpstr>
      <vt:lpstr>MAPC Discussion</vt:lpstr>
      <vt:lpstr>Proposed Technical Assistance</vt:lpstr>
      <vt:lpstr>Proposed Technical Assistance</vt:lpstr>
      <vt:lpstr>Proposed Technical Assistance</vt:lpstr>
      <vt:lpstr>Examples of MAPC Technical Assistance</vt:lpstr>
      <vt:lpstr>North Suburban Mobility Study (2017)</vt:lpstr>
      <vt:lpstr>North Reading Paratransit Study (2017)</vt:lpstr>
      <vt:lpstr>North Shore Coalition Mobility Study and Pilot  (2017-2018)</vt:lpstr>
      <vt:lpstr>North Reading Satellite Shuttle Evaluation  (underway)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“TAXI INITIATIVE”</dc:title>
  <dc:creator>Alice</dc:creator>
  <cp:lastModifiedBy>Risotti, Shawna</cp:lastModifiedBy>
  <cp:revision>67</cp:revision>
  <cp:lastPrinted>2018-08-13T14:32:42Z</cp:lastPrinted>
  <dcterms:created xsi:type="dcterms:W3CDTF">2018-08-12T19:11:01Z</dcterms:created>
  <dcterms:modified xsi:type="dcterms:W3CDTF">2018-09-21T14:19:48Z</dcterms:modified>
</cp:coreProperties>
</file>