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 Projects Oversight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Town manager shall be the administrator and implementer of all approved projects.  Delegation to the Town manager’s staff as appropriate.</a:t>
            </a:r>
          </a:p>
          <a:p>
            <a:r>
              <a:rPr lang="en-US" dirty="0" smtClean="0"/>
              <a:t>One year report required to update status.</a:t>
            </a:r>
          </a:p>
          <a:p>
            <a:r>
              <a:rPr lang="en-US" dirty="0" smtClean="0"/>
              <a:t>Problem projects addressed by Town manager and Board of selectman, as appropriate.</a:t>
            </a:r>
          </a:p>
          <a:p>
            <a:r>
              <a:rPr lang="en-US" dirty="0" smtClean="0"/>
              <a:t>All projects must have appropriate professional supervision.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Must fund a $2,500,000 in capital operating budget that grows 2.5% each year.</a:t>
            </a:r>
          </a:p>
          <a:p>
            <a:r>
              <a:rPr lang="en-US" dirty="0" smtClean="0"/>
              <a:t>Uniform system and fits better planning of capital projects.</a:t>
            </a:r>
          </a:p>
          <a:p>
            <a:r>
              <a:rPr lang="en-US" dirty="0" smtClean="0"/>
              <a:t>Timetable reasonable for department heads and review committees.</a:t>
            </a:r>
          </a:p>
          <a:p>
            <a:r>
              <a:rPr lang="en-US" dirty="0" smtClean="0"/>
              <a:t>Flexible process that can adjust to include special town meetings (October).</a:t>
            </a:r>
          </a:p>
          <a:p>
            <a:r>
              <a:rPr lang="en-US" dirty="0" smtClean="0"/>
              <a:t>Follow up and review of projects after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Special thanks to Jaime, Sylvia and Lisa for their review and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1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Funding of $2,500,000 Capital operating budget.</a:t>
            </a:r>
          </a:p>
          <a:p>
            <a:r>
              <a:rPr lang="en-US" dirty="0" smtClean="0"/>
              <a:t>Five year capital plan is updated annually by cost centers.</a:t>
            </a:r>
          </a:p>
          <a:p>
            <a:r>
              <a:rPr lang="en-US" dirty="0" smtClean="0"/>
              <a:t>New projects are outside the capital operating budget.</a:t>
            </a:r>
          </a:p>
          <a:p>
            <a:r>
              <a:rPr lang="en-US" dirty="0" smtClean="0"/>
              <a:t>Professional supervision of all construction projects provided.</a:t>
            </a:r>
          </a:p>
          <a:p>
            <a:r>
              <a:rPr lang="en-US" dirty="0" smtClean="0"/>
              <a:t>Capital operating budget is approved at the may town meeting.</a:t>
            </a:r>
          </a:p>
          <a:p>
            <a:r>
              <a:rPr lang="en-US" dirty="0" smtClean="0"/>
              <a:t>Excluded capital projects can be addressed at special town meetings.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Capital Projects are covered by this oversight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capital Projects Proposed by Town manager, the 3 cost centers, citizen petition, town committees, Community preservation Committee, Board of Selectman.</a:t>
            </a:r>
          </a:p>
          <a:p>
            <a:r>
              <a:rPr lang="en-US" dirty="0" smtClean="0"/>
              <a:t>All capital projects proposed under $1,000,000 that replace or upgrade rolling stock, replace or upgrade equipment, maintain building systems and equipment, maintain open space or recreational facilities,  replace or upgrade technological systems. </a:t>
            </a:r>
            <a:r>
              <a:rPr lang="en-US" b="1" dirty="0" smtClean="0">
                <a:solidFill>
                  <a:srgbClr val="FF0000"/>
                </a:solidFill>
              </a:rPr>
              <a:t>This is the Capital operating budget.</a:t>
            </a:r>
          </a:p>
          <a:p>
            <a:r>
              <a:rPr lang="en-US" dirty="0" smtClean="0"/>
              <a:t>All other capital project proposals that are not part of the Capital operating 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Finance Committee and Board of Selectman must review and opine on all capital budgets.</a:t>
            </a:r>
          </a:p>
          <a:p>
            <a:r>
              <a:rPr lang="en-US" dirty="0" smtClean="0"/>
              <a:t>The Finance Committee must review </a:t>
            </a:r>
            <a:r>
              <a:rPr lang="en-US" b="1" i="1" dirty="0" smtClean="0">
                <a:solidFill>
                  <a:srgbClr val="FF0000"/>
                </a:solidFill>
              </a:rPr>
              <a:t>in detail </a:t>
            </a:r>
            <a:r>
              <a:rPr lang="en-US" dirty="0" smtClean="0"/>
              <a:t>all capital projects under $100,000.</a:t>
            </a:r>
          </a:p>
          <a:p>
            <a:r>
              <a:rPr lang="en-US" dirty="0" smtClean="0"/>
              <a:t>The Ciac must review </a:t>
            </a:r>
            <a:r>
              <a:rPr lang="en-US" b="1" i="1" dirty="0" smtClean="0">
                <a:solidFill>
                  <a:srgbClr val="FF0000"/>
                </a:solidFill>
              </a:rPr>
              <a:t>in detail </a:t>
            </a:r>
            <a:r>
              <a:rPr lang="en-US" dirty="0" smtClean="0"/>
              <a:t>all capital projects over $100,000 and issue a report to the finance committee and board of selectman.</a:t>
            </a:r>
          </a:p>
          <a:p>
            <a:r>
              <a:rPr lang="en-US" dirty="0" smtClean="0"/>
              <a:t>The finance Committee, board of selectman shall meet with the CIAC to discuss all capital projects included in the Capital operating budget and the other excluded capital projects proposed.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 for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53733"/>
            <a:ext cx="10363826" cy="40337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December town staff will review all capital project requests from the capital petitioners and determine which capital requests they are going to propose for the budget.</a:t>
            </a:r>
          </a:p>
          <a:p>
            <a:r>
              <a:rPr lang="en-US" dirty="0" smtClean="0"/>
              <a:t>They will categorize the approved projects into three groups.</a:t>
            </a:r>
          </a:p>
          <a:p>
            <a:r>
              <a:rPr lang="en-US" dirty="0" smtClean="0"/>
              <a:t>January and February the Finance Committee, CIAC and Board of selectman will do their review</a:t>
            </a:r>
          </a:p>
          <a:p>
            <a:r>
              <a:rPr lang="en-US" dirty="0" smtClean="0"/>
              <a:t>February Town manager, Finance committee and Board of Selectman determine the best funding source for each capital project.</a:t>
            </a:r>
          </a:p>
          <a:p>
            <a:r>
              <a:rPr lang="en-US" dirty="0" smtClean="0"/>
              <a:t>In March a joint meeting will be held to summarize everyone’s findings.</a:t>
            </a:r>
          </a:p>
          <a:p>
            <a:r>
              <a:rPr lang="en-US" dirty="0" smtClean="0"/>
              <a:t>April will finalize town warrant 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Group one</a:t>
            </a:r>
            <a:r>
              <a:rPr lang="en-US" dirty="0" smtClean="0"/>
              <a:t>= Capital projects </a:t>
            </a:r>
            <a:r>
              <a:rPr lang="en-US" b="1" dirty="0" smtClean="0">
                <a:solidFill>
                  <a:srgbClr val="FF0000"/>
                </a:solidFill>
              </a:rPr>
              <a:t>over</a:t>
            </a:r>
            <a:r>
              <a:rPr lang="en-US" dirty="0" smtClean="0"/>
              <a:t> $1million or excluded from the capital operating budget that will be reviewed </a:t>
            </a:r>
            <a:r>
              <a:rPr lang="en-US" b="1" i="1" dirty="0" smtClean="0">
                <a:solidFill>
                  <a:srgbClr val="FF0000"/>
                </a:solidFill>
              </a:rPr>
              <a:t>in detail </a:t>
            </a:r>
            <a:r>
              <a:rPr lang="en-US" dirty="0" smtClean="0"/>
              <a:t>by the CIAC.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Group two</a:t>
            </a:r>
            <a:r>
              <a:rPr lang="en-US" dirty="0" smtClean="0"/>
              <a:t>= Capital project </a:t>
            </a:r>
            <a:r>
              <a:rPr lang="en-US" b="1" dirty="0" smtClean="0">
                <a:solidFill>
                  <a:srgbClr val="FF0000"/>
                </a:solidFill>
              </a:rPr>
              <a:t>under</a:t>
            </a:r>
            <a:r>
              <a:rPr lang="en-US" dirty="0" smtClean="0"/>
              <a:t> $10o thousand that will be included in the capital operating budget and will be reviewed </a:t>
            </a:r>
            <a:r>
              <a:rPr lang="en-US" b="1" i="1" dirty="0" smtClean="0">
                <a:solidFill>
                  <a:srgbClr val="FF0000"/>
                </a:solidFill>
              </a:rPr>
              <a:t>in detail</a:t>
            </a:r>
            <a:r>
              <a:rPr lang="en-US" dirty="0" smtClean="0"/>
              <a:t> by The Finance Committee.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Group Three</a:t>
            </a:r>
            <a:r>
              <a:rPr lang="en-US" dirty="0" smtClean="0"/>
              <a:t>= Capital project </a:t>
            </a:r>
            <a:r>
              <a:rPr lang="en-US" b="1" dirty="0" smtClean="0">
                <a:solidFill>
                  <a:srgbClr val="FF0000"/>
                </a:solidFill>
              </a:rPr>
              <a:t>over </a:t>
            </a:r>
            <a:r>
              <a:rPr lang="en-US" dirty="0" smtClean="0"/>
              <a:t>$100 thousand that will be included in the capital operating budget and will be reviewed </a:t>
            </a:r>
            <a:r>
              <a:rPr lang="en-US" b="1" i="1" dirty="0" smtClean="0">
                <a:solidFill>
                  <a:srgbClr val="FF0000"/>
                </a:solidFill>
              </a:rPr>
              <a:t>in detail</a:t>
            </a:r>
            <a:r>
              <a:rPr lang="en-US" dirty="0" smtClean="0"/>
              <a:t> by the ciac.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849726"/>
              </p:ext>
            </p:extLst>
          </p:nvPr>
        </p:nvGraphicFramePr>
        <p:xfrm>
          <a:off x="601249" y="1252604"/>
          <a:ext cx="11073008" cy="3709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2937"/>
                <a:gridCol w="3210729"/>
                <a:gridCol w="2553604"/>
                <a:gridCol w="3145738"/>
              </a:tblGrid>
              <a:tr h="41335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Sudbury Town Capital Project Oversight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</a:tr>
              <a:tr h="16537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Summary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</a:tr>
              <a:tr h="16537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</a:tr>
              <a:tr h="1653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Capital Project Grouping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Group 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Group 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Group 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Value of Capital Project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&gt;1 million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&lt;$100K one year, &lt;$250K multiple years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&gt;100K one year, &gt;$250K multiple years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Oversight 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CIAC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CIAC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Oversight 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To BOS and 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To BOS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To BOS and 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Oversight 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Joint BOS/FC/CIAC Meeting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Joint BOS/FC/CIAC Meeting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Joint BOS/FC/CIAC Meeting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Funding Recomendation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BOS/FC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BOS/FC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BOS/FC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Town Meeting Articles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Depends on the item whether will be part of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Capital Operating Budget Article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Capital Operating Budget Article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</a:tr>
              <a:tr h="16537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Capital Operating Budget Article or Separate Articles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00" marR="6300" marT="63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4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capital projects be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Capital operating budget.</a:t>
            </a:r>
          </a:p>
          <a:p>
            <a:r>
              <a:rPr lang="en-US" dirty="0" smtClean="0"/>
              <a:t>Capital exclusions.</a:t>
            </a:r>
          </a:p>
          <a:p>
            <a:r>
              <a:rPr lang="en-US" dirty="0" smtClean="0"/>
              <a:t>Debt Exclusions.</a:t>
            </a:r>
          </a:p>
          <a:p>
            <a:r>
              <a:rPr lang="en-US" dirty="0" smtClean="0"/>
              <a:t>Stabilization or enterprise funds.</a:t>
            </a:r>
          </a:p>
          <a:p>
            <a:r>
              <a:rPr lang="en-US" dirty="0" smtClean="0"/>
              <a:t>Free cash.</a:t>
            </a:r>
          </a:p>
          <a:p>
            <a:r>
              <a:rPr lang="en-US" dirty="0" smtClean="0"/>
              <a:t>Outside private fundraising.</a:t>
            </a:r>
          </a:p>
          <a:p>
            <a:r>
              <a:rPr lang="en-US" dirty="0" smtClean="0"/>
              <a:t>Other????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resident approvals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Capital operating budget = Two thirds ( or majority)  vote at Town meeting.</a:t>
            </a:r>
          </a:p>
          <a:p>
            <a:r>
              <a:rPr lang="en-US" dirty="0" smtClean="0"/>
              <a:t>Capital exclusion items = two thirds vote at town meeting and majority at polls.</a:t>
            </a:r>
          </a:p>
          <a:p>
            <a:r>
              <a:rPr lang="en-US" dirty="0" smtClean="0"/>
              <a:t>Debt Exclusion Items = </a:t>
            </a:r>
            <a:r>
              <a:rPr lang="en-US" dirty="0"/>
              <a:t>two thirds vote at town meeting and majority at polls.</a:t>
            </a:r>
          </a:p>
          <a:p>
            <a:r>
              <a:rPr lang="en-US" dirty="0" smtClean="0"/>
              <a:t>Stabilization and enterprise funds= two thirds vote at town meeting.</a:t>
            </a:r>
          </a:p>
          <a:p>
            <a:r>
              <a:rPr lang="en-US" dirty="0" smtClean="0"/>
              <a:t>Other items not requiring town funds =no vote after march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145</TotalTime>
  <Words>765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Tw Cen MT</vt:lpstr>
      <vt:lpstr>Droplet</vt:lpstr>
      <vt:lpstr>Capital Projects Oversight</vt:lpstr>
      <vt:lpstr>Assumptions</vt:lpstr>
      <vt:lpstr>What Capital Projects are covered by this oversight proposal?</vt:lpstr>
      <vt:lpstr>Review requirements</vt:lpstr>
      <vt:lpstr>Timetable for reviews</vt:lpstr>
      <vt:lpstr>Capital projects Groups</vt:lpstr>
      <vt:lpstr>PowerPoint Presentation</vt:lpstr>
      <vt:lpstr>How will capital projects be funded?</vt:lpstr>
      <vt:lpstr>Town resident approvals </vt:lpstr>
      <vt:lpstr>Administration and implementation</vt:lpstr>
      <vt:lpstr>summary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Travers</dc:creator>
  <cp:lastModifiedBy>Tom Travers</cp:lastModifiedBy>
  <cp:revision>17</cp:revision>
  <dcterms:created xsi:type="dcterms:W3CDTF">2018-12-29T17:11:56Z</dcterms:created>
  <dcterms:modified xsi:type="dcterms:W3CDTF">2019-01-05T16:31:56Z</dcterms:modified>
</cp:coreProperties>
</file>