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454" r:id="rId5"/>
    <p:sldId id="460" r:id="rId6"/>
    <p:sldId id="470" r:id="rId7"/>
    <p:sldId id="465" r:id="rId8"/>
    <p:sldId id="464" r:id="rId9"/>
    <p:sldId id="466" r:id="rId10"/>
    <p:sldId id="459" r:id="rId11"/>
    <p:sldId id="471" r:id="rId12"/>
    <p:sldId id="461" r:id="rId13"/>
    <p:sldId id="458" r:id="rId14"/>
    <p:sldId id="407" r:id="rId15"/>
    <p:sldId id="474" r:id="rId16"/>
    <p:sldId id="469" r:id="rId17"/>
    <p:sldId id="472" r:id="rId18"/>
    <p:sldId id="467" r:id="rId19"/>
    <p:sldId id="468" r:id="rId20"/>
    <p:sldId id="473"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en, Kathleen" initials="K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434" autoAdjust="0"/>
  </p:normalViewPr>
  <p:slideViewPr>
    <p:cSldViewPr snapToGrid="0">
      <p:cViewPr varScale="1">
        <p:scale>
          <a:sx n="109" d="100"/>
          <a:sy n="109" d="100"/>
        </p:scale>
        <p:origin x="1650" y="108"/>
      </p:cViewPr>
      <p:guideLst>
        <p:guide orient="horz" pos="2160"/>
        <p:guide pos="2880"/>
      </p:guideLst>
    </p:cSldViewPr>
  </p:slideViewPr>
  <p:notesTextViewPr>
    <p:cViewPr>
      <p:scale>
        <a:sx n="3" d="2"/>
        <a:sy n="3" d="2"/>
      </p:scale>
      <p:origin x="0" y="0"/>
    </p:cViewPr>
  </p:notesTextViewPr>
  <p:notesViewPr>
    <p:cSldViewPr snapToGrid="0">
      <p:cViewPr varScale="1">
        <p:scale>
          <a:sx n="87" d="100"/>
          <a:sy n="87" d="100"/>
        </p:scale>
        <p:origin x="289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8E5EDFE-FE98-46BA-904C-2FA9FCDBA297}" type="datetimeFigureOut">
              <a:rPr lang="en-US" smtClean="0"/>
              <a:t>6/22/2020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6698932-6D43-4810-973C-1B9951B67041}" type="slidenum">
              <a:rPr lang="en-US" smtClean="0"/>
              <a:t>‹#›</a:t>
            </a:fld>
            <a:endParaRPr lang="en-US" dirty="0"/>
          </a:p>
        </p:txBody>
      </p:sp>
    </p:spTree>
    <p:extLst>
      <p:ext uri="{BB962C8B-B14F-4D97-AF65-F5344CB8AC3E}">
        <p14:creationId xmlns:p14="http://schemas.microsoft.com/office/powerpoint/2010/main" val="683879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C4FE36F3-1519-4854-B52E-4C69D2FC846B}" type="datetimeFigureOut">
              <a:rPr lang="en-US"/>
              <a:pPr>
                <a:defRPr/>
              </a:pPr>
              <a:t>6/22/2020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pPr>
              <a:defRPr/>
            </a:pPr>
            <a:fld id="{AFF97AEA-DAC4-4BF9-BD5F-5DF3E0BDDC5A}" type="slidenum">
              <a:rPr lang="en-US"/>
              <a:pPr>
                <a:defRPr/>
              </a:pPr>
              <a:t>‹#›</a:t>
            </a:fld>
            <a:endParaRPr lang="en-US" dirty="0"/>
          </a:p>
        </p:txBody>
      </p:sp>
    </p:spTree>
    <p:extLst>
      <p:ext uri="{BB962C8B-B14F-4D97-AF65-F5344CB8AC3E}">
        <p14:creationId xmlns:p14="http://schemas.microsoft.com/office/powerpoint/2010/main" val="995293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a:t>
            </a:fld>
            <a:endParaRPr lang="en-US" dirty="0"/>
          </a:p>
        </p:txBody>
      </p:sp>
    </p:spTree>
    <p:extLst>
      <p:ext uri="{BB962C8B-B14F-4D97-AF65-F5344CB8AC3E}">
        <p14:creationId xmlns:p14="http://schemas.microsoft.com/office/powerpoint/2010/main" val="611162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 to Matrix on Alternatives prepared by VHB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 to DPW</a:t>
            </a:r>
            <a:r>
              <a:rPr lang="en-US" baseline="0" dirty="0" smtClean="0"/>
              <a:t>, Conservation Commission, and Fire Chief Comments, as well as public comments</a:t>
            </a:r>
            <a:endParaRPr lang="en-US" dirty="0" smtClean="0"/>
          </a:p>
          <a:p>
            <a:r>
              <a:rPr lang="en-US" dirty="0" smtClean="0"/>
              <a:t>Mention avoidance of variance</a:t>
            </a:r>
            <a:r>
              <a:rPr lang="en-US" baseline="0" dirty="0" smtClean="0"/>
              <a:t> to WPA a priority and the </a:t>
            </a:r>
            <a:r>
              <a:rPr lang="en-US" dirty="0" smtClean="0"/>
              <a:t>meeting with </a:t>
            </a:r>
            <a:r>
              <a:rPr lang="en-US" dirty="0" err="1" smtClean="0"/>
              <a:t>MassDOT</a:t>
            </a:r>
            <a:r>
              <a:rPr lang="en-US" baseline="0" dirty="0" smtClean="0"/>
              <a:t> where treatment options were discussed</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There was not unanimous</a:t>
            </a:r>
            <a:r>
              <a:rPr lang="en-US" baseline="0" dirty="0" smtClean="0"/>
              <a:t> agreement of the Task Force on the treatment for the Challenge Area South of Hudson. Two members preferred the reduced width at grade option for both challenge areas.  Estimated cost will be higher for boardwalk.</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10</a:t>
            </a:fld>
            <a:endParaRPr lang="en-US" dirty="0"/>
          </a:p>
        </p:txBody>
      </p:sp>
    </p:spTree>
    <p:extLst>
      <p:ext uri="{BB962C8B-B14F-4D97-AF65-F5344CB8AC3E}">
        <p14:creationId xmlns:p14="http://schemas.microsoft.com/office/powerpoint/2010/main" val="275081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the pink areas and refer to those in the next slide</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11</a:t>
            </a:fld>
            <a:endParaRPr lang="en-US" dirty="0"/>
          </a:p>
        </p:txBody>
      </p:sp>
    </p:spTree>
    <p:extLst>
      <p:ext uri="{BB962C8B-B14F-4D97-AF65-F5344CB8AC3E}">
        <p14:creationId xmlns:p14="http://schemas.microsoft.com/office/powerpoint/2010/main" val="172461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 to Matrix on Alternatives prepared by VHB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Refer to DPW</a:t>
            </a:r>
            <a:r>
              <a:rPr lang="en-US" baseline="0" dirty="0" smtClean="0"/>
              <a:t>, Conservation Commission, and Fire Chief Comments, as well as public comments</a:t>
            </a:r>
            <a:endParaRPr lang="en-US" dirty="0" smtClean="0"/>
          </a:p>
          <a:p>
            <a:r>
              <a:rPr lang="en-US" dirty="0" smtClean="0"/>
              <a:t>Mention avoidance of variance</a:t>
            </a:r>
            <a:r>
              <a:rPr lang="en-US" baseline="0" dirty="0" smtClean="0"/>
              <a:t> to WPA a priority and the </a:t>
            </a:r>
            <a:r>
              <a:rPr lang="en-US" dirty="0" smtClean="0"/>
              <a:t>meeting with </a:t>
            </a:r>
            <a:r>
              <a:rPr lang="en-US" dirty="0" err="1" smtClean="0"/>
              <a:t>MassDOT</a:t>
            </a:r>
            <a:r>
              <a:rPr lang="en-US" baseline="0" dirty="0" smtClean="0"/>
              <a:t> where treatment options were discussed</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There was not unanimous</a:t>
            </a:r>
            <a:r>
              <a:rPr lang="en-US" baseline="0" dirty="0" smtClean="0"/>
              <a:t> agreement of the Task Force on the treatment for the Challenge Area South of Hudson. Two members preferred the reduced width at grade option for both challenge areas.  Estimated cost will be higher for boardwalk.</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12</a:t>
            </a:fld>
            <a:endParaRPr lang="en-US" dirty="0"/>
          </a:p>
        </p:txBody>
      </p:sp>
    </p:spTree>
    <p:extLst>
      <p:ext uri="{BB962C8B-B14F-4D97-AF65-F5344CB8AC3E}">
        <p14:creationId xmlns:p14="http://schemas.microsoft.com/office/powerpoint/2010/main" val="391911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Refer to HDC and PB comments</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13</a:t>
            </a:fld>
            <a:endParaRPr lang="en-US" dirty="0"/>
          </a:p>
        </p:txBody>
      </p:sp>
    </p:spTree>
    <p:extLst>
      <p:ext uri="{BB962C8B-B14F-4D97-AF65-F5344CB8AC3E}">
        <p14:creationId xmlns:p14="http://schemas.microsoft.com/office/powerpoint/2010/main" val="427101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Refer to HDC and PB comments</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14</a:t>
            </a:fld>
            <a:endParaRPr lang="en-US" dirty="0"/>
          </a:p>
        </p:txBody>
      </p:sp>
    </p:spTree>
    <p:extLst>
      <p:ext uri="{BB962C8B-B14F-4D97-AF65-F5344CB8AC3E}">
        <p14:creationId xmlns:p14="http://schemas.microsoft.com/office/powerpoint/2010/main" val="4271016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Many of these are already</a:t>
            </a:r>
            <a:r>
              <a:rPr lang="en-US" baseline="0" dirty="0" smtClean="0"/>
              <a:t> part of the design process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15</a:t>
            </a:fld>
            <a:endParaRPr lang="en-US" dirty="0"/>
          </a:p>
        </p:txBody>
      </p:sp>
    </p:spTree>
    <p:extLst>
      <p:ext uri="{BB962C8B-B14F-4D97-AF65-F5344CB8AC3E}">
        <p14:creationId xmlns:p14="http://schemas.microsoft.com/office/powerpoint/2010/main" val="218516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16</a:t>
            </a:fld>
            <a:endParaRPr lang="en-US" dirty="0"/>
          </a:p>
        </p:txBody>
      </p:sp>
    </p:spTree>
    <p:extLst>
      <p:ext uri="{BB962C8B-B14F-4D97-AF65-F5344CB8AC3E}">
        <p14:creationId xmlns:p14="http://schemas.microsoft.com/office/powerpoint/2010/main" val="124665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17</a:t>
            </a:fld>
            <a:endParaRPr lang="en-US" dirty="0"/>
          </a:p>
        </p:txBody>
      </p:sp>
    </p:spTree>
    <p:extLst>
      <p:ext uri="{BB962C8B-B14F-4D97-AF65-F5344CB8AC3E}">
        <p14:creationId xmlns:p14="http://schemas.microsoft.com/office/powerpoint/2010/main" val="124665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2</a:t>
            </a:fld>
            <a:endParaRPr lang="en-US" dirty="0"/>
          </a:p>
        </p:txBody>
      </p:sp>
    </p:spTree>
    <p:extLst>
      <p:ext uri="{BB962C8B-B14F-4D97-AF65-F5344CB8AC3E}">
        <p14:creationId xmlns:p14="http://schemas.microsoft.com/office/powerpoint/2010/main" val="106849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Directly taken from the Mission Statement Responsibilities</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3</a:t>
            </a:fld>
            <a:endParaRPr lang="en-US" dirty="0"/>
          </a:p>
        </p:txBody>
      </p:sp>
    </p:spTree>
    <p:extLst>
      <p:ext uri="{BB962C8B-B14F-4D97-AF65-F5344CB8AC3E}">
        <p14:creationId xmlns:p14="http://schemas.microsoft.com/office/powerpoint/2010/main" val="210408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a:t>
            </a:fld>
            <a:endParaRPr lang="en-US" dirty="0"/>
          </a:p>
        </p:txBody>
      </p:sp>
    </p:spTree>
    <p:extLst>
      <p:ext uri="{BB962C8B-B14F-4D97-AF65-F5344CB8AC3E}">
        <p14:creationId xmlns:p14="http://schemas.microsoft.com/office/powerpoint/2010/main" val="210408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a:t>
            </a:fld>
            <a:endParaRPr lang="en-US" dirty="0"/>
          </a:p>
        </p:txBody>
      </p:sp>
    </p:spTree>
    <p:extLst>
      <p:ext uri="{BB962C8B-B14F-4D97-AF65-F5344CB8AC3E}">
        <p14:creationId xmlns:p14="http://schemas.microsoft.com/office/powerpoint/2010/main" val="409291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 of alt.</a:t>
            </a:r>
            <a:r>
              <a:rPr lang="en-US" baseline="0" dirty="0" smtClean="0"/>
              <a:t> </a:t>
            </a:r>
            <a:r>
              <a:rPr lang="en-US" dirty="0" smtClean="0"/>
              <a:t>routes considered</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6</a:t>
            </a:fld>
            <a:endParaRPr lang="en-US" dirty="0"/>
          </a:p>
        </p:txBody>
      </p:sp>
    </p:spTree>
    <p:extLst>
      <p:ext uri="{BB962C8B-B14F-4D97-AF65-F5344CB8AC3E}">
        <p14:creationId xmlns:p14="http://schemas.microsoft.com/office/powerpoint/2010/main" val="286174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Matrix on Alternatives prepared by VHB and public comments</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7</a:t>
            </a:fld>
            <a:endParaRPr lang="en-US" dirty="0"/>
          </a:p>
        </p:txBody>
      </p:sp>
    </p:spTree>
    <p:extLst>
      <p:ext uri="{BB962C8B-B14F-4D97-AF65-F5344CB8AC3E}">
        <p14:creationId xmlns:p14="http://schemas.microsoft.com/office/powerpoint/2010/main" val="92246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Matrix on Alternatives prepared by VHB and public comments</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8</a:t>
            </a:fld>
            <a:endParaRPr lang="en-US" dirty="0"/>
          </a:p>
        </p:txBody>
      </p:sp>
    </p:spTree>
    <p:extLst>
      <p:ext uri="{BB962C8B-B14F-4D97-AF65-F5344CB8AC3E}">
        <p14:creationId xmlns:p14="http://schemas.microsoft.com/office/powerpoint/2010/main" val="92246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 to DPW</a:t>
            </a:r>
            <a:r>
              <a:rPr lang="en-US" baseline="0" dirty="0" smtClean="0"/>
              <a:t> and Fire Chief Comments, as well as public comments</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9</a:t>
            </a:fld>
            <a:endParaRPr lang="en-US" dirty="0"/>
          </a:p>
        </p:txBody>
      </p:sp>
    </p:spTree>
    <p:extLst>
      <p:ext uri="{BB962C8B-B14F-4D97-AF65-F5344CB8AC3E}">
        <p14:creationId xmlns:p14="http://schemas.microsoft.com/office/powerpoint/2010/main" val="4053517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457298" y="1600154"/>
            <a:ext cx="7780614" cy="4035875"/>
          </a:xfrm>
        </p:spPr>
        <p:txBody>
          <a:bodyPr/>
          <a:lstStyle/>
          <a:p>
            <a:pPr lvl="0"/>
            <a:r>
              <a:rPr lang="en-US"/>
              <a:t>Click to edit Master text styles</a:t>
            </a:r>
          </a:p>
          <a:p>
            <a:pPr lvl="1"/>
            <a:r>
              <a:rPr lang="en-US"/>
              <a:t>Second level</a:t>
            </a:r>
          </a:p>
        </p:txBody>
      </p:sp>
      <p:sp>
        <p:nvSpPr>
          <p:cNvPr id="5" name="Rectangle 4"/>
          <p:cNvSpPr/>
          <p:nvPr userDrawn="1"/>
        </p:nvSpPr>
        <p:spPr>
          <a:xfrm>
            <a:off x="84982" y="6444734"/>
            <a:ext cx="372218" cy="276999"/>
          </a:xfrm>
          <a:prstGeom prst="rect">
            <a:avLst/>
          </a:prstGeom>
        </p:spPr>
        <p:txBody>
          <a:bodyPr wrap="none">
            <a:spAutoFit/>
          </a:bodyPr>
          <a:lstStyle/>
          <a:p>
            <a:fld id="{FC9B2A85-C139-48D7-9405-2769CFF06680}" type="slidenum">
              <a:rPr lang="en-US" sz="1200" kern="1200" smtClean="0">
                <a:solidFill>
                  <a:schemeClr val="tx1">
                    <a:tint val="75000"/>
                  </a:schemeClr>
                </a:solidFill>
                <a:latin typeface="Arial" charset="0"/>
                <a:ea typeface="+mn-ea"/>
                <a:cs typeface="Arial" charset="0"/>
              </a:rPr>
              <a:pPr/>
              <a:t>‹#›</a:t>
            </a:fld>
            <a:endParaRPr lang="en-US" sz="1200" kern="1200" dirty="0">
              <a:solidFill>
                <a:schemeClr val="tx1">
                  <a:tint val="75000"/>
                </a:schemeClr>
              </a:solidFill>
              <a:latin typeface="Arial" charset="0"/>
              <a:ea typeface="+mn-ea"/>
              <a:cs typeface="Arial" charset="0"/>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36160747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150927589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25904416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42500133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115586311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929625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Slide - no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dirty="0"/>
              <a:t>Click icon to add picture</a:t>
            </a:r>
          </a:p>
        </p:txBody>
      </p:sp>
      <p:sp>
        <p:nvSpPr>
          <p:cNvPr id="3" name="Content Placeholder 2"/>
          <p:cNvSpPr>
            <a:spLocks noGrp="1"/>
          </p:cNvSpPr>
          <p:nvPr>
            <p:ph idx="1" hasCustomPrompt="1"/>
          </p:nvPr>
        </p:nvSpPr>
        <p:spPr>
          <a:xfrm>
            <a:off x="0" y="5954230"/>
            <a:ext cx="9144000" cy="903770"/>
          </a:xfrm>
          <a:solidFill>
            <a:schemeClr val="tx1">
              <a:lumMod val="65000"/>
              <a:lumOff val="35000"/>
            </a:schemeClr>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
            </a:r>
            <a:br>
              <a:rPr lang="en-US" dirty="0"/>
            </a:br>
            <a:endParaRPr lang="en-US" dirty="0"/>
          </a:p>
        </p:txBody>
      </p:sp>
      <p:sp>
        <p:nvSpPr>
          <p:cNvPr id="5" name="Text Placeholder 4"/>
          <p:cNvSpPr>
            <a:spLocks noGrp="1"/>
          </p:cNvSpPr>
          <p:nvPr>
            <p:ph type="body" sz="quarter" idx="11" hasCustomPrompt="1"/>
          </p:nvPr>
        </p:nvSpPr>
        <p:spPr>
          <a:xfrm>
            <a:off x="457088" y="6084917"/>
            <a:ext cx="8238025"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457776" y="6422976"/>
            <a:ext cx="8237337"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818550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roject Slide - no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dirty="0"/>
              <a:t>Click icon to add picture</a:t>
            </a:r>
          </a:p>
        </p:txBody>
      </p:sp>
      <p:sp>
        <p:nvSpPr>
          <p:cNvPr id="3" name="Content Placeholder 2"/>
          <p:cNvSpPr>
            <a:spLocks noGrp="1"/>
          </p:cNvSpPr>
          <p:nvPr>
            <p:ph idx="1" hasCustomPrompt="1"/>
          </p:nvPr>
        </p:nvSpPr>
        <p:spPr>
          <a:xfrm>
            <a:off x="0" y="5954230"/>
            <a:ext cx="9144000" cy="903770"/>
          </a:xfrm>
          <a:solidFill>
            <a:schemeClr val="bg1"/>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
            </a:r>
            <a:br>
              <a:rPr lang="en-US" dirty="0"/>
            </a:br>
            <a:endParaRPr lang="en-US" dirty="0"/>
          </a:p>
        </p:txBody>
      </p:sp>
      <p:sp>
        <p:nvSpPr>
          <p:cNvPr id="5" name="Text Placeholder 4"/>
          <p:cNvSpPr>
            <a:spLocks noGrp="1"/>
          </p:cNvSpPr>
          <p:nvPr>
            <p:ph type="body" sz="quarter" idx="11" hasCustomPrompt="1"/>
          </p:nvPr>
        </p:nvSpPr>
        <p:spPr>
          <a:xfrm>
            <a:off x="457088" y="6084917"/>
            <a:ext cx="8238025"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457776" y="6422976"/>
            <a:ext cx="8237337"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066767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Slide - with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dirty="0"/>
              <a:t>Click icon to add picture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4231"/>
            <a:ext cx="9144000" cy="905256"/>
          </a:xfrm>
          <a:prstGeom prst="rect">
            <a:avLst/>
          </a:prstGeom>
        </p:spPr>
      </p:pic>
      <p:sp>
        <p:nvSpPr>
          <p:cNvPr id="10" name="Text Placeholder 4"/>
          <p:cNvSpPr>
            <a:spLocks noGrp="1"/>
          </p:cNvSpPr>
          <p:nvPr>
            <p:ph type="body" sz="quarter" idx="11" hasCustomPrompt="1"/>
          </p:nvPr>
        </p:nvSpPr>
        <p:spPr>
          <a:xfrm>
            <a:off x="1246791" y="6068291"/>
            <a:ext cx="7406757"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47479" y="6406350"/>
            <a:ext cx="7406069"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9107102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roject Slide - with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dirty="0"/>
              <a:t>Click icon to add picture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4231"/>
            <a:ext cx="9144000" cy="905256"/>
          </a:xfrm>
          <a:prstGeom prst="rect">
            <a:avLst/>
          </a:prstGeom>
        </p:spPr>
      </p:pic>
      <p:sp>
        <p:nvSpPr>
          <p:cNvPr id="10" name="Text Placeholder 4"/>
          <p:cNvSpPr>
            <a:spLocks noGrp="1"/>
          </p:cNvSpPr>
          <p:nvPr>
            <p:ph type="body" sz="quarter" idx="11" hasCustomPrompt="1"/>
          </p:nvPr>
        </p:nvSpPr>
        <p:spPr>
          <a:xfrm>
            <a:off x="1246791" y="6068291"/>
            <a:ext cx="7406757"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47479" y="6406350"/>
            <a:ext cx="7406069"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38875908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dirty="0"/>
              <a:t>Click to edit Master title style</a:t>
            </a:r>
          </a:p>
        </p:txBody>
      </p:sp>
      <p:sp>
        <p:nvSpPr>
          <p:cNvPr id="4" name="Content Placeholder 3"/>
          <p:cNvSpPr>
            <a:spLocks noGrp="1"/>
          </p:cNvSpPr>
          <p:nvPr>
            <p:ph sz="quarter" idx="10"/>
          </p:nvPr>
        </p:nvSpPr>
        <p:spPr>
          <a:xfrm>
            <a:off x="457298" y="1600154"/>
            <a:ext cx="7780614" cy="4035875"/>
          </a:xfrm>
        </p:spPr>
        <p:txBody>
          <a:bodyPr/>
          <a:lstStyle/>
          <a:p>
            <a:pPr lvl="0"/>
            <a:r>
              <a:rPr lang="en-US"/>
              <a:t>Click to edit Master text styles</a:t>
            </a:r>
          </a:p>
          <a:p>
            <a:pPr lvl="1"/>
            <a:r>
              <a:rPr lang="en-US"/>
              <a:t>Second level</a:t>
            </a:r>
          </a:p>
        </p:txBody>
      </p:sp>
      <p:sp>
        <p:nvSpPr>
          <p:cNvPr id="6" name="Rectangle 5"/>
          <p:cNvSpPr/>
          <p:nvPr userDrawn="1"/>
        </p:nvSpPr>
        <p:spPr>
          <a:xfrm>
            <a:off x="84982" y="6444734"/>
            <a:ext cx="372218" cy="276999"/>
          </a:xfrm>
          <a:prstGeom prst="rect">
            <a:avLst/>
          </a:prstGeom>
        </p:spPr>
        <p:txBody>
          <a:bodyPr wrap="none">
            <a:spAutoFit/>
          </a:bodyPr>
          <a:lstStyle/>
          <a:p>
            <a:fld id="{FC9B2A85-C139-48D7-9405-2769CFF06680}" type="slidenum">
              <a:rPr lang="en-US" sz="1200" kern="1200" smtClean="0">
                <a:solidFill>
                  <a:schemeClr val="tx1">
                    <a:tint val="75000"/>
                  </a:schemeClr>
                </a:solidFill>
                <a:latin typeface="Arial" charset="0"/>
                <a:ea typeface="+mn-ea"/>
                <a:cs typeface="Arial" charset="0"/>
              </a:rPr>
              <a:pPr/>
              <a:t>‹#›</a:t>
            </a:fld>
            <a:endParaRPr lang="en-US" sz="1200" kern="1200" dirty="0">
              <a:solidFill>
                <a:schemeClr val="tx1">
                  <a:tint val="75000"/>
                </a:schemeClr>
              </a:solidFill>
              <a:latin typeface="Arial" charset="0"/>
              <a:ea typeface="+mn-ea"/>
              <a:cs typeface="Arial" charset="0"/>
            </a:endParaRPr>
          </a:p>
        </p:txBody>
      </p:sp>
    </p:spTree>
    <p:extLst>
      <p:ext uri="{BB962C8B-B14F-4D97-AF65-F5344CB8AC3E}">
        <p14:creationId xmlns:p14="http://schemas.microsoft.com/office/powerpoint/2010/main" val="8443754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6858000"/>
          </a:xfrm>
        </p:spPr>
        <p:txBody>
          <a:bodyPr/>
          <a:lstStyle/>
          <a:p>
            <a:r>
              <a:rPr lang="en-US" dirty="0"/>
              <a:t>Click icon to add picture</a:t>
            </a:r>
          </a:p>
        </p:txBody>
      </p:sp>
      <p:sp>
        <p:nvSpPr>
          <p:cNvPr id="6" name="Picture Placeholder 5"/>
          <p:cNvSpPr>
            <a:spLocks noGrp="1"/>
          </p:cNvSpPr>
          <p:nvPr>
            <p:ph type="pic" sz="quarter" idx="11"/>
          </p:nvPr>
        </p:nvSpPr>
        <p:spPr>
          <a:xfrm>
            <a:off x="4678326" y="0"/>
            <a:ext cx="4465674" cy="3423684"/>
          </a:xfrm>
        </p:spPr>
        <p:txBody>
          <a:bodyPr/>
          <a:lstStyle/>
          <a:p>
            <a:r>
              <a:rPr lang="en-US" dirty="0"/>
              <a:t>Click icon to add picture</a:t>
            </a:r>
          </a:p>
        </p:txBody>
      </p:sp>
      <p:sp>
        <p:nvSpPr>
          <p:cNvPr id="10" name="Picture Placeholder 5"/>
          <p:cNvSpPr>
            <a:spLocks noGrp="1"/>
          </p:cNvSpPr>
          <p:nvPr>
            <p:ph type="pic" sz="quarter" idx="15"/>
          </p:nvPr>
        </p:nvSpPr>
        <p:spPr>
          <a:xfrm>
            <a:off x="4688963" y="3561907"/>
            <a:ext cx="4455037" cy="3296093"/>
          </a:xfrm>
        </p:spPr>
        <p:txBody>
          <a:bodyPr/>
          <a:lstStyle/>
          <a:p>
            <a:r>
              <a:rPr lang="en-US" dirty="0"/>
              <a:t>Click icon to add picture</a:t>
            </a:r>
          </a:p>
        </p:txBody>
      </p:sp>
    </p:spTree>
    <p:extLst>
      <p:ext uri="{BB962C8B-B14F-4D97-AF65-F5344CB8AC3E}">
        <p14:creationId xmlns:p14="http://schemas.microsoft.com/office/powerpoint/2010/main" val="310238138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4338638"/>
          </a:xfrm>
        </p:spPr>
        <p:txBody>
          <a:bodyPr/>
          <a:lstStyle/>
          <a:p>
            <a:r>
              <a:rPr lang="en-US" dirty="0"/>
              <a:t>Click icon to add picture</a:t>
            </a:r>
          </a:p>
        </p:txBody>
      </p:sp>
      <p:sp>
        <p:nvSpPr>
          <p:cNvPr id="6" name="Picture Placeholder 5"/>
          <p:cNvSpPr>
            <a:spLocks noGrp="1"/>
          </p:cNvSpPr>
          <p:nvPr>
            <p:ph type="pic" sz="quarter" idx="11"/>
          </p:nvPr>
        </p:nvSpPr>
        <p:spPr>
          <a:xfrm>
            <a:off x="4678326" y="0"/>
            <a:ext cx="4465674" cy="2519363"/>
          </a:xfrm>
        </p:spPr>
        <p:txBody>
          <a:bodyPr/>
          <a:lstStyle/>
          <a:p>
            <a:r>
              <a:rPr lang="en-US" dirty="0"/>
              <a:t>Click icon to add picture</a:t>
            </a:r>
          </a:p>
        </p:txBody>
      </p:sp>
      <p:sp>
        <p:nvSpPr>
          <p:cNvPr id="7" name="Picture Placeholder 5"/>
          <p:cNvSpPr>
            <a:spLocks noGrp="1"/>
          </p:cNvSpPr>
          <p:nvPr>
            <p:ph type="pic" sz="quarter" idx="12"/>
          </p:nvPr>
        </p:nvSpPr>
        <p:spPr>
          <a:xfrm>
            <a:off x="4678326" y="2636874"/>
            <a:ext cx="2339162" cy="1701210"/>
          </a:xfrm>
        </p:spPr>
        <p:txBody>
          <a:bodyPr/>
          <a:lstStyle/>
          <a:p>
            <a:r>
              <a:rPr lang="en-US" dirty="0"/>
              <a:t>Click icon to add picture</a:t>
            </a:r>
          </a:p>
        </p:txBody>
      </p:sp>
      <p:sp>
        <p:nvSpPr>
          <p:cNvPr id="8" name="Picture Placeholder 5"/>
          <p:cNvSpPr>
            <a:spLocks noGrp="1"/>
          </p:cNvSpPr>
          <p:nvPr>
            <p:ph type="pic" sz="quarter" idx="13"/>
          </p:nvPr>
        </p:nvSpPr>
        <p:spPr>
          <a:xfrm>
            <a:off x="7123814" y="2640413"/>
            <a:ext cx="2020186" cy="1708304"/>
          </a:xfrm>
        </p:spPr>
        <p:txBody>
          <a:bodyPr/>
          <a:lstStyle/>
          <a:p>
            <a:r>
              <a:rPr lang="en-US" dirty="0"/>
              <a:t>Click icon to add picture</a:t>
            </a:r>
          </a:p>
        </p:txBody>
      </p:sp>
      <p:sp>
        <p:nvSpPr>
          <p:cNvPr id="9" name="Picture Placeholder 5"/>
          <p:cNvSpPr>
            <a:spLocks noGrp="1"/>
          </p:cNvSpPr>
          <p:nvPr>
            <p:ph type="pic" sz="quarter" idx="14"/>
          </p:nvPr>
        </p:nvSpPr>
        <p:spPr>
          <a:xfrm>
            <a:off x="-1" y="4469221"/>
            <a:ext cx="4561367" cy="2388780"/>
          </a:xfrm>
        </p:spPr>
        <p:txBody>
          <a:bodyPr/>
          <a:lstStyle/>
          <a:p>
            <a:r>
              <a:rPr lang="en-US" dirty="0"/>
              <a:t>Click icon to add picture</a:t>
            </a:r>
          </a:p>
        </p:txBody>
      </p:sp>
      <p:sp>
        <p:nvSpPr>
          <p:cNvPr id="10" name="Picture Placeholder 5"/>
          <p:cNvSpPr>
            <a:spLocks noGrp="1"/>
          </p:cNvSpPr>
          <p:nvPr>
            <p:ph type="pic" sz="quarter" idx="15"/>
          </p:nvPr>
        </p:nvSpPr>
        <p:spPr>
          <a:xfrm>
            <a:off x="4688963" y="4469220"/>
            <a:ext cx="4455037" cy="2388780"/>
          </a:xfrm>
        </p:spPr>
        <p:txBody>
          <a:bodyPr/>
          <a:lstStyle/>
          <a:p>
            <a:r>
              <a:rPr lang="en-US" dirty="0"/>
              <a:t>Click icon to add picture</a:t>
            </a:r>
          </a:p>
        </p:txBody>
      </p:sp>
    </p:spTree>
    <p:extLst>
      <p:ext uri="{BB962C8B-B14F-4D97-AF65-F5344CB8AC3E}">
        <p14:creationId xmlns:p14="http://schemas.microsoft.com/office/powerpoint/2010/main" val="23973295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s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303" y="1600154"/>
            <a:ext cx="4104069" cy="4035875"/>
          </a:xfrm>
        </p:spPr>
        <p:txBody>
          <a:bodyPr/>
          <a:lstStyle/>
          <a:p>
            <a:pPr lvl="0"/>
            <a:r>
              <a:rPr lang="en-US"/>
              <a:t>Click to edit Master text styles</a:t>
            </a:r>
          </a:p>
          <a:p>
            <a:pPr lvl="1"/>
            <a:r>
              <a:rPr lang="en-US"/>
              <a:t>Second level</a:t>
            </a:r>
          </a:p>
        </p:txBody>
      </p:sp>
      <p:sp>
        <p:nvSpPr>
          <p:cNvPr id="6" name="Picture Placeholder 5"/>
          <p:cNvSpPr>
            <a:spLocks noGrp="1"/>
          </p:cNvSpPr>
          <p:nvPr>
            <p:ph type="pic" sz="quarter" idx="11"/>
          </p:nvPr>
        </p:nvSpPr>
        <p:spPr>
          <a:xfrm>
            <a:off x="4773618" y="1604963"/>
            <a:ext cx="4370387" cy="4572000"/>
          </a:xfrm>
          <a:solidFill>
            <a:schemeClr val="bg1">
              <a:lumMod val="85000"/>
            </a:schemeClr>
          </a:solidFill>
        </p:spPr>
        <p:txBody>
          <a:bodyPr/>
          <a:lstStyle/>
          <a:p>
            <a:r>
              <a:rPr lang="en-US" dirty="0"/>
              <a:t>Click icon to add picture</a:t>
            </a:r>
          </a:p>
        </p:txBody>
      </p:sp>
      <p:sp>
        <p:nvSpPr>
          <p:cNvPr id="5" name="Rectangle 4"/>
          <p:cNvSpPr/>
          <p:nvPr userDrawn="1"/>
        </p:nvSpPr>
        <p:spPr>
          <a:xfrm>
            <a:off x="84982" y="6444734"/>
            <a:ext cx="372218" cy="276999"/>
          </a:xfrm>
          <a:prstGeom prst="rect">
            <a:avLst/>
          </a:prstGeom>
        </p:spPr>
        <p:txBody>
          <a:bodyPr wrap="none">
            <a:spAutoFit/>
          </a:bodyPr>
          <a:lstStyle/>
          <a:p>
            <a:fld id="{FC9B2A85-C139-48D7-9405-2769CFF06680}" type="slidenum">
              <a:rPr lang="en-US" sz="1200" kern="1200" smtClean="0">
                <a:solidFill>
                  <a:schemeClr val="tx1">
                    <a:tint val="75000"/>
                  </a:schemeClr>
                </a:solidFill>
                <a:latin typeface="Arial" charset="0"/>
                <a:ea typeface="+mn-ea"/>
                <a:cs typeface="Arial" charset="0"/>
              </a:rPr>
              <a:pPr/>
              <a:t>‹#›</a:t>
            </a:fld>
            <a:endParaRPr lang="en-US" sz="1200" kern="1200" dirty="0">
              <a:solidFill>
                <a:schemeClr val="tx1">
                  <a:tint val="75000"/>
                </a:schemeClr>
              </a:solidFill>
              <a:latin typeface="Arial" charset="0"/>
              <a:ea typeface="+mn-ea"/>
              <a:cs typeface="Arial" charset="0"/>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1" cy="6858000"/>
          </a:xfrm>
        </p:spPr>
        <p:txBody>
          <a:bodyPr/>
          <a:lstStyle/>
          <a:p>
            <a:r>
              <a:rPr lang="en-US" dirty="0"/>
              <a:t>Click icon to add picture</a:t>
            </a:r>
          </a:p>
        </p:txBody>
      </p:sp>
      <p:sp>
        <p:nvSpPr>
          <p:cNvPr id="3" name="Content Placeholder 5"/>
          <p:cNvSpPr txBox="1">
            <a:spLocks/>
          </p:cNvSpPr>
          <p:nvPr userDrawn="1"/>
        </p:nvSpPr>
        <p:spPr bwMode="auto">
          <a:xfrm>
            <a:off x="0" y="4322762"/>
            <a:ext cx="9144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dirty="0"/>
              <a:t>Click icon to add picture</a:t>
            </a:r>
          </a:p>
        </p:txBody>
      </p:sp>
      <p:sp>
        <p:nvSpPr>
          <p:cNvPr id="3" name="Content Placeholder 2"/>
          <p:cNvSpPr>
            <a:spLocks noGrp="1"/>
          </p:cNvSpPr>
          <p:nvPr>
            <p:ph idx="1"/>
          </p:nvPr>
        </p:nvSpPr>
        <p:spPr>
          <a:xfrm>
            <a:off x="0" y="1600204"/>
            <a:ext cx="4572000" cy="4571999"/>
          </a:xfrm>
          <a:solidFill>
            <a:schemeClr val="bg1">
              <a:alpha val="80000"/>
            </a:schemeClr>
          </a:solidFill>
        </p:spPr>
        <p:txBody>
          <a:bodyPr tIns="182880"/>
          <a:lstStyle>
            <a:lvl1pPr marL="457200" indent="-287338">
              <a:buClr>
                <a:srgbClr val="92D050"/>
              </a:buClr>
              <a:defRPr sz="1600">
                <a:solidFill>
                  <a:schemeClr val="tx1"/>
                </a:solidFill>
              </a:defRPr>
            </a:lvl1pPr>
            <a:lvl2pPr marL="742950" indent="-285750">
              <a:buClr>
                <a:srgbClr val="92D050"/>
              </a:buClr>
              <a:defRPr sz="1400">
                <a:solidFill>
                  <a:schemeClr val="tx1"/>
                </a:solidFill>
              </a:defRPr>
            </a:lvl2pPr>
          </a:lstStyle>
          <a:p>
            <a:pPr lvl="0"/>
            <a:r>
              <a:rPr lang="en-US"/>
              <a:t>Click to edit Master text styles</a:t>
            </a:r>
          </a:p>
          <a:p>
            <a:pPr lvl="1"/>
            <a:r>
              <a:rPr lang="en-US"/>
              <a:t>Second level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r>
              <a:rPr lang="en-US" dirty="0"/>
              <a:t>Click icon to add picture</a:t>
            </a:r>
          </a:p>
        </p:txBody>
      </p:sp>
      <p:sp>
        <p:nvSpPr>
          <p:cNvPr id="2" name="Title 1"/>
          <p:cNvSpPr>
            <a:spLocks noGrp="1"/>
          </p:cNvSpPr>
          <p:nvPr>
            <p:ph type="title"/>
          </p:nvPr>
        </p:nvSpPr>
        <p:spPr>
          <a:xfrm>
            <a:off x="381000" y="5943600"/>
            <a:ext cx="7162800" cy="566738"/>
          </a:xfrm>
        </p:spPr>
        <p:txBody>
          <a:bodyPr anchor="b">
            <a:noAutofit/>
          </a:bodyPr>
          <a:lstStyle>
            <a:lvl1pPr marL="0" indent="0" algn="l">
              <a:defRPr sz="3000" b="1"/>
            </a:lvl1pPr>
          </a:lstStyle>
          <a:p>
            <a:r>
              <a:rPr lang="en-US"/>
              <a:t>Click to edit Master title style</a:t>
            </a:r>
            <a:endParaRPr lang="en-US" dirty="0"/>
          </a:p>
        </p:txBody>
      </p:sp>
      <p:sp>
        <p:nvSpPr>
          <p:cNvPr id="4" name="Rectangle 3"/>
          <p:cNvSpPr/>
          <p:nvPr userDrawn="1"/>
        </p:nvSpPr>
        <p:spPr>
          <a:xfrm>
            <a:off x="84982" y="6444734"/>
            <a:ext cx="372218" cy="276999"/>
          </a:xfrm>
          <a:prstGeom prst="rect">
            <a:avLst/>
          </a:prstGeom>
        </p:spPr>
        <p:txBody>
          <a:bodyPr wrap="none">
            <a:spAutoFit/>
          </a:bodyPr>
          <a:lstStyle/>
          <a:p>
            <a:fld id="{FC9B2A85-C139-48D7-9405-2769CFF06680}" type="slidenum">
              <a:rPr lang="en-US" sz="1200" kern="1200" smtClean="0">
                <a:solidFill>
                  <a:schemeClr val="tx1">
                    <a:tint val="75000"/>
                  </a:schemeClr>
                </a:solidFill>
                <a:latin typeface="Arial" charset="0"/>
                <a:ea typeface="+mn-ea"/>
                <a:cs typeface="Arial" charset="0"/>
              </a:rPr>
              <a:pPr/>
              <a:t>‹#›</a:t>
            </a:fld>
            <a:endParaRPr lang="en-US" sz="1200" kern="1200" dirty="0">
              <a:solidFill>
                <a:schemeClr val="tx1">
                  <a:tint val="75000"/>
                </a:schemeClr>
              </a:solidFill>
              <a:latin typeface="Arial" charset="0"/>
              <a:ea typeface="+mn-ea"/>
              <a:cs typeface="Arial" charset="0"/>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a:t>Click to edit Master title style</a:t>
            </a:r>
            <a:endParaRPr lang="en-US" dirty="0"/>
          </a:p>
        </p:txBody>
      </p:sp>
      <p:sp>
        <p:nvSpPr>
          <p:cNvPr id="3" name="Rectangle 2"/>
          <p:cNvSpPr/>
          <p:nvPr userDrawn="1"/>
        </p:nvSpPr>
        <p:spPr>
          <a:xfrm>
            <a:off x="84982" y="6444734"/>
            <a:ext cx="372218" cy="276999"/>
          </a:xfrm>
          <a:prstGeom prst="rect">
            <a:avLst/>
          </a:prstGeom>
        </p:spPr>
        <p:txBody>
          <a:bodyPr wrap="none">
            <a:spAutoFit/>
          </a:bodyPr>
          <a:lstStyle/>
          <a:p>
            <a:fld id="{FC9B2A85-C139-48D7-9405-2769CFF06680}" type="slidenum">
              <a:rPr lang="en-US" sz="1200" kern="1200" smtClean="0">
                <a:solidFill>
                  <a:schemeClr val="tx1">
                    <a:tint val="75000"/>
                  </a:schemeClr>
                </a:solidFill>
                <a:latin typeface="Arial" charset="0"/>
                <a:ea typeface="+mn-ea"/>
                <a:cs typeface="Arial" charset="0"/>
              </a:rPr>
              <a:pPr/>
              <a:t>‹#›</a:t>
            </a:fld>
            <a:endParaRPr lang="en-US" sz="1200" kern="1200" dirty="0">
              <a:solidFill>
                <a:schemeClr val="tx1">
                  <a:tint val="75000"/>
                </a:schemeClr>
              </a:solidFill>
              <a:latin typeface="Arial" charset="0"/>
              <a:ea typeface="+mn-ea"/>
              <a:cs typeface="Arial" charset="0"/>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236054769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77807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199" y="1600201"/>
            <a:ext cx="7780713"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2" name="Slide Number Placeholder 1"/>
          <p:cNvSpPr>
            <a:spLocks noGrp="1"/>
          </p:cNvSpPr>
          <p:nvPr>
            <p:ph type="sldNum" sz="quarter" idx="4"/>
          </p:nvPr>
        </p:nvSpPr>
        <p:spPr>
          <a:xfrm>
            <a:off x="133350" y="633941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B2A85-C139-48D7-9405-2769CFF0668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703" r:id="rId2"/>
    <p:sldLayoutId id="2147483696" r:id="rId3"/>
    <p:sldLayoutId id="2147483695" r:id="rId4"/>
    <p:sldLayoutId id="2147483687" r:id="rId5"/>
    <p:sldLayoutId id="2147483688" r:id="rId6"/>
    <p:sldLayoutId id="2147483697" r:id="rId7"/>
    <p:sldLayoutId id="2147483704" r:id="rId8"/>
    <p:sldLayoutId id="2147483698" r:id="rId9"/>
    <p:sldLayoutId id="2147483705" r:id="rId10"/>
    <p:sldLayoutId id="2147483706" r:id="rId11"/>
    <p:sldLayoutId id="2147483709" r:id="rId12"/>
    <p:sldLayoutId id="2147483710" r:id="rId13"/>
    <p:sldLayoutId id="2147483711" r:id="rId14"/>
    <p:sldLayoutId id="2147483712" r:id="rId15"/>
    <p:sldLayoutId id="2147483713" r:id="rId16"/>
    <p:sldLayoutId id="2147483716" r:id="rId17"/>
    <p:sldLayoutId id="2147483714" r:id="rId18"/>
    <p:sldLayoutId id="2147483715" r:id="rId19"/>
    <p:sldLayoutId id="2147483701" r:id="rId20"/>
    <p:sldLayoutId id="2147483702" r:id="rId21"/>
  </p:sldLayoutIdLst>
  <p:transition>
    <p:fade/>
  </p:transition>
  <p:hf sldNum="0" hdr="0" dt="0"/>
  <p:txStyles>
    <p:titleStyle>
      <a:lvl1pPr marL="631825" indent="0" algn="l" rtl="0" eaLnBrk="1" fontAlgn="base" hangingPunct="1">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p:titleStyle>
    <p:body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4" name="Picture 3"/>
          <p:cNvPicPr/>
          <p:nvPr/>
        </p:nvPicPr>
        <p:blipFill rotWithShape="1">
          <a:blip r:embed="rId3" cstate="print">
            <a:extLst>
              <a:ext uri="{28A0092B-C50C-407E-A947-70E740481C1C}">
                <a14:useLocalDpi xmlns:a14="http://schemas.microsoft.com/office/drawing/2010/main" val="0"/>
              </a:ext>
            </a:extLst>
          </a:blip>
          <a:srcRect l="39844" t="12069" r="36982" b="38808"/>
          <a:stretch/>
        </p:blipFill>
        <p:spPr bwMode="auto">
          <a:xfrm>
            <a:off x="4837177" y="-8321"/>
            <a:ext cx="4305605" cy="4743026"/>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4">
            <a:extLst>
              <a:ext uri="{28A0092B-C50C-407E-A947-70E740481C1C}">
                <a14:useLocalDpi xmlns:a14="http://schemas.microsoft.com/office/drawing/2010/main" val="0"/>
              </a:ext>
            </a:extLst>
          </a:blip>
          <a:srcRect l="32673" t="4408" r="37407" b="15612"/>
          <a:stretch/>
        </p:blipFill>
        <p:spPr bwMode="auto">
          <a:xfrm>
            <a:off x="0" y="0"/>
            <a:ext cx="4296810" cy="4748281"/>
          </a:xfrm>
          <a:prstGeom prst="rect">
            <a:avLst/>
          </a:prstGeom>
          <a:ln>
            <a:noFill/>
          </a:ln>
          <a:extLst>
            <a:ext uri="{53640926-AAD7-44D8-BBD7-CCE9431645EC}">
              <a14:shadowObscured xmlns:a14="http://schemas.microsoft.com/office/drawing/2010/main"/>
            </a:ext>
          </a:extLst>
        </p:spPr>
      </p:pic>
      <p:sp>
        <p:nvSpPr>
          <p:cNvPr id="5" name="Rectangle 4"/>
          <p:cNvSpPr/>
          <p:nvPr/>
        </p:nvSpPr>
        <p:spPr>
          <a:xfrm rot="16200000">
            <a:off x="2202723" y="2094084"/>
            <a:ext cx="4734709" cy="5465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algn="ctr">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p:txBody>
      </p:sp>
      <p:sp>
        <p:nvSpPr>
          <p:cNvPr id="6" name="TextBox 5"/>
          <p:cNvSpPr txBox="1"/>
          <p:nvPr/>
        </p:nvSpPr>
        <p:spPr>
          <a:xfrm>
            <a:off x="1197032" y="4997565"/>
            <a:ext cx="6234545" cy="1477328"/>
          </a:xfrm>
          <a:prstGeom prst="rect">
            <a:avLst/>
          </a:prstGeom>
          <a:noFill/>
        </p:spPr>
        <p:txBody>
          <a:bodyPr wrap="square" rtlCol="0">
            <a:spAutoFit/>
          </a:bodyPr>
          <a:lstStyle/>
          <a:p>
            <a:r>
              <a:rPr lang="en-US"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Bruce Freeman Rail Trail Design Task Force</a:t>
            </a:r>
          </a:p>
          <a:p>
            <a:r>
              <a:rPr lang="en-US"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Recommendations Report</a:t>
            </a:r>
          </a:p>
          <a:p>
            <a:endParaRPr lang="en-US"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endParaRPr>
          </a:p>
          <a:p>
            <a:r>
              <a:rPr lang="en-US"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March 21, 2017</a:t>
            </a:r>
          </a:p>
          <a:p>
            <a:r>
              <a:rPr lang="en-US"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Board of Selectmen Meeting</a:t>
            </a:r>
          </a:p>
        </p:txBody>
      </p:sp>
    </p:spTree>
    <p:extLst>
      <p:ext uri="{BB962C8B-B14F-4D97-AF65-F5344CB8AC3E}">
        <p14:creationId xmlns:p14="http://schemas.microsoft.com/office/powerpoint/2010/main" val="1050420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80712" cy="1162275"/>
          </a:xfrm>
        </p:spPr>
        <p:txBody>
          <a:bodyPr/>
          <a:lstStyle/>
          <a:p>
            <a:r>
              <a:rPr lang="en-US" dirty="0"/>
              <a:t>Recommendations</a:t>
            </a:r>
            <a:r>
              <a:rPr lang="en-US" dirty="0" smtClean="0"/>
              <a:t>:</a:t>
            </a:r>
            <a:br>
              <a:rPr lang="en-US" dirty="0" smtClean="0"/>
            </a:br>
            <a:r>
              <a:rPr lang="en-US" dirty="0" smtClean="0"/>
              <a:t>Standard Trail Width</a:t>
            </a:r>
            <a:endParaRPr lang="en-US" dirty="0"/>
          </a:p>
        </p:txBody>
      </p:sp>
      <p:sp>
        <p:nvSpPr>
          <p:cNvPr id="3" name="Content Placeholder 2"/>
          <p:cNvSpPr>
            <a:spLocks noGrp="1"/>
          </p:cNvSpPr>
          <p:nvPr>
            <p:ph sz="quarter" idx="10"/>
          </p:nvPr>
        </p:nvSpPr>
        <p:spPr/>
        <p:txBody>
          <a:bodyPr/>
          <a:lstStyle/>
          <a:p>
            <a:r>
              <a:rPr lang="en-US" dirty="0" smtClean="0"/>
              <a:t>Standard approach: 10-foot </a:t>
            </a:r>
            <a:r>
              <a:rPr lang="en-US" dirty="0"/>
              <a:t>path standard with </a:t>
            </a:r>
            <a:r>
              <a:rPr lang="en-US" dirty="0" smtClean="0"/>
              <a:t>2-3 foot shoulders (depending on the slope adjacent to the path and the need for a barrier).  This represents a 14 or 16-foot wide layout</a:t>
            </a:r>
          </a:p>
          <a:p>
            <a:pPr marL="398462" indent="0">
              <a:buNone/>
            </a:pPr>
            <a:endParaRPr lang="en-US" dirty="0" smtClean="0"/>
          </a:p>
        </p:txBody>
      </p:sp>
      <p:pic>
        <p:nvPicPr>
          <p:cNvPr id="4" name="Picture Placeholder 4"/>
          <p:cNvPicPr>
            <a:picLocks noChangeAspect="1"/>
          </p:cNvPicPr>
          <p:nvPr/>
        </p:nvPicPr>
        <p:blipFill rotWithShape="1">
          <a:blip r:embed="rId3">
            <a:extLst>
              <a:ext uri="{28A0092B-C50C-407E-A947-70E740481C1C}">
                <a14:useLocalDpi xmlns:a14="http://schemas.microsoft.com/office/drawing/2010/main" val="0"/>
              </a:ext>
            </a:extLst>
          </a:blip>
          <a:srcRect l="3176" t="21276" r="7294" b="17633"/>
          <a:stretch/>
        </p:blipFill>
        <p:spPr bwMode="auto">
          <a:xfrm>
            <a:off x="3694724" y="3073850"/>
            <a:ext cx="5905499" cy="3113808"/>
          </a:xfrm>
          <a:prstGeom prst="rect">
            <a:avLst/>
          </a:prstGeom>
          <a:noFill/>
          <a:ln w="9525">
            <a:noFill/>
            <a:miter lim="800000"/>
            <a:headEnd/>
            <a:tailEnd/>
          </a:ln>
        </p:spPr>
      </p:pic>
      <p:pic>
        <p:nvPicPr>
          <p:cNvPr id="5"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t="14755" r="919"/>
          <a:stretch/>
        </p:blipFill>
        <p:spPr bwMode="auto">
          <a:xfrm>
            <a:off x="-292100" y="3237091"/>
            <a:ext cx="5162877" cy="3432395"/>
          </a:xfrm>
          <a:prstGeom prst="rect">
            <a:avLst/>
          </a:prstGeom>
          <a:noFill/>
          <a:ln w="9525">
            <a:noFill/>
            <a:miter lim="800000"/>
            <a:headEnd/>
            <a:tailEnd/>
          </a:ln>
        </p:spPr>
      </p:pic>
    </p:spTree>
    <p:extLst>
      <p:ext uri="{BB962C8B-B14F-4D97-AF65-F5344CB8AC3E}">
        <p14:creationId xmlns:p14="http://schemas.microsoft.com/office/powerpoint/2010/main" val="97573315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325725"/>
            <a:ext cx="7780712" cy="1143000"/>
          </a:xfrm>
        </p:spPr>
        <p:txBody>
          <a:bodyPr/>
          <a:lstStyle/>
          <a:p>
            <a:pPr algn="ctr"/>
            <a:r>
              <a:rPr lang="en-US" dirty="0" smtClean="0"/>
              <a:t>Challenge Areas (in pink)</a:t>
            </a:r>
            <a:endParaRPr lang="en-US" dirty="0"/>
          </a:p>
        </p:txBody>
      </p:sp>
      <p:pic>
        <p:nvPicPr>
          <p:cNvPr id="7" name="Content Placeholder 6"/>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515114"/>
            <a:ext cx="9185557" cy="5943600"/>
          </a:xfrm>
        </p:spPr>
      </p:pic>
      <p:sp>
        <p:nvSpPr>
          <p:cNvPr id="3" name="TextBox 2"/>
          <p:cNvSpPr txBox="1"/>
          <p:nvPr/>
        </p:nvSpPr>
        <p:spPr>
          <a:xfrm>
            <a:off x="2565400" y="2781300"/>
            <a:ext cx="303288" cy="338554"/>
          </a:xfrm>
          <a:prstGeom prst="rect">
            <a:avLst/>
          </a:prstGeom>
          <a:noFill/>
        </p:spPr>
        <p:txBody>
          <a:bodyPr wrap="none" rtlCol="0">
            <a:spAutoFit/>
          </a:bodyPr>
          <a:lstStyle/>
          <a:p>
            <a:r>
              <a:rPr lang="en-US"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1</a:t>
            </a:r>
          </a:p>
        </p:txBody>
      </p:sp>
      <p:sp>
        <p:nvSpPr>
          <p:cNvPr id="5" name="TextBox 4"/>
          <p:cNvSpPr txBox="1"/>
          <p:nvPr/>
        </p:nvSpPr>
        <p:spPr>
          <a:xfrm>
            <a:off x="7239000" y="2442746"/>
            <a:ext cx="303288" cy="338554"/>
          </a:xfrm>
          <a:prstGeom prst="rect">
            <a:avLst/>
          </a:prstGeom>
          <a:noFill/>
        </p:spPr>
        <p:txBody>
          <a:bodyPr wrap="none" rtlCol="0">
            <a:spAutoFit/>
          </a:bodyPr>
          <a:lstStyle/>
          <a:p>
            <a:r>
              <a:rPr lang="en-US"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2</a:t>
            </a:r>
          </a:p>
        </p:txBody>
      </p:sp>
      <p:sp>
        <p:nvSpPr>
          <p:cNvPr id="6" name="TextBox 5"/>
          <p:cNvSpPr txBox="1"/>
          <p:nvPr/>
        </p:nvSpPr>
        <p:spPr>
          <a:xfrm>
            <a:off x="5880100" y="1950303"/>
            <a:ext cx="817853" cy="830997"/>
          </a:xfrm>
          <a:prstGeom prst="rect">
            <a:avLst/>
          </a:prstGeom>
          <a:noFill/>
        </p:spPr>
        <p:txBody>
          <a:bodyPr wrap="none" rtlCol="0">
            <a:spAutoFit/>
          </a:bodyPr>
          <a:lstStyle/>
          <a:p>
            <a:r>
              <a:rPr lang="en-US" sz="1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Pantry </a:t>
            </a:r>
          </a:p>
          <a:p>
            <a:r>
              <a:rPr lang="en-US" sz="1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Brook </a:t>
            </a:r>
          </a:p>
          <a:p>
            <a:r>
              <a:rPr lang="en-US" sz="1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Bridge</a:t>
            </a:r>
          </a:p>
        </p:txBody>
      </p:sp>
    </p:spTree>
    <p:extLst>
      <p:ext uri="{BB962C8B-B14F-4D97-AF65-F5344CB8AC3E}">
        <p14:creationId xmlns:p14="http://schemas.microsoft.com/office/powerpoint/2010/main" val="171152265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554038"/>
            <a:ext cx="7780712" cy="1162275"/>
          </a:xfrm>
        </p:spPr>
        <p:txBody>
          <a:bodyPr/>
          <a:lstStyle/>
          <a:p>
            <a:r>
              <a:rPr lang="en-US" dirty="0"/>
              <a:t>Recommendations</a:t>
            </a:r>
            <a:r>
              <a:rPr lang="en-US" dirty="0" smtClean="0"/>
              <a:t>:</a:t>
            </a:r>
            <a:br>
              <a:rPr lang="en-US" dirty="0" smtClean="0"/>
            </a:br>
            <a:r>
              <a:rPr lang="en-US" dirty="0">
                <a:cs typeface="Segoe UI Semibold" panose="020B0702040204020203" pitchFamily="34" charset="0"/>
              </a:rPr>
              <a:t>Treatments in Challenge Areas</a:t>
            </a:r>
            <a:br>
              <a:rPr lang="en-US" dirty="0">
                <a:cs typeface="Segoe UI Semibold" panose="020B0702040204020203" pitchFamily="34" charset="0"/>
              </a:rPr>
            </a:br>
            <a:r>
              <a:rPr lang="en-US" dirty="0" smtClean="0"/>
              <a:t/>
            </a:r>
            <a:br>
              <a:rPr lang="en-US" dirty="0" smtClean="0"/>
            </a:br>
            <a:endParaRPr lang="en-US" dirty="0"/>
          </a:p>
        </p:txBody>
      </p:sp>
      <p:sp>
        <p:nvSpPr>
          <p:cNvPr id="3" name="Content Placeholder 2"/>
          <p:cNvSpPr>
            <a:spLocks noGrp="1"/>
          </p:cNvSpPr>
          <p:nvPr>
            <p:ph sz="quarter" idx="10"/>
          </p:nvPr>
        </p:nvSpPr>
        <p:spPr>
          <a:xfrm>
            <a:off x="482698" y="792275"/>
            <a:ext cx="4939335" cy="2293825"/>
          </a:xfrm>
        </p:spPr>
        <p:txBody>
          <a:bodyPr/>
          <a:lstStyle/>
          <a:p>
            <a:pPr marL="398462" indent="0">
              <a:buNone/>
            </a:pPr>
            <a:endParaRPr lang="en-US" dirty="0" smtClean="0"/>
          </a:p>
          <a:p>
            <a:r>
              <a:rPr lang="en-US" dirty="0" smtClean="0"/>
              <a:t>Challenge area (#1) south of Hudson Road (650 </a:t>
            </a:r>
            <a:r>
              <a:rPr lang="en-US" dirty="0" err="1" smtClean="0"/>
              <a:t>ft</a:t>
            </a:r>
            <a:r>
              <a:rPr lang="en-US" dirty="0" smtClean="0"/>
              <a:t>):  14-foot elevated boardwalk</a:t>
            </a:r>
          </a:p>
          <a:p>
            <a:r>
              <a:rPr lang="en-US" dirty="0" smtClean="0"/>
              <a:t>Challenge area (#2) south of North Road (1200 </a:t>
            </a:r>
            <a:r>
              <a:rPr lang="en-US" dirty="0" err="1" smtClean="0"/>
              <a:t>ft</a:t>
            </a:r>
            <a:r>
              <a:rPr lang="en-US" dirty="0" smtClean="0"/>
              <a:t>):  Reduced width and retaining walls. 10-foot paved path and 1-foot shoulders.  </a:t>
            </a:r>
            <a:endParaRPr lang="en-US" dirty="0"/>
          </a:p>
        </p:txBody>
      </p:sp>
      <p:pic>
        <p:nvPicPr>
          <p:cNvPr id="5"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422033" y="1498599"/>
            <a:ext cx="3105166" cy="4572000"/>
          </a:xfrm>
          <a:prstGeom prst="rect">
            <a:avLst/>
          </a:prstGeom>
          <a:noFill/>
          <a:ln w="9525">
            <a:noFill/>
            <a:miter lim="800000"/>
            <a:headEnd/>
            <a:tailEnd/>
          </a:ln>
        </p:spPr>
      </p:pic>
      <p:pic>
        <p:nvPicPr>
          <p:cNvPr id="6" name="Content Placeholder 2"/>
          <p:cNvPicPr>
            <a:picLocks noChangeAspect="1"/>
          </p:cNvPicPr>
          <p:nvPr/>
        </p:nvPicPr>
        <p:blipFill rotWithShape="1">
          <a:blip r:embed="rId4" cstate="print">
            <a:extLst>
              <a:ext uri="{28A0092B-C50C-407E-A947-70E740481C1C}">
                <a14:useLocalDpi xmlns:a14="http://schemas.microsoft.com/office/drawing/2010/main" val="0"/>
              </a:ext>
            </a:extLst>
          </a:blip>
          <a:srcRect t="28857" b="16439"/>
          <a:stretch/>
        </p:blipFill>
        <p:spPr bwMode="auto">
          <a:xfrm>
            <a:off x="1303296" y="3619499"/>
            <a:ext cx="3360870" cy="2451100"/>
          </a:xfrm>
          <a:prstGeom prst="rect">
            <a:avLst/>
          </a:prstGeom>
          <a:noFill/>
          <a:ln w="9525">
            <a:noFill/>
            <a:miter lim="800000"/>
            <a:headEnd/>
            <a:tailEnd/>
          </a:ln>
        </p:spPr>
      </p:pic>
    </p:spTree>
    <p:extLst>
      <p:ext uri="{BB962C8B-B14F-4D97-AF65-F5344CB8AC3E}">
        <p14:creationId xmlns:p14="http://schemas.microsoft.com/office/powerpoint/2010/main" val="370717964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Roadway Intersections</a:t>
            </a:r>
            <a:endParaRPr lang="en-US" dirty="0"/>
          </a:p>
        </p:txBody>
      </p:sp>
      <p:sp>
        <p:nvSpPr>
          <p:cNvPr id="3" name="Content Placeholder 2"/>
          <p:cNvSpPr>
            <a:spLocks noGrp="1"/>
          </p:cNvSpPr>
          <p:nvPr>
            <p:ph sz="quarter" idx="10"/>
          </p:nvPr>
        </p:nvSpPr>
        <p:spPr>
          <a:xfrm>
            <a:off x="457298" y="1341438"/>
            <a:ext cx="7899302" cy="2278061"/>
          </a:xfrm>
        </p:spPr>
        <p:txBody>
          <a:bodyPr/>
          <a:lstStyle/>
          <a:p>
            <a:r>
              <a:rPr lang="en-US" dirty="0" smtClean="0"/>
              <a:t>Standard Pedestrian crossing - </a:t>
            </a:r>
            <a:r>
              <a:rPr lang="en-US" dirty="0"/>
              <a:t>Methods Driveway, </a:t>
            </a:r>
            <a:r>
              <a:rPr lang="en-US" dirty="0" err="1"/>
              <a:t>Codjer</a:t>
            </a:r>
            <a:r>
              <a:rPr lang="en-US" dirty="0"/>
              <a:t> </a:t>
            </a:r>
            <a:r>
              <a:rPr lang="en-US" dirty="0" smtClean="0"/>
              <a:t>Lane,</a:t>
            </a:r>
            <a:r>
              <a:rPr lang="en-US" dirty="0"/>
              <a:t/>
            </a:r>
            <a:br>
              <a:rPr lang="en-US" dirty="0"/>
            </a:br>
            <a:r>
              <a:rPr lang="en-US" dirty="0"/>
              <a:t>Morse </a:t>
            </a:r>
            <a:r>
              <a:rPr lang="en-US" dirty="0" smtClean="0"/>
              <a:t>Road</a:t>
            </a:r>
            <a:r>
              <a:rPr lang="en-US" dirty="0"/>
              <a:t>, </a:t>
            </a:r>
            <a:r>
              <a:rPr lang="en-US" dirty="0" smtClean="0"/>
              <a:t>and Fairview Farm Driveway</a:t>
            </a:r>
          </a:p>
          <a:p>
            <a:r>
              <a:rPr lang="en-US" dirty="0"/>
              <a:t>Rectangular Rapid Flashing Beacon </a:t>
            </a:r>
            <a:r>
              <a:rPr lang="en-US" dirty="0" smtClean="0"/>
              <a:t>- Old Lancaster Road, </a:t>
            </a:r>
            <a:r>
              <a:rPr lang="en-US" dirty="0"/>
              <a:t>Haynes </a:t>
            </a:r>
            <a:r>
              <a:rPr lang="en-US" dirty="0" smtClean="0"/>
              <a:t>Road, and </a:t>
            </a:r>
            <a:r>
              <a:rPr lang="en-US" dirty="0"/>
              <a:t>Pantry </a:t>
            </a:r>
            <a:r>
              <a:rPr lang="en-US" dirty="0" smtClean="0"/>
              <a:t>Road</a:t>
            </a:r>
          </a:p>
          <a:p>
            <a:r>
              <a:rPr lang="en-US" dirty="0"/>
              <a:t>Pedestrian Signal </a:t>
            </a:r>
            <a:r>
              <a:rPr lang="en-US" dirty="0" smtClean="0"/>
              <a:t>- Hudson Road and </a:t>
            </a:r>
            <a:r>
              <a:rPr lang="en-US" dirty="0"/>
              <a:t>North </a:t>
            </a:r>
            <a:r>
              <a:rPr lang="en-US" dirty="0" smtClean="0"/>
              <a:t>Road</a:t>
            </a:r>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3943159"/>
            <a:ext cx="3338240" cy="2503680"/>
          </a:xfrm>
          <a:prstGeom prst="rect">
            <a:avLst/>
          </a:prstGeom>
          <a:noFill/>
          <a:ln w="9525">
            <a:noFill/>
            <a:miter lim="800000"/>
            <a:headEnd/>
            <a:tailEnd/>
          </a:ln>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9771" y="3943159"/>
            <a:ext cx="3338240" cy="2503680"/>
          </a:xfrm>
          <a:prstGeom prst="rect">
            <a:avLst/>
          </a:prstGeom>
          <a:noFill/>
          <a:ln w="9525">
            <a:noFill/>
            <a:miter lim="800000"/>
            <a:headEnd/>
            <a:tailEnd/>
          </a:ln>
        </p:spPr>
      </p:pic>
    </p:spTree>
    <p:extLst>
      <p:ext uri="{BB962C8B-B14F-4D97-AF65-F5344CB8AC3E}">
        <p14:creationId xmlns:p14="http://schemas.microsoft.com/office/powerpoint/2010/main" val="147640653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r>
              <a:rPr lang="en-US" dirty="0" smtClean="0"/>
              <a:t>:</a:t>
            </a:r>
            <a:br>
              <a:rPr lang="en-US" dirty="0" smtClean="0"/>
            </a:br>
            <a:r>
              <a:rPr lang="en-US" dirty="0" smtClean="0"/>
              <a:t>Roadway Intersections</a:t>
            </a:r>
            <a:endParaRPr lang="en-US" dirty="0"/>
          </a:p>
        </p:txBody>
      </p:sp>
      <p:sp>
        <p:nvSpPr>
          <p:cNvPr id="3" name="Content Placeholder 2"/>
          <p:cNvSpPr>
            <a:spLocks noGrp="1"/>
          </p:cNvSpPr>
          <p:nvPr>
            <p:ph sz="quarter" idx="10"/>
          </p:nvPr>
        </p:nvSpPr>
        <p:spPr/>
        <p:txBody>
          <a:bodyPr/>
          <a:lstStyle/>
          <a:p>
            <a:r>
              <a:rPr lang="en-US" dirty="0"/>
              <a:t>Roadway Crossings</a:t>
            </a:r>
          </a:p>
          <a:p>
            <a:pPr lvl="1"/>
            <a:r>
              <a:rPr lang="en-US" dirty="0" smtClean="0"/>
              <a:t>Hudson Road:  Avoid </a:t>
            </a:r>
            <a:r>
              <a:rPr lang="en-US" dirty="0"/>
              <a:t>the </a:t>
            </a:r>
            <a:r>
              <a:rPr lang="en-US" dirty="0" smtClean="0"/>
              <a:t>large overhead </a:t>
            </a:r>
            <a:r>
              <a:rPr lang="en-US" dirty="0"/>
              <a:t>mast arm for signals, if </a:t>
            </a:r>
            <a:r>
              <a:rPr lang="en-US" dirty="0" smtClean="0"/>
              <a:t>possible</a:t>
            </a:r>
          </a:p>
          <a:p>
            <a:pPr lvl="1"/>
            <a:r>
              <a:rPr lang="en-US" dirty="0" smtClean="0"/>
              <a:t>Morse Road: consider </a:t>
            </a:r>
            <a:r>
              <a:rPr lang="en-US" dirty="0"/>
              <a:t>supplemental signage to slow down </a:t>
            </a:r>
            <a:r>
              <a:rPr lang="en-US" dirty="0" smtClean="0"/>
              <a:t>vehicles and bicyclists </a:t>
            </a:r>
            <a:endParaRPr lang="en-US" dirty="0"/>
          </a:p>
          <a:p>
            <a:pPr lvl="1"/>
            <a:r>
              <a:rPr lang="en-US" dirty="0" smtClean="0"/>
              <a:t>Pantry Road</a:t>
            </a:r>
            <a:r>
              <a:rPr lang="en-US" dirty="0"/>
              <a:t>: consider supplemental signage to slow down vehicles </a:t>
            </a:r>
            <a:r>
              <a:rPr lang="en-US" dirty="0" smtClean="0"/>
              <a:t>and design needed to allow safety vehicle access </a:t>
            </a:r>
          </a:p>
          <a:p>
            <a:pPr lvl="1"/>
            <a:r>
              <a:rPr lang="en-US" dirty="0" err="1" smtClean="0"/>
              <a:t>Peakham</a:t>
            </a:r>
            <a:r>
              <a:rPr lang="en-US" dirty="0" smtClean="0"/>
              <a:t> </a:t>
            </a:r>
            <a:r>
              <a:rPr lang="en-US" dirty="0"/>
              <a:t>Road:  </a:t>
            </a:r>
            <a:r>
              <a:rPr lang="en-US" dirty="0" smtClean="0"/>
              <a:t>concern with proposed elimination of right hand turn lane; determine appropriate intersection mitigation to protect path users; conduct </a:t>
            </a:r>
            <a:r>
              <a:rPr lang="en-US" dirty="0"/>
              <a:t>further investigations of impacts to traffic; possibly look at traffic data available from </a:t>
            </a:r>
            <a:r>
              <a:rPr lang="en-US" dirty="0" smtClean="0"/>
              <a:t>proposed Sudbury Station development</a:t>
            </a:r>
            <a:endParaRPr lang="en-US" dirty="0"/>
          </a:p>
          <a:p>
            <a:endParaRPr lang="en-US" dirty="0"/>
          </a:p>
        </p:txBody>
      </p:sp>
    </p:spTree>
    <p:extLst>
      <p:ext uri="{BB962C8B-B14F-4D97-AF65-F5344CB8AC3E}">
        <p14:creationId xmlns:p14="http://schemas.microsoft.com/office/powerpoint/2010/main" val="90131707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2861"/>
            <a:ext cx="7780712" cy="1143000"/>
          </a:xfrm>
        </p:spPr>
        <p:txBody>
          <a:bodyPr/>
          <a:lstStyle/>
          <a:p>
            <a:r>
              <a:rPr lang="en-US" dirty="0"/>
              <a:t>Recommendations</a:t>
            </a:r>
            <a:r>
              <a:rPr lang="en-US" dirty="0" smtClean="0"/>
              <a:t>:</a:t>
            </a:r>
            <a:br>
              <a:rPr lang="en-US" dirty="0" smtClean="0"/>
            </a:br>
            <a:r>
              <a:rPr lang="en-US" dirty="0" smtClean="0"/>
              <a:t>Additional Investigations</a:t>
            </a:r>
            <a:endParaRPr lang="en-US" dirty="0"/>
          </a:p>
        </p:txBody>
      </p:sp>
      <p:sp>
        <p:nvSpPr>
          <p:cNvPr id="3" name="Content Placeholder 2"/>
          <p:cNvSpPr>
            <a:spLocks noGrp="1"/>
          </p:cNvSpPr>
          <p:nvPr>
            <p:ph sz="quarter" idx="10"/>
          </p:nvPr>
        </p:nvSpPr>
        <p:spPr>
          <a:xfrm>
            <a:off x="368398" y="1011240"/>
            <a:ext cx="5803802" cy="4218390"/>
          </a:xfrm>
        </p:spPr>
        <p:txBody>
          <a:bodyPr/>
          <a:lstStyle/>
          <a:p>
            <a:pPr marL="398462" indent="0">
              <a:buNone/>
            </a:pPr>
            <a:r>
              <a:rPr lang="en-US" dirty="0" smtClean="0"/>
              <a:t>In the next design phase (75%):</a:t>
            </a:r>
          </a:p>
          <a:p>
            <a:r>
              <a:rPr lang="en-US" dirty="0" smtClean="0"/>
              <a:t>Prepare natural resources technical memo consolidating information to supplement wetlands permitting process (see Concord example)</a:t>
            </a:r>
            <a:endParaRPr lang="en-US" dirty="0"/>
          </a:p>
          <a:p>
            <a:r>
              <a:rPr lang="en-US" dirty="0" smtClean="0"/>
              <a:t>Upgrade culverts as needed and where there are opportunities to improve the environmental condition of streams and adjacent wetlands</a:t>
            </a:r>
          </a:p>
          <a:p>
            <a:r>
              <a:rPr lang="en-US" dirty="0" smtClean="0"/>
              <a:t>Identify environmental impact mitigation options</a:t>
            </a:r>
          </a:p>
          <a:p>
            <a:r>
              <a:rPr lang="en-US" dirty="0" smtClean="0"/>
              <a:t>To extent possible reuse the exiting stones from the Pantry Brook abutments and retain the cattle passages</a:t>
            </a:r>
          </a:p>
          <a:p>
            <a:r>
              <a:rPr lang="en-US" dirty="0" smtClean="0"/>
              <a:t>Clarify if boardwalk design will meet H10 or </a:t>
            </a:r>
            <a:r>
              <a:rPr lang="en-US" dirty="0"/>
              <a:t>H</a:t>
            </a:r>
            <a:r>
              <a:rPr lang="en-US" dirty="0" smtClean="0"/>
              <a:t>20 loading</a:t>
            </a:r>
          </a:p>
          <a:p>
            <a:endParaRPr lang="en-US" dirty="0" smtClean="0"/>
          </a:p>
          <a:p>
            <a:pPr marL="631825" lvl="1" indent="0">
              <a:buNone/>
            </a:pPr>
            <a:endParaRPr lang="en-US" dirty="0"/>
          </a:p>
        </p:txBody>
      </p:sp>
      <p:pic>
        <p:nvPicPr>
          <p:cNvPr id="4" name="Content Placeholder 7"/>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127463" y="321950"/>
            <a:ext cx="2713986" cy="2035490"/>
          </a:xfrm>
          <a:prstGeom prst="rect">
            <a:avLst/>
          </a:prstGeom>
          <a:noFill/>
          <a:ln w="9525">
            <a:noFill/>
            <a:miter lim="800000"/>
            <a:headEnd/>
            <a:tailEnd/>
          </a:ln>
        </p:spPr>
      </p:pic>
      <p:pic>
        <p:nvPicPr>
          <p:cNvPr id="5" name="Content Placeholder 8"/>
          <p:cNvPicPr>
            <a:picLocks noGrp="1" noChangeAspect="1"/>
          </p:cNvPicPr>
          <p:nvPr/>
        </p:nvPicPr>
        <p:blipFill rotWithShape="1">
          <a:blip r:embed="rId4" cstate="print">
            <a:extLst>
              <a:ext uri="{28A0092B-C50C-407E-A947-70E740481C1C}">
                <a14:useLocalDpi xmlns:a14="http://schemas.microsoft.com/office/drawing/2010/main" val="0"/>
              </a:ext>
            </a:extLst>
          </a:blip>
          <a:srcRect l="20788" r="25883"/>
          <a:stretch/>
        </p:blipFill>
        <p:spPr bwMode="auto">
          <a:xfrm>
            <a:off x="6137161" y="2582551"/>
            <a:ext cx="2704288" cy="2852420"/>
          </a:xfrm>
          <a:prstGeom prst="rect">
            <a:avLst/>
          </a:prstGeom>
          <a:noFill/>
          <a:ln w="9525">
            <a:noFill/>
            <a:miter lim="800000"/>
            <a:headEnd/>
            <a:tailEnd/>
          </a:ln>
        </p:spPr>
      </p:pic>
    </p:spTree>
    <p:extLst>
      <p:ext uri="{BB962C8B-B14F-4D97-AF65-F5344CB8AC3E}">
        <p14:creationId xmlns:p14="http://schemas.microsoft.com/office/powerpoint/2010/main" val="248429704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r>
              <a:rPr lang="en-US" dirty="0" smtClean="0"/>
              <a:t>:</a:t>
            </a:r>
            <a:br>
              <a:rPr lang="en-US" dirty="0" smtClean="0"/>
            </a:br>
            <a:r>
              <a:rPr lang="en-US" dirty="0" smtClean="0"/>
              <a:t>Additional Investigations</a:t>
            </a:r>
            <a:endParaRPr lang="en-US" dirty="0"/>
          </a:p>
        </p:txBody>
      </p:sp>
      <p:sp>
        <p:nvSpPr>
          <p:cNvPr id="3" name="Content Placeholder 2"/>
          <p:cNvSpPr>
            <a:spLocks noGrp="1"/>
          </p:cNvSpPr>
          <p:nvPr>
            <p:ph sz="quarter" idx="10"/>
          </p:nvPr>
        </p:nvSpPr>
        <p:spPr/>
        <p:txBody>
          <a:bodyPr/>
          <a:lstStyle/>
          <a:p>
            <a:pPr marL="398462" indent="0">
              <a:buNone/>
            </a:pPr>
            <a:r>
              <a:rPr lang="en-US" dirty="0"/>
              <a:t>Ongoing</a:t>
            </a:r>
          </a:p>
          <a:p>
            <a:r>
              <a:rPr lang="en-US" dirty="0"/>
              <a:t>Continue to coordinate with abutters and identify suitable </a:t>
            </a:r>
            <a:r>
              <a:rPr lang="en-US" dirty="0" smtClean="0"/>
              <a:t>mitigation, in particular </a:t>
            </a:r>
            <a:r>
              <a:rPr lang="en-US" dirty="0" err="1" smtClean="0"/>
              <a:t>Cavicchio</a:t>
            </a:r>
            <a:r>
              <a:rPr lang="en-US" dirty="0" smtClean="0"/>
              <a:t> and Method’s Machine</a:t>
            </a:r>
          </a:p>
          <a:p>
            <a:r>
              <a:rPr lang="en-US" dirty="0" smtClean="0"/>
              <a:t>Identify opportunities for improving the environmental condition adjacent to the corridor</a:t>
            </a:r>
            <a:endParaRPr lang="en-US" dirty="0"/>
          </a:p>
          <a:p>
            <a:r>
              <a:rPr lang="en-US" dirty="0"/>
              <a:t>Conduct outreach to interested groups and relevant Town Committees on parking and trail </a:t>
            </a:r>
            <a:r>
              <a:rPr lang="en-US" dirty="0" smtClean="0"/>
              <a:t>interconnectivity (especially schools and Parks and Recreation Commission)</a:t>
            </a:r>
          </a:p>
          <a:p>
            <a:r>
              <a:rPr lang="en-US" dirty="0" smtClean="0"/>
              <a:t>Outreach </a:t>
            </a:r>
            <a:r>
              <a:rPr lang="en-US" dirty="0"/>
              <a:t>to Chamber of </a:t>
            </a:r>
            <a:r>
              <a:rPr lang="en-US" dirty="0" smtClean="0"/>
              <a:t>Commerce and remaining business community</a:t>
            </a:r>
            <a:endParaRPr lang="en-US" dirty="0"/>
          </a:p>
          <a:p>
            <a:r>
              <a:rPr lang="en-US" dirty="0" smtClean="0"/>
              <a:t>Respond to comments </a:t>
            </a:r>
            <a:r>
              <a:rPr lang="en-US" dirty="0"/>
              <a:t>received</a:t>
            </a:r>
          </a:p>
          <a:p>
            <a:pPr marL="631825" lvl="1" indent="0">
              <a:buNone/>
            </a:pPr>
            <a:endParaRPr lang="en-US" dirty="0"/>
          </a:p>
        </p:txBody>
      </p:sp>
    </p:spTree>
    <p:extLst>
      <p:ext uri="{BB962C8B-B14F-4D97-AF65-F5344CB8AC3E}">
        <p14:creationId xmlns:p14="http://schemas.microsoft.com/office/powerpoint/2010/main" val="366949928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 Questions</a:t>
            </a:r>
            <a:endParaRPr lang="en-US" dirty="0"/>
          </a:p>
        </p:txBody>
      </p:sp>
      <p:sp>
        <p:nvSpPr>
          <p:cNvPr id="3" name="Content Placeholder 2"/>
          <p:cNvSpPr>
            <a:spLocks noGrp="1"/>
          </p:cNvSpPr>
          <p:nvPr>
            <p:ph sz="quarter" idx="10"/>
          </p:nvPr>
        </p:nvSpPr>
        <p:spPr/>
        <p:txBody>
          <a:bodyPr/>
          <a:lstStyle/>
          <a:p>
            <a:pPr lvl="1">
              <a:buFont typeface="Wingdings" panose="05000000000000000000" pitchFamily="2" charset="2"/>
              <a:buChar char="§"/>
            </a:pPr>
            <a:r>
              <a:rPr lang="en-US" sz="2000" dirty="0" smtClean="0"/>
              <a:t>Seek clarification of final report expectations</a:t>
            </a:r>
          </a:p>
          <a:p>
            <a:pPr lvl="1">
              <a:buFont typeface="Wingdings" panose="05000000000000000000" pitchFamily="2" charset="2"/>
              <a:buChar char="§"/>
            </a:pPr>
            <a:r>
              <a:rPr lang="en-US" sz="2000" dirty="0" smtClean="0"/>
              <a:t>Determine next steps for Task Force</a:t>
            </a:r>
            <a:endParaRPr lang="en-US" sz="2000" dirty="0"/>
          </a:p>
        </p:txBody>
      </p:sp>
    </p:spTree>
    <p:extLst>
      <p:ext uri="{BB962C8B-B14F-4D97-AF65-F5344CB8AC3E}">
        <p14:creationId xmlns:p14="http://schemas.microsoft.com/office/powerpoint/2010/main" val="131342570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0"/>
          </p:nvPr>
        </p:nvSpPr>
        <p:spPr>
          <a:xfrm>
            <a:off x="831371" y="1417639"/>
            <a:ext cx="7780614" cy="4035875"/>
          </a:xfrm>
        </p:spPr>
        <p:txBody>
          <a:bodyPr/>
          <a:lstStyle/>
          <a:p>
            <a:r>
              <a:rPr lang="en-US" dirty="0" smtClean="0"/>
              <a:t>Task Force Overview and Goals</a:t>
            </a:r>
            <a:endParaRPr lang="en-US" dirty="0"/>
          </a:p>
          <a:p>
            <a:r>
              <a:rPr lang="en-US" dirty="0" smtClean="0"/>
              <a:t>Task Force Methods and Outreach </a:t>
            </a:r>
            <a:r>
              <a:rPr lang="en-US" dirty="0"/>
              <a:t>Efforts</a:t>
            </a:r>
          </a:p>
          <a:p>
            <a:pPr lvl="1"/>
            <a:r>
              <a:rPr lang="en-US" dirty="0" smtClean="0"/>
              <a:t>Task Force Meetings</a:t>
            </a:r>
          </a:p>
          <a:p>
            <a:pPr lvl="1"/>
            <a:r>
              <a:rPr lang="en-US" dirty="0" smtClean="0"/>
              <a:t>Outreach to Interest Groups</a:t>
            </a:r>
            <a:endParaRPr lang="en-US" dirty="0"/>
          </a:p>
          <a:p>
            <a:pPr lvl="1"/>
            <a:r>
              <a:rPr lang="en-US" dirty="0"/>
              <a:t>Meetings with Abutters</a:t>
            </a:r>
          </a:p>
          <a:p>
            <a:pPr lvl="1"/>
            <a:r>
              <a:rPr lang="en-US" dirty="0" smtClean="0"/>
              <a:t>Public Information Meeting</a:t>
            </a:r>
            <a:endParaRPr lang="en-US" dirty="0"/>
          </a:p>
          <a:p>
            <a:r>
              <a:rPr lang="en-US" dirty="0" smtClean="0"/>
              <a:t>Recommendations</a:t>
            </a:r>
          </a:p>
          <a:p>
            <a:pPr lvl="1"/>
            <a:r>
              <a:rPr lang="en-US" dirty="0" smtClean="0"/>
              <a:t>Alternative Routes</a:t>
            </a:r>
            <a:endParaRPr lang="en-US" dirty="0"/>
          </a:p>
          <a:p>
            <a:pPr lvl="1"/>
            <a:r>
              <a:rPr lang="en-US" dirty="0"/>
              <a:t>Rail Trail Surface </a:t>
            </a:r>
            <a:endParaRPr lang="en-US" dirty="0" smtClean="0"/>
          </a:p>
          <a:p>
            <a:pPr lvl="1"/>
            <a:r>
              <a:rPr lang="en-US" dirty="0" smtClean="0"/>
              <a:t>Rail </a:t>
            </a:r>
            <a:r>
              <a:rPr lang="en-US" dirty="0"/>
              <a:t>Trail </a:t>
            </a:r>
            <a:r>
              <a:rPr lang="en-US" dirty="0" smtClean="0"/>
              <a:t>Standard Width </a:t>
            </a:r>
          </a:p>
          <a:p>
            <a:pPr lvl="1"/>
            <a:r>
              <a:rPr lang="en-US" dirty="0" smtClean="0"/>
              <a:t>Treatment </a:t>
            </a:r>
            <a:r>
              <a:rPr lang="en-US" dirty="0"/>
              <a:t>in </a:t>
            </a:r>
            <a:r>
              <a:rPr lang="en-US" dirty="0" smtClean="0"/>
              <a:t>Challenge Areas</a:t>
            </a:r>
          </a:p>
          <a:p>
            <a:pPr lvl="1"/>
            <a:r>
              <a:rPr lang="en-US" dirty="0" smtClean="0"/>
              <a:t>Roadway Intersections </a:t>
            </a:r>
          </a:p>
          <a:p>
            <a:pPr lvl="1"/>
            <a:r>
              <a:rPr lang="en-US" dirty="0" smtClean="0"/>
              <a:t>Additional Investigations</a:t>
            </a:r>
            <a:endParaRPr lang="en-US" dirty="0"/>
          </a:p>
        </p:txBody>
      </p:sp>
      <p:pic>
        <p:nvPicPr>
          <p:cNvPr id="4" name="Picture 3"/>
          <p:cNvPicPr>
            <a:picLocks noGrp="1" noChangeAspect="1"/>
          </p:cNvPicPr>
          <p:nvPr/>
        </p:nvPicPr>
        <p:blipFill>
          <a:blip r:embed="rId3">
            <a:extLst>
              <a:ext uri="{28A0092B-C50C-407E-A947-70E740481C1C}">
                <a14:useLocalDpi xmlns:a14="http://schemas.microsoft.com/office/drawing/2010/main" val="0"/>
              </a:ext>
            </a:extLst>
          </a:blip>
          <a:srcRect l="18180" r="18180"/>
          <a:stretch>
            <a:fillRect/>
          </a:stretch>
        </p:blipFill>
        <p:spPr bwMode="auto">
          <a:xfrm>
            <a:off x="6364230" y="692695"/>
            <a:ext cx="2621926" cy="2742881"/>
          </a:xfrm>
          <a:prstGeom prst="rect">
            <a:avLst/>
          </a:prstGeom>
          <a:solidFill>
            <a:schemeClr val="bg1">
              <a:lumMod val="85000"/>
            </a:schemeClr>
          </a:solidFill>
          <a:ln w="9525">
            <a:noFill/>
            <a:miter lim="800000"/>
            <a:headEnd/>
            <a:tailEnd/>
          </a:ln>
        </p:spPr>
      </p:pic>
    </p:spTree>
    <p:extLst>
      <p:ext uri="{BB962C8B-B14F-4D97-AF65-F5344CB8AC3E}">
        <p14:creationId xmlns:p14="http://schemas.microsoft.com/office/powerpoint/2010/main" val="7377049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67813"/>
            <a:ext cx="7780712" cy="1143000"/>
          </a:xfrm>
        </p:spPr>
        <p:txBody>
          <a:bodyPr/>
          <a:lstStyle/>
          <a:p>
            <a:r>
              <a:rPr lang="en-US" dirty="0" smtClean="0"/>
              <a:t/>
            </a:r>
            <a:br>
              <a:rPr lang="en-US" dirty="0" smtClean="0"/>
            </a:br>
            <a:r>
              <a:rPr lang="en-US" dirty="0" smtClean="0"/>
              <a:t>BOS Mission Statement for Task Force</a:t>
            </a:r>
            <a:br>
              <a:rPr lang="en-US" dirty="0" smtClean="0"/>
            </a:br>
            <a:r>
              <a:rPr lang="en-US" dirty="0"/>
              <a:t/>
            </a:r>
            <a:br>
              <a:rPr lang="en-US" dirty="0"/>
            </a:br>
            <a:endParaRPr lang="en-US" dirty="0"/>
          </a:p>
        </p:txBody>
      </p:sp>
      <p:sp>
        <p:nvSpPr>
          <p:cNvPr id="3" name="Content Placeholder 2"/>
          <p:cNvSpPr>
            <a:spLocks noGrp="1"/>
          </p:cNvSpPr>
          <p:nvPr>
            <p:ph sz="quarter" idx="10"/>
          </p:nvPr>
        </p:nvSpPr>
        <p:spPr>
          <a:xfrm>
            <a:off x="457298" y="741587"/>
            <a:ext cx="7780614" cy="4035875"/>
          </a:xfrm>
        </p:spPr>
        <p:txBody>
          <a:bodyPr/>
          <a:lstStyle/>
          <a:p>
            <a:pPr marL="398462" indent="0">
              <a:buNone/>
            </a:pPr>
            <a:r>
              <a:rPr lang="en-US" sz="1600" dirty="0" smtClean="0"/>
              <a:t>The </a:t>
            </a:r>
            <a:r>
              <a:rPr lang="en-US" sz="1600" dirty="0"/>
              <a:t>responsibilities of the Task Force will include the following: </a:t>
            </a:r>
          </a:p>
          <a:p>
            <a:r>
              <a:rPr lang="en-US" sz="1600" dirty="0"/>
              <a:t>Gathering input from Town Boards and Committees including the Conservation Commission, the Community Preservation Committee, and the Park and Recreation Committee; </a:t>
            </a:r>
            <a:endParaRPr lang="en-US" sz="1600" dirty="0" smtClean="0"/>
          </a:p>
          <a:p>
            <a:r>
              <a:rPr lang="en-US" sz="1600" dirty="0" smtClean="0"/>
              <a:t>Gathering </a:t>
            </a:r>
            <a:r>
              <a:rPr lang="en-US" sz="1600" dirty="0"/>
              <a:t>input from the Town’s public safety and engineering staff concerning traffic and safety issues with the BFRT, especially where the rail trail intersects with roadways; </a:t>
            </a:r>
            <a:endParaRPr lang="en-US" sz="1600" dirty="0" smtClean="0"/>
          </a:p>
          <a:p>
            <a:r>
              <a:rPr lang="en-US" sz="1600" dirty="0" smtClean="0"/>
              <a:t>Soliciting </a:t>
            </a:r>
            <a:r>
              <a:rPr lang="en-US" sz="1600" dirty="0"/>
              <a:t>community input through open and noticed meetings; </a:t>
            </a:r>
            <a:br>
              <a:rPr lang="en-US" sz="1600" dirty="0"/>
            </a:br>
            <a:r>
              <a:rPr lang="en-US" sz="1600" dirty="0"/>
              <a:t>Facilitating meetings of the Task Force with trail abutters to discuss design elements of the project that specifically affect them, which will be in addition to the meetings contractually required of VHB; </a:t>
            </a:r>
            <a:endParaRPr lang="en-US" sz="1600" dirty="0" smtClean="0"/>
          </a:p>
          <a:p>
            <a:r>
              <a:rPr lang="en-US" sz="1600" dirty="0" smtClean="0"/>
              <a:t>Documenting </a:t>
            </a:r>
            <a:r>
              <a:rPr lang="en-US" sz="1600" dirty="0"/>
              <a:t>concerns and requests of abutters, businesses, and other residents; </a:t>
            </a:r>
            <a:endParaRPr lang="en-US" sz="1600" dirty="0">
              <a:sym typeface="Symbol"/>
            </a:endParaRPr>
          </a:p>
          <a:p>
            <a:r>
              <a:rPr lang="en-US" sz="1600" dirty="0" smtClean="0"/>
              <a:t>Recommending </a:t>
            </a:r>
            <a:r>
              <a:rPr lang="en-US" sz="1600" dirty="0"/>
              <a:t>to the Board of Selectmen potential design elements that would advance the goals of the Sudbury Wetlands Administration Bylaw, and developing alternatives along with cost estimates as </a:t>
            </a:r>
            <a:r>
              <a:rPr lang="en-US" sz="1600" dirty="0" smtClean="0"/>
              <a:t>feasible;</a:t>
            </a:r>
          </a:p>
          <a:p>
            <a:r>
              <a:rPr lang="en-US" sz="1600" dirty="0" smtClean="0"/>
              <a:t>Recommending </a:t>
            </a:r>
            <a:r>
              <a:rPr lang="en-US" sz="1600" dirty="0"/>
              <a:t>to the Board of Selectmen any specific design elements, mitigations, or realignments to address resident concerns (including those of abutters), safety concerns, or environmental concerns, along with cost estimates for such design decisions as feasible; </a:t>
            </a:r>
            <a:endParaRPr lang="en-US" sz="1600" dirty="0" smtClean="0"/>
          </a:p>
          <a:p>
            <a:r>
              <a:rPr lang="en-US" sz="1600" dirty="0" smtClean="0"/>
              <a:t>Submission </a:t>
            </a:r>
            <a:r>
              <a:rPr lang="en-US" sz="1600" dirty="0"/>
              <a:t>of a report of its findings to the Board of Selectmen.</a:t>
            </a:r>
          </a:p>
          <a:p>
            <a:endParaRPr lang="en-US" sz="1600" dirty="0"/>
          </a:p>
        </p:txBody>
      </p:sp>
    </p:spTree>
    <p:extLst>
      <p:ext uri="{BB962C8B-B14F-4D97-AF65-F5344CB8AC3E}">
        <p14:creationId xmlns:p14="http://schemas.microsoft.com/office/powerpoint/2010/main" val="274233856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Force Membership</a:t>
            </a:r>
            <a:r>
              <a:rPr lang="en-US" dirty="0"/>
              <a:t/>
            </a:r>
            <a:br>
              <a:rPr lang="en-US" dirty="0"/>
            </a:b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51551515"/>
              </p:ext>
            </p:extLst>
          </p:nvPr>
        </p:nvGraphicFramePr>
        <p:xfrm>
          <a:off x="1262630" y="1115102"/>
          <a:ext cx="6751070" cy="2479000"/>
        </p:xfrm>
        <a:graphic>
          <a:graphicData uri="http://schemas.openxmlformats.org/drawingml/2006/table">
            <a:tbl>
              <a:tblPr firstRow="1" firstCol="1" bandRow="1">
                <a:tableStyleId>{5C22544A-7EE6-4342-B048-85BDC9FD1C3A}</a:tableStyleId>
              </a:tblPr>
              <a:tblGrid>
                <a:gridCol w="2249875">
                  <a:extLst>
                    <a:ext uri="{9D8B030D-6E8A-4147-A177-3AD203B41FA5}">
                      <a16:colId xmlns:a16="http://schemas.microsoft.com/office/drawing/2014/main" val="20000"/>
                    </a:ext>
                  </a:extLst>
                </a:gridCol>
                <a:gridCol w="1710512">
                  <a:extLst>
                    <a:ext uri="{9D8B030D-6E8A-4147-A177-3AD203B41FA5}">
                      <a16:colId xmlns:a16="http://schemas.microsoft.com/office/drawing/2014/main" val="20001"/>
                    </a:ext>
                  </a:extLst>
                </a:gridCol>
                <a:gridCol w="2790683">
                  <a:extLst>
                    <a:ext uri="{9D8B030D-6E8A-4147-A177-3AD203B41FA5}">
                      <a16:colId xmlns:a16="http://schemas.microsoft.com/office/drawing/2014/main" val="20002"/>
                    </a:ext>
                  </a:extLst>
                </a:gridCol>
              </a:tblGrid>
              <a:tr h="309875">
                <a:tc>
                  <a:txBody>
                    <a:bodyPr/>
                    <a:lstStyle/>
                    <a:p>
                      <a:pPr marL="0" marR="0">
                        <a:lnSpc>
                          <a:spcPct val="107000"/>
                        </a:lnSpc>
                        <a:spcBef>
                          <a:spcPts val="0"/>
                        </a:spcBef>
                        <a:spcAft>
                          <a:spcPts val="0"/>
                        </a:spcAft>
                      </a:pPr>
                      <a:r>
                        <a:rPr lang="en-US" sz="1400" dirty="0">
                          <a:solidFill>
                            <a:schemeClr val="bg1">
                              <a:lumMod val="95000"/>
                            </a:schemeClr>
                          </a:solidFill>
                          <a:effectLst/>
                          <a:latin typeface="Segoe UI" panose="020B0502040204020203" pitchFamily="34" charset="0"/>
                          <a:cs typeface="Segoe UI" panose="020B0502040204020203" pitchFamily="34" charset="0"/>
                        </a:rPr>
                        <a:t>Name</a:t>
                      </a:r>
                      <a:endParaRPr lang="en-US" sz="1400" dirty="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bg1">
                              <a:lumMod val="95000"/>
                            </a:schemeClr>
                          </a:solidFill>
                          <a:effectLst/>
                          <a:latin typeface="Segoe UI" panose="020B0502040204020203" pitchFamily="34" charset="0"/>
                          <a:cs typeface="Segoe UI" panose="020B0502040204020203" pitchFamily="34" charset="0"/>
                        </a:rPr>
                        <a:t>Position</a:t>
                      </a:r>
                      <a:endParaRPr lang="en-US" sz="140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bg1">
                              <a:lumMod val="95000"/>
                            </a:schemeClr>
                          </a:solidFill>
                          <a:effectLst/>
                          <a:latin typeface="Segoe UI" panose="020B0502040204020203" pitchFamily="34" charset="0"/>
                          <a:cs typeface="Segoe UI" panose="020B0502040204020203" pitchFamily="34" charset="0"/>
                        </a:rPr>
                        <a:t>Appointed by</a:t>
                      </a:r>
                      <a:endParaRPr lang="en-US" sz="140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0"/>
                  </a:ext>
                </a:extLst>
              </a:tr>
              <a:tr h="309875">
                <a:tc>
                  <a:txBody>
                    <a:bodyPr/>
                    <a:lstStyle/>
                    <a:p>
                      <a:pPr marL="0" marR="0">
                        <a:lnSpc>
                          <a:spcPct val="107000"/>
                        </a:lnSpc>
                        <a:spcBef>
                          <a:spcPts val="0"/>
                        </a:spcBef>
                        <a:spcAft>
                          <a:spcPts val="0"/>
                        </a:spcAft>
                      </a:pPr>
                      <a:r>
                        <a:rPr lang="en-US" sz="1400" b="0">
                          <a:solidFill>
                            <a:schemeClr val="bg1">
                              <a:lumMod val="95000"/>
                            </a:schemeClr>
                          </a:solidFill>
                          <a:effectLst/>
                          <a:latin typeface="Segoe UI" panose="020B0502040204020203" pitchFamily="34" charset="0"/>
                          <a:cs typeface="Segoe UI" panose="020B0502040204020203" pitchFamily="34" charset="0"/>
                        </a:rPr>
                        <a:t>John C. Drobinski</a:t>
                      </a:r>
                      <a:endParaRPr lang="en-US" sz="1400" b="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Chair</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tx1">
                              <a:lumMod val="85000"/>
                              <a:lumOff val="15000"/>
                            </a:schemeClr>
                          </a:solidFill>
                          <a:effectLst/>
                          <a:latin typeface="Segoe UI" panose="020B0502040204020203" pitchFamily="34" charset="0"/>
                          <a:cs typeface="Segoe UI" panose="020B0502040204020203" pitchFamily="34" charset="0"/>
                        </a:rPr>
                        <a:t>BOS</a:t>
                      </a:r>
                      <a:endParaRPr lang="en-US" sz="140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1"/>
                  </a:ext>
                </a:extLst>
              </a:tr>
              <a:tr h="309875">
                <a:tc>
                  <a:txBody>
                    <a:bodyPr/>
                    <a:lstStyle/>
                    <a:p>
                      <a:pPr marL="0" marR="0">
                        <a:lnSpc>
                          <a:spcPct val="107000"/>
                        </a:lnSpc>
                        <a:spcBef>
                          <a:spcPts val="0"/>
                        </a:spcBef>
                        <a:spcAft>
                          <a:spcPts val="0"/>
                        </a:spcAft>
                      </a:pPr>
                      <a:r>
                        <a:rPr lang="en-US" sz="1400" b="0" dirty="0">
                          <a:solidFill>
                            <a:schemeClr val="bg1">
                              <a:lumMod val="95000"/>
                            </a:schemeClr>
                          </a:solidFill>
                          <a:effectLst/>
                          <a:latin typeface="Segoe UI" panose="020B0502040204020203" pitchFamily="34" charset="0"/>
                          <a:cs typeface="Segoe UI" panose="020B0502040204020203" pitchFamily="34" charset="0"/>
                        </a:rPr>
                        <a:t>Daniel E. Carty</a:t>
                      </a:r>
                      <a:endParaRPr lang="en-US" sz="1400" b="0" dirty="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Vice-chair</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tx1">
                              <a:lumMod val="85000"/>
                              <a:lumOff val="15000"/>
                            </a:schemeClr>
                          </a:solidFill>
                          <a:effectLst/>
                          <a:latin typeface="Segoe UI" panose="020B0502040204020203" pitchFamily="34" charset="0"/>
                          <a:cs typeface="Segoe UI" panose="020B0502040204020203" pitchFamily="34" charset="0"/>
                        </a:rPr>
                        <a:t>Planning Board</a:t>
                      </a:r>
                      <a:endParaRPr lang="en-US" sz="140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2"/>
                  </a:ext>
                </a:extLst>
              </a:tr>
              <a:tr h="309875">
                <a:tc>
                  <a:txBody>
                    <a:bodyPr/>
                    <a:lstStyle/>
                    <a:p>
                      <a:pPr marL="0" marR="0">
                        <a:lnSpc>
                          <a:spcPct val="107000"/>
                        </a:lnSpc>
                        <a:spcBef>
                          <a:spcPts val="0"/>
                        </a:spcBef>
                        <a:spcAft>
                          <a:spcPts val="0"/>
                        </a:spcAft>
                      </a:pPr>
                      <a:r>
                        <a:rPr lang="en-US" sz="1400" b="0">
                          <a:solidFill>
                            <a:schemeClr val="bg1">
                              <a:lumMod val="95000"/>
                            </a:schemeClr>
                          </a:solidFill>
                          <a:effectLst/>
                          <a:latin typeface="Segoe UI" panose="020B0502040204020203" pitchFamily="34" charset="0"/>
                          <a:cs typeface="Segoe UI" panose="020B0502040204020203" pitchFamily="34" charset="0"/>
                        </a:rPr>
                        <a:t>Charles Russo</a:t>
                      </a:r>
                      <a:endParaRPr lang="en-US" sz="1400" b="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Clerk</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tx1">
                              <a:lumMod val="85000"/>
                              <a:lumOff val="15000"/>
                            </a:schemeClr>
                          </a:solidFill>
                          <a:effectLst/>
                          <a:latin typeface="Segoe UI" panose="020B0502040204020203" pitchFamily="34" charset="0"/>
                          <a:cs typeface="Segoe UI" panose="020B0502040204020203" pitchFamily="34" charset="0"/>
                        </a:rPr>
                        <a:t>Conservation Commission</a:t>
                      </a:r>
                      <a:endParaRPr lang="en-US" sz="140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3"/>
                  </a:ext>
                </a:extLst>
              </a:tr>
              <a:tr h="309875">
                <a:tc>
                  <a:txBody>
                    <a:bodyPr/>
                    <a:lstStyle/>
                    <a:p>
                      <a:pPr marL="0" marR="0">
                        <a:lnSpc>
                          <a:spcPct val="107000"/>
                        </a:lnSpc>
                        <a:spcBef>
                          <a:spcPts val="0"/>
                        </a:spcBef>
                        <a:spcAft>
                          <a:spcPts val="0"/>
                        </a:spcAft>
                      </a:pPr>
                      <a:r>
                        <a:rPr lang="en-US" sz="1400" b="0" dirty="0">
                          <a:solidFill>
                            <a:schemeClr val="bg1">
                              <a:lumMod val="95000"/>
                            </a:schemeClr>
                          </a:solidFill>
                          <a:effectLst/>
                          <a:latin typeface="Segoe UI" panose="020B0502040204020203" pitchFamily="34" charset="0"/>
                          <a:cs typeface="Segoe UI" panose="020B0502040204020203" pitchFamily="34" charset="0"/>
                        </a:rPr>
                        <a:t>Robert C. </a:t>
                      </a:r>
                      <a:r>
                        <a:rPr lang="en-US" sz="1400" b="0" dirty="0" err="1">
                          <a:solidFill>
                            <a:schemeClr val="bg1">
                              <a:lumMod val="95000"/>
                            </a:schemeClr>
                          </a:solidFill>
                          <a:effectLst/>
                          <a:latin typeface="Segoe UI" panose="020B0502040204020203" pitchFamily="34" charset="0"/>
                          <a:cs typeface="Segoe UI" panose="020B0502040204020203" pitchFamily="34" charset="0"/>
                        </a:rPr>
                        <a:t>Beagan</a:t>
                      </a:r>
                      <a:endParaRPr lang="en-US" sz="1400" b="0" dirty="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Member</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smtClean="0">
                          <a:solidFill>
                            <a:schemeClr val="tx1">
                              <a:lumMod val="85000"/>
                              <a:lumOff val="15000"/>
                            </a:schemeClr>
                          </a:solidFill>
                          <a:effectLst/>
                          <a:latin typeface="Segoe UI" panose="020B0502040204020203" pitchFamily="34" charset="0"/>
                          <a:cs typeface="Segoe UI" panose="020B0502040204020203" pitchFamily="34" charset="0"/>
                        </a:rPr>
                        <a:t>Parks </a:t>
                      </a: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and Recreation Commission</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4"/>
                  </a:ext>
                </a:extLst>
              </a:tr>
              <a:tr h="309875">
                <a:tc>
                  <a:txBody>
                    <a:bodyPr/>
                    <a:lstStyle/>
                    <a:p>
                      <a:pPr marL="0" marR="0">
                        <a:lnSpc>
                          <a:spcPct val="107000"/>
                        </a:lnSpc>
                        <a:spcBef>
                          <a:spcPts val="0"/>
                        </a:spcBef>
                        <a:spcAft>
                          <a:spcPts val="0"/>
                        </a:spcAft>
                      </a:pPr>
                      <a:r>
                        <a:rPr lang="en-US" sz="1400" b="0" dirty="0">
                          <a:solidFill>
                            <a:schemeClr val="bg1">
                              <a:lumMod val="95000"/>
                            </a:schemeClr>
                          </a:solidFill>
                          <a:effectLst/>
                          <a:latin typeface="Segoe UI" panose="020B0502040204020203" pitchFamily="34" charset="0"/>
                          <a:cs typeface="Segoe UI" panose="020B0502040204020203" pitchFamily="34" charset="0"/>
                        </a:rPr>
                        <a:t>Lana B. </a:t>
                      </a:r>
                      <a:r>
                        <a:rPr lang="en-US" sz="1400" b="0" dirty="0" err="1">
                          <a:solidFill>
                            <a:schemeClr val="bg1">
                              <a:lumMod val="95000"/>
                            </a:schemeClr>
                          </a:solidFill>
                          <a:effectLst/>
                          <a:latin typeface="Segoe UI" panose="020B0502040204020203" pitchFamily="34" charset="0"/>
                          <a:cs typeface="Segoe UI" panose="020B0502040204020203" pitchFamily="34" charset="0"/>
                        </a:rPr>
                        <a:t>Szwarc</a:t>
                      </a:r>
                      <a:endParaRPr lang="en-US" sz="1400" b="0" dirty="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Member</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Friends of BFRT</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5"/>
                  </a:ext>
                </a:extLst>
              </a:tr>
              <a:tr h="309875">
                <a:tc>
                  <a:txBody>
                    <a:bodyPr/>
                    <a:lstStyle/>
                    <a:p>
                      <a:pPr marL="0" marR="0">
                        <a:lnSpc>
                          <a:spcPct val="107000"/>
                        </a:lnSpc>
                        <a:spcBef>
                          <a:spcPts val="0"/>
                        </a:spcBef>
                        <a:spcAft>
                          <a:spcPts val="0"/>
                        </a:spcAft>
                      </a:pPr>
                      <a:r>
                        <a:rPr lang="en-US" sz="1400" b="0">
                          <a:solidFill>
                            <a:schemeClr val="bg1">
                              <a:lumMod val="95000"/>
                            </a:schemeClr>
                          </a:solidFill>
                          <a:effectLst/>
                          <a:latin typeface="Segoe UI" panose="020B0502040204020203" pitchFamily="34" charset="0"/>
                          <a:cs typeface="Segoe UI" panose="020B0502040204020203" pitchFamily="34" charset="0"/>
                        </a:rPr>
                        <a:t>Robert Schless</a:t>
                      </a:r>
                      <a:endParaRPr lang="en-US" sz="1400" b="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tx1">
                              <a:lumMod val="85000"/>
                              <a:lumOff val="15000"/>
                            </a:schemeClr>
                          </a:solidFill>
                          <a:effectLst/>
                          <a:latin typeface="Segoe UI" panose="020B0502040204020203" pitchFamily="34" charset="0"/>
                          <a:cs typeface="Segoe UI" panose="020B0502040204020203" pitchFamily="34" charset="0"/>
                        </a:rPr>
                        <a:t>Member</a:t>
                      </a:r>
                      <a:endParaRPr lang="en-US" sz="140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BOS</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6"/>
                  </a:ext>
                </a:extLst>
              </a:tr>
              <a:tr h="309875">
                <a:tc>
                  <a:txBody>
                    <a:bodyPr/>
                    <a:lstStyle/>
                    <a:p>
                      <a:pPr marL="0" marR="0">
                        <a:lnSpc>
                          <a:spcPct val="107000"/>
                        </a:lnSpc>
                        <a:spcBef>
                          <a:spcPts val="0"/>
                        </a:spcBef>
                        <a:spcAft>
                          <a:spcPts val="0"/>
                        </a:spcAft>
                      </a:pPr>
                      <a:r>
                        <a:rPr lang="en-US" sz="1400" b="0" dirty="0">
                          <a:solidFill>
                            <a:schemeClr val="bg1">
                              <a:lumMod val="95000"/>
                            </a:schemeClr>
                          </a:solidFill>
                          <a:effectLst/>
                          <a:latin typeface="Segoe UI" panose="020B0502040204020203" pitchFamily="34" charset="0"/>
                          <a:cs typeface="Segoe UI" panose="020B0502040204020203" pitchFamily="34" charset="0"/>
                        </a:rPr>
                        <a:t>LeRoy </a:t>
                      </a:r>
                      <a:r>
                        <a:rPr lang="en-US" sz="1400" b="0" dirty="0" err="1">
                          <a:solidFill>
                            <a:schemeClr val="bg1">
                              <a:lumMod val="95000"/>
                            </a:schemeClr>
                          </a:solidFill>
                          <a:effectLst/>
                          <a:latin typeface="Segoe UI" panose="020B0502040204020203" pitchFamily="34" charset="0"/>
                          <a:cs typeface="Segoe UI" panose="020B0502040204020203" pitchFamily="34" charset="0"/>
                        </a:rPr>
                        <a:t>Sievers</a:t>
                      </a:r>
                      <a:endParaRPr lang="en-US" sz="1400" b="0" dirty="0">
                        <a:solidFill>
                          <a:schemeClr val="bg1">
                            <a:lumMod val="9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a:solidFill>
                            <a:schemeClr val="tx1">
                              <a:lumMod val="85000"/>
                              <a:lumOff val="15000"/>
                            </a:schemeClr>
                          </a:solidFill>
                          <a:effectLst/>
                          <a:latin typeface="Segoe UI" panose="020B0502040204020203" pitchFamily="34" charset="0"/>
                          <a:cs typeface="Segoe UI" panose="020B0502040204020203" pitchFamily="34" charset="0"/>
                        </a:rPr>
                        <a:t>Member</a:t>
                      </a:r>
                      <a:endParaRPr lang="en-US" sz="140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tc>
                  <a:txBody>
                    <a:bodyPr/>
                    <a:lstStyle/>
                    <a:p>
                      <a:pPr marL="0" marR="0">
                        <a:lnSpc>
                          <a:spcPct val="107000"/>
                        </a:lnSpc>
                        <a:spcBef>
                          <a:spcPts val="0"/>
                        </a:spcBef>
                        <a:spcAft>
                          <a:spcPts val="0"/>
                        </a:spcAft>
                      </a:pPr>
                      <a:r>
                        <a:rPr lang="en-US" sz="1400" dirty="0">
                          <a:solidFill>
                            <a:schemeClr val="tx1">
                              <a:lumMod val="85000"/>
                              <a:lumOff val="15000"/>
                            </a:schemeClr>
                          </a:solidFill>
                          <a:effectLst/>
                          <a:latin typeface="Segoe UI" panose="020B0502040204020203" pitchFamily="34" charset="0"/>
                          <a:cs typeface="Segoe UI" panose="020B0502040204020203" pitchFamily="34" charset="0"/>
                        </a:rPr>
                        <a:t>BOS</a:t>
                      </a:r>
                      <a:endParaRPr lang="en-US" sz="1400" dirty="0">
                        <a:solidFill>
                          <a:schemeClr val="tx1">
                            <a:lumMod val="85000"/>
                            <a:lumOff val="15000"/>
                          </a:schemeClr>
                        </a:solidFill>
                        <a:effectLst/>
                        <a:latin typeface="Segoe UI" panose="020B0502040204020203" pitchFamily="34" charset="0"/>
                        <a:ea typeface="Calibri"/>
                        <a:cs typeface="Segoe UI" panose="020B0502040204020203" pitchFamily="34"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741707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140700" cy="1143000"/>
          </a:xfrm>
        </p:spPr>
        <p:txBody>
          <a:bodyPr/>
          <a:lstStyle/>
          <a:p>
            <a:r>
              <a:rPr lang="en-US" dirty="0" smtClean="0"/>
              <a:t>Task Force </a:t>
            </a:r>
            <a:r>
              <a:rPr lang="en-US" dirty="0"/>
              <a:t>Methods and Outreach Efforts</a:t>
            </a:r>
            <a:br>
              <a:rPr lang="en-US" dirty="0"/>
            </a:br>
            <a:endParaRPr lang="en-US" dirty="0"/>
          </a:p>
        </p:txBody>
      </p:sp>
      <p:sp>
        <p:nvSpPr>
          <p:cNvPr id="4" name="Content Placeholder 2"/>
          <p:cNvSpPr txBox="1">
            <a:spLocks/>
          </p:cNvSpPr>
          <p:nvPr/>
        </p:nvSpPr>
        <p:spPr bwMode="auto">
          <a:xfrm>
            <a:off x="711200" y="896939"/>
            <a:ext cx="7780614" cy="4035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smtClean="0"/>
              <a:t>Task Force Meetings</a:t>
            </a:r>
          </a:p>
          <a:p>
            <a:pPr lvl="1"/>
            <a:r>
              <a:rPr lang="en-US" altLang="en-US" sz="1600" dirty="0">
                <a:ea typeface="Calibri" pitchFamily="34" charset="0"/>
              </a:rPr>
              <a:t>January 17, February 2, February 16, March 2, March 16, March 20, 2017 </a:t>
            </a:r>
            <a:endParaRPr lang="en-US" altLang="en-US" sz="1600" dirty="0" smtClean="0">
              <a:ea typeface="Calibri" pitchFamily="34" charset="0"/>
            </a:endParaRPr>
          </a:p>
          <a:p>
            <a:pPr marL="631825" lvl="1" indent="0">
              <a:buNone/>
            </a:pPr>
            <a:r>
              <a:rPr lang="en-US" altLang="en-US" sz="1600" dirty="0">
                <a:ea typeface="Calibri" pitchFamily="34" charset="0"/>
              </a:rPr>
              <a:t>	</a:t>
            </a:r>
            <a:r>
              <a:rPr lang="en-US" altLang="en-US" sz="1600" dirty="0" smtClean="0">
                <a:ea typeface="Calibri" pitchFamily="34" charset="0"/>
              </a:rPr>
              <a:t>(</a:t>
            </a:r>
            <a:r>
              <a:rPr lang="en-US" altLang="en-US" sz="1600" dirty="0">
                <a:ea typeface="Calibri" pitchFamily="34" charset="0"/>
              </a:rPr>
              <a:t>6 </a:t>
            </a:r>
            <a:r>
              <a:rPr lang="en-US" altLang="en-US" sz="1600" dirty="0" smtClean="0">
                <a:ea typeface="Calibri" pitchFamily="34" charset="0"/>
              </a:rPr>
              <a:t>meetings)</a:t>
            </a:r>
            <a:endParaRPr lang="en-US" altLang="en-US" sz="1600" dirty="0">
              <a:ea typeface="Calibri" pitchFamily="34" charset="0"/>
            </a:endParaRPr>
          </a:p>
          <a:p>
            <a:pPr lvl="1"/>
            <a:r>
              <a:rPr lang="en-US" altLang="en-US" sz="1600" dirty="0" smtClean="0">
                <a:ea typeface="Calibri" pitchFamily="34" charset="0"/>
              </a:rPr>
              <a:t>Sixteen </a:t>
            </a:r>
            <a:r>
              <a:rPr lang="en-US" altLang="en-US" sz="1600" dirty="0">
                <a:ea typeface="Calibri" pitchFamily="34" charset="0"/>
              </a:rPr>
              <a:t>meetings </a:t>
            </a:r>
            <a:r>
              <a:rPr lang="en-US" altLang="en-US" sz="1600" dirty="0" smtClean="0">
                <a:ea typeface="Calibri" pitchFamily="34" charset="0"/>
              </a:rPr>
              <a:t>and/or </a:t>
            </a:r>
            <a:r>
              <a:rPr lang="en-US" altLang="en-US" sz="1600" dirty="0">
                <a:ea typeface="Calibri" pitchFamily="34" charset="0"/>
              </a:rPr>
              <a:t>presentations for the BFRT Design Task Force took place since the </a:t>
            </a:r>
            <a:r>
              <a:rPr lang="en-US" altLang="en-US" sz="1600" dirty="0" smtClean="0">
                <a:ea typeface="Calibri" pitchFamily="34" charset="0"/>
              </a:rPr>
              <a:t>Task Force formation</a:t>
            </a:r>
            <a:endParaRPr lang="en-US" altLang="en-US" sz="1600" dirty="0"/>
          </a:p>
          <a:p>
            <a:r>
              <a:rPr lang="en-US" sz="1600" dirty="0"/>
              <a:t>Outreach to Interest </a:t>
            </a:r>
            <a:r>
              <a:rPr lang="en-US" sz="1600" dirty="0" smtClean="0"/>
              <a:t>Groups (6 meetings)</a:t>
            </a:r>
          </a:p>
          <a:p>
            <a:pPr lvl="1"/>
            <a:r>
              <a:rPr lang="en-US" altLang="en-US" sz="1600" dirty="0">
                <a:ea typeface="Calibri" pitchFamily="34" charset="0"/>
              </a:rPr>
              <a:t>Received input from DPW and Fire Department:  February 2, </a:t>
            </a:r>
            <a:r>
              <a:rPr lang="en-US" altLang="en-US" sz="1600" dirty="0" smtClean="0">
                <a:ea typeface="Calibri" pitchFamily="34" charset="0"/>
              </a:rPr>
              <a:t>2017</a:t>
            </a:r>
          </a:p>
          <a:p>
            <a:pPr lvl="1"/>
            <a:r>
              <a:rPr lang="en-US" altLang="en-US" sz="1600" dirty="0">
                <a:ea typeface="Calibri" pitchFamily="34" charset="0"/>
              </a:rPr>
              <a:t>Board of Health: February 14, </a:t>
            </a:r>
            <a:r>
              <a:rPr lang="en-US" altLang="en-US" sz="1600" dirty="0" smtClean="0">
                <a:ea typeface="Calibri" pitchFamily="34" charset="0"/>
              </a:rPr>
              <a:t>2017</a:t>
            </a:r>
          </a:p>
          <a:p>
            <a:pPr lvl="1"/>
            <a:r>
              <a:rPr lang="en-US" altLang="en-US" sz="1600" dirty="0" smtClean="0">
                <a:ea typeface="Calibri" pitchFamily="34" charset="0"/>
              </a:rPr>
              <a:t>Planning </a:t>
            </a:r>
            <a:r>
              <a:rPr lang="en-US" altLang="en-US" sz="1600" dirty="0">
                <a:ea typeface="Calibri" pitchFamily="34" charset="0"/>
              </a:rPr>
              <a:t>Board:  February 22, </a:t>
            </a:r>
            <a:r>
              <a:rPr lang="en-US" altLang="en-US" sz="1600" dirty="0" smtClean="0">
                <a:ea typeface="Calibri" pitchFamily="34" charset="0"/>
              </a:rPr>
              <a:t>2017</a:t>
            </a:r>
          </a:p>
          <a:p>
            <a:pPr lvl="1"/>
            <a:r>
              <a:rPr lang="en-US" altLang="en-US" sz="1600" dirty="0" smtClean="0">
                <a:ea typeface="Calibri" pitchFamily="34" charset="0"/>
              </a:rPr>
              <a:t>Historic </a:t>
            </a:r>
            <a:r>
              <a:rPr lang="en-US" altLang="en-US" sz="1600" dirty="0">
                <a:ea typeface="Calibri" pitchFamily="34" charset="0"/>
              </a:rPr>
              <a:t>Districts Commission:  March 2, </a:t>
            </a:r>
            <a:r>
              <a:rPr lang="en-US" altLang="en-US" sz="1600" dirty="0" smtClean="0">
                <a:ea typeface="Calibri" pitchFamily="34" charset="0"/>
              </a:rPr>
              <a:t>2017</a:t>
            </a:r>
          </a:p>
          <a:p>
            <a:pPr lvl="1"/>
            <a:r>
              <a:rPr lang="en-US" altLang="en-US" sz="1600" dirty="0" smtClean="0">
                <a:ea typeface="Calibri" pitchFamily="34" charset="0"/>
              </a:rPr>
              <a:t>Council </a:t>
            </a:r>
            <a:r>
              <a:rPr lang="en-US" altLang="en-US" sz="1600" dirty="0">
                <a:ea typeface="Calibri" pitchFamily="34" charset="0"/>
              </a:rPr>
              <a:t>on Aging:  March 9, </a:t>
            </a:r>
            <a:r>
              <a:rPr lang="en-US" altLang="en-US" sz="1600" dirty="0" smtClean="0">
                <a:ea typeface="Calibri" pitchFamily="34" charset="0"/>
              </a:rPr>
              <a:t>2017</a:t>
            </a:r>
          </a:p>
          <a:p>
            <a:pPr lvl="1"/>
            <a:r>
              <a:rPr lang="en-US" altLang="en-US" sz="1600" dirty="0" smtClean="0">
                <a:ea typeface="Calibri" pitchFamily="34" charset="0"/>
              </a:rPr>
              <a:t>Conservation </a:t>
            </a:r>
            <a:r>
              <a:rPr lang="en-US" altLang="en-US" sz="1600" dirty="0">
                <a:ea typeface="Calibri" pitchFamily="34" charset="0"/>
              </a:rPr>
              <a:t>Commission and </a:t>
            </a:r>
            <a:r>
              <a:rPr lang="en-US" altLang="en-US" sz="1600" dirty="0" smtClean="0">
                <a:ea typeface="Calibri" pitchFamily="34" charset="0"/>
              </a:rPr>
              <a:t>Parks </a:t>
            </a:r>
            <a:r>
              <a:rPr lang="en-US" altLang="en-US" sz="1600" dirty="0">
                <a:ea typeface="Calibri" pitchFamily="34" charset="0"/>
              </a:rPr>
              <a:t>and Recreation Commission:  March 13, </a:t>
            </a:r>
            <a:r>
              <a:rPr lang="en-US" altLang="en-US" sz="1600" dirty="0" smtClean="0">
                <a:ea typeface="Calibri" pitchFamily="34" charset="0"/>
              </a:rPr>
              <a:t>2017</a:t>
            </a:r>
          </a:p>
          <a:p>
            <a:pPr lvl="1"/>
            <a:r>
              <a:rPr lang="en-US" altLang="en-US" sz="1600" dirty="0" smtClean="0">
                <a:ea typeface="Calibri" pitchFamily="34" charset="0"/>
              </a:rPr>
              <a:t>Also engaged:  </a:t>
            </a:r>
            <a:r>
              <a:rPr lang="en-US" altLang="en-US" sz="1600" dirty="0">
                <a:ea typeface="Calibri" pitchFamily="34" charset="0"/>
              </a:rPr>
              <a:t>Chamber of Commerce, SPS, LSRHS, Agricultural Commission, and Energy and Sustainability </a:t>
            </a:r>
            <a:r>
              <a:rPr lang="en-US" altLang="en-US" sz="1600" dirty="0" smtClean="0">
                <a:ea typeface="Calibri" pitchFamily="34" charset="0"/>
              </a:rPr>
              <a:t>Committee</a:t>
            </a:r>
            <a:endParaRPr lang="en-US" sz="1600" dirty="0"/>
          </a:p>
          <a:p>
            <a:r>
              <a:rPr lang="en-US" sz="1600" dirty="0"/>
              <a:t>Meetings with </a:t>
            </a:r>
            <a:r>
              <a:rPr lang="en-US" sz="1600" dirty="0" smtClean="0"/>
              <a:t>Abutters:  March 2, 2016 (approximately 50 attendees), plus additional two individual abutter meetings with Task Force representation</a:t>
            </a:r>
            <a:endParaRPr lang="en-US" sz="1600" dirty="0"/>
          </a:p>
          <a:p>
            <a:r>
              <a:rPr lang="en-US" sz="1600" dirty="0" smtClean="0"/>
              <a:t>Public </a:t>
            </a:r>
            <a:r>
              <a:rPr lang="en-US" sz="1600" dirty="0"/>
              <a:t>Information </a:t>
            </a:r>
            <a:r>
              <a:rPr lang="en-US" sz="1600" dirty="0" smtClean="0"/>
              <a:t>Meeting:  March 9, 2017</a:t>
            </a:r>
            <a:endParaRPr lang="en-US" sz="1600" dirty="0"/>
          </a:p>
        </p:txBody>
      </p:sp>
    </p:spTree>
    <p:extLst>
      <p:ext uri="{BB962C8B-B14F-4D97-AF65-F5344CB8AC3E}">
        <p14:creationId xmlns:p14="http://schemas.microsoft.com/office/powerpoint/2010/main" val="36958299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3" y="-262225"/>
            <a:ext cx="7780712" cy="1143000"/>
          </a:xfrm>
        </p:spPr>
        <p:txBody>
          <a:bodyPr/>
          <a:lstStyle/>
          <a:p>
            <a:pPr algn="ctr"/>
            <a:r>
              <a:rPr lang="en-US" dirty="0" smtClean="0"/>
              <a:t>Alternative Routes Considered</a:t>
            </a:r>
            <a:endParaRPr lang="en-US" dirty="0"/>
          </a:p>
        </p:txBody>
      </p:sp>
      <p:pic>
        <p:nvPicPr>
          <p:cNvPr id="7" name="Content Placeholder 6"/>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457058"/>
            <a:ext cx="9185557" cy="5943600"/>
          </a:xfrm>
        </p:spPr>
      </p:pic>
    </p:spTree>
    <p:extLst>
      <p:ext uri="{BB962C8B-B14F-4D97-AF65-F5344CB8AC3E}">
        <p14:creationId xmlns:p14="http://schemas.microsoft.com/office/powerpoint/2010/main" val="202468588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br>
              <a:rPr lang="en-US" dirty="0" smtClean="0"/>
            </a:br>
            <a:r>
              <a:rPr lang="en-US" dirty="0" smtClean="0"/>
              <a:t>Alternative Routes</a:t>
            </a:r>
            <a:endParaRPr lang="en-US" dirty="0"/>
          </a:p>
        </p:txBody>
      </p:sp>
      <p:sp>
        <p:nvSpPr>
          <p:cNvPr id="3" name="Content Placeholder 2"/>
          <p:cNvSpPr>
            <a:spLocks noGrp="1"/>
          </p:cNvSpPr>
          <p:nvPr>
            <p:ph sz="quarter" idx="10"/>
          </p:nvPr>
        </p:nvSpPr>
        <p:spPr/>
        <p:txBody>
          <a:bodyPr/>
          <a:lstStyle/>
          <a:p>
            <a:r>
              <a:rPr lang="en-US" dirty="0" smtClean="0"/>
              <a:t>Alternative Routes –None of the presented roadway alternative options are considered feasible</a:t>
            </a:r>
          </a:p>
          <a:p>
            <a:pPr lvl="1"/>
            <a:r>
              <a:rPr lang="en-US" dirty="0" smtClean="0"/>
              <a:t>Infeasibility is based on limited right of way, lack of abutter support, cost, safety concerns at the roadway intersections and the numerous driveway intersections, and lack of desired trail user experience</a:t>
            </a:r>
          </a:p>
          <a:p>
            <a:r>
              <a:rPr lang="en-US" dirty="0" smtClean="0"/>
              <a:t>It is recommended that the Design Team continue to collaborate with the concerned businesses abutting the rail corridor to identify potentially more feasible alternatives</a:t>
            </a:r>
            <a:endParaRPr lang="en-US" dirty="0"/>
          </a:p>
        </p:txBody>
      </p:sp>
      <p:pic>
        <p:nvPicPr>
          <p:cNvPr id="4" name="Picture 3"/>
          <p:cNvPicPr>
            <a:picLocks noGrp="1" noChangeAspect="1"/>
          </p:cNvPicPr>
          <p:nvPr/>
        </p:nvPicPr>
        <p:blipFill rotWithShape="1">
          <a:blip r:embed="rId3" cstate="print">
            <a:extLst>
              <a:ext uri="{28A0092B-C50C-407E-A947-70E740481C1C}">
                <a14:useLocalDpi xmlns:a14="http://schemas.microsoft.com/office/drawing/2010/main" val="0"/>
              </a:ext>
            </a:extLst>
          </a:blip>
          <a:srcRect l="4756" t="5169" r="5222" b="33326"/>
          <a:stretch/>
        </p:blipFill>
        <p:spPr bwMode="auto">
          <a:xfrm>
            <a:off x="3834132" y="4506756"/>
            <a:ext cx="4278047" cy="2258545"/>
          </a:xfrm>
          <a:prstGeom prst="rect">
            <a:avLst/>
          </a:prstGeom>
          <a:solidFill>
            <a:schemeClr val="bg1">
              <a:lumMod val="85000"/>
            </a:schemeClr>
          </a:solidFill>
          <a:ln w="9525">
            <a:noFill/>
            <a:miter lim="800000"/>
            <a:headEnd/>
            <a:tailEnd/>
          </a:ln>
        </p:spPr>
      </p:pic>
      <p:sp>
        <p:nvSpPr>
          <p:cNvPr id="5" name="Rectangle 4"/>
          <p:cNvSpPr/>
          <p:nvPr/>
        </p:nvSpPr>
        <p:spPr>
          <a:xfrm>
            <a:off x="2074234" y="4857234"/>
            <a:ext cx="1634165" cy="369332"/>
          </a:xfrm>
          <a:prstGeom prst="rect">
            <a:avLst/>
          </a:prstGeom>
        </p:spPr>
        <p:txBody>
          <a:bodyPr wrap="none">
            <a:spAutoFit/>
          </a:bodyPr>
          <a:lstStyle/>
          <a:p>
            <a:pPr marL="398462" indent="0">
              <a:buNone/>
            </a:pPr>
            <a:r>
              <a:rPr lang="en-US" dirty="0" smtClean="0">
                <a:solidFill>
                  <a:schemeClr val="tx1">
                    <a:lumMod val="65000"/>
                    <a:lumOff val="35000"/>
                  </a:schemeClr>
                </a:solidFill>
                <a:latin typeface="Segoe UI" panose="020B0502040204020203" pitchFamily="34" charset="0"/>
                <a:cs typeface="Segoe UI" panose="020B0502040204020203" pitchFamily="34" charset="0"/>
              </a:rPr>
              <a:t>Union Ave</a:t>
            </a:r>
            <a:endParaRPr lang="en-US" dirty="0">
              <a:solidFill>
                <a:schemeClr val="tx1">
                  <a:lumMod val="65000"/>
                  <a:lumOff val="3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7828867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Route</a:t>
            </a:r>
            <a:endParaRPr lang="en-US" dirty="0"/>
          </a:p>
        </p:txBody>
      </p:sp>
      <p:sp>
        <p:nvSpPr>
          <p:cNvPr id="3" name="Content Placeholder 2"/>
          <p:cNvSpPr>
            <a:spLocks noGrp="1"/>
          </p:cNvSpPr>
          <p:nvPr>
            <p:ph sz="quarter" idx="10"/>
          </p:nvPr>
        </p:nvSpPr>
        <p:spPr>
          <a:xfrm>
            <a:off x="457298" y="1136078"/>
            <a:ext cx="7780614" cy="4035875"/>
          </a:xfrm>
        </p:spPr>
        <p:txBody>
          <a:bodyPr/>
          <a:lstStyle/>
          <a:p>
            <a:pPr marL="398462" indent="0">
              <a:buNone/>
            </a:pPr>
            <a:r>
              <a:rPr lang="en-US" dirty="0" smtClean="0"/>
              <a:t>Concord Road</a:t>
            </a:r>
            <a:endParaRPr lang="en-US" dirty="0"/>
          </a:p>
        </p:txBody>
      </p:sp>
      <p:pic>
        <p:nvPicPr>
          <p:cNvPr id="5" name="Picture 4"/>
          <p:cNvPicPr>
            <a:picLocks noGrp="1" noChangeAspect="1"/>
          </p:cNvPicPr>
          <p:nvPr/>
        </p:nvPicPr>
        <p:blipFill rotWithShape="1">
          <a:blip r:embed="rId3" cstate="print">
            <a:extLst>
              <a:ext uri="{28A0092B-C50C-407E-A947-70E740481C1C}">
                <a14:useLocalDpi xmlns:a14="http://schemas.microsoft.com/office/drawing/2010/main" val="0"/>
              </a:ext>
            </a:extLst>
          </a:blip>
          <a:srcRect l="4395" t="6176" r="4196" b="33891"/>
          <a:stretch/>
        </p:blipFill>
        <p:spPr bwMode="auto">
          <a:xfrm>
            <a:off x="457200" y="1619742"/>
            <a:ext cx="5304634" cy="2687549"/>
          </a:xfrm>
          <a:prstGeom prst="rect">
            <a:avLst/>
          </a:prstGeom>
          <a:solidFill>
            <a:schemeClr val="bg1">
              <a:lumMod val="85000"/>
            </a:schemeClr>
          </a:solidFill>
          <a:ln w="9525">
            <a:noFill/>
            <a:miter lim="800000"/>
            <a:headEnd/>
            <a:tailEnd/>
          </a:ln>
        </p:spPr>
      </p:pic>
      <p:pic>
        <p:nvPicPr>
          <p:cNvPr id="6" name="Picture 5"/>
          <p:cNvPicPr>
            <a:picLocks noGrp="1" noChangeAspect="1"/>
          </p:cNvPicPr>
          <p:nvPr/>
        </p:nvPicPr>
        <p:blipFill rotWithShape="1">
          <a:blip r:embed="rId4" cstate="print">
            <a:extLst>
              <a:ext uri="{28A0092B-C50C-407E-A947-70E740481C1C}">
                <a14:useLocalDpi xmlns:a14="http://schemas.microsoft.com/office/drawing/2010/main" val="0"/>
              </a:ext>
            </a:extLst>
          </a:blip>
          <a:srcRect t="1412" r="14838"/>
          <a:stretch/>
        </p:blipFill>
        <p:spPr bwMode="auto">
          <a:xfrm>
            <a:off x="3356340" y="3708401"/>
            <a:ext cx="5355860" cy="2414068"/>
          </a:xfrm>
          <a:prstGeom prst="rect">
            <a:avLst/>
          </a:prstGeom>
          <a:solidFill>
            <a:schemeClr val="bg1">
              <a:lumMod val="85000"/>
            </a:schemeClr>
          </a:solidFill>
          <a:ln w="9525">
            <a:noFill/>
            <a:miter lim="800000"/>
            <a:headEnd/>
            <a:tailEnd/>
          </a:ln>
        </p:spPr>
      </p:pic>
    </p:spTree>
    <p:extLst>
      <p:ext uri="{BB962C8B-B14F-4D97-AF65-F5344CB8AC3E}">
        <p14:creationId xmlns:p14="http://schemas.microsoft.com/office/powerpoint/2010/main" val="191916578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a:t>
            </a:r>
            <a:r>
              <a:rPr lang="en-US" dirty="0" smtClean="0"/>
              <a:t/>
            </a:r>
            <a:br>
              <a:rPr lang="en-US" dirty="0" smtClean="0"/>
            </a:br>
            <a:r>
              <a:rPr lang="en-US" dirty="0" smtClean="0"/>
              <a:t>Trail Surface</a:t>
            </a:r>
            <a:endParaRPr lang="en-US" dirty="0"/>
          </a:p>
        </p:txBody>
      </p:sp>
      <p:sp>
        <p:nvSpPr>
          <p:cNvPr id="3" name="Content Placeholder 2"/>
          <p:cNvSpPr>
            <a:spLocks noGrp="1"/>
          </p:cNvSpPr>
          <p:nvPr>
            <p:ph sz="quarter" idx="10"/>
          </p:nvPr>
        </p:nvSpPr>
        <p:spPr/>
        <p:txBody>
          <a:bodyPr/>
          <a:lstStyle/>
          <a:p>
            <a:r>
              <a:rPr lang="en-US" dirty="0" smtClean="0"/>
              <a:t>Paved Surface</a:t>
            </a:r>
            <a:endParaRPr lang="en-US" dirty="0"/>
          </a:p>
          <a:p>
            <a:pPr lvl="1"/>
            <a:r>
              <a:rPr lang="en-US" dirty="0" smtClean="0"/>
              <a:t>Considers the safety </a:t>
            </a:r>
            <a:r>
              <a:rPr lang="en-US" dirty="0"/>
              <a:t>of </a:t>
            </a:r>
            <a:r>
              <a:rPr lang="en-US" dirty="0" smtClean="0"/>
              <a:t>users on a uniform surface, </a:t>
            </a:r>
            <a:r>
              <a:rPr lang="en-US" dirty="0"/>
              <a:t>facilitates safety vehicle access, </a:t>
            </a:r>
            <a:r>
              <a:rPr lang="en-US" dirty="0" smtClean="0"/>
              <a:t>provides greater ease </a:t>
            </a:r>
            <a:r>
              <a:rPr lang="en-US" dirty="0"/>
              <a:t>of </a:t>
            </a:r>
            <a:r>
              <a:rPr lang="en-US" dirty="0" smtClean="0"/>
              <a:t>maintenance, continuity with the </a:t>
            </a:r>
            <a:r>
              <a:rPr lang="en-US" dirty="0"/>
              <a:t>BFRT to </a:t>
            </a:r>
            <a:r>
              <a:rPr lang="en-US" dirty="0" smtClean="0"/>
              <a:t>the north, and the greatest containment of potential rail road contaminants. </a:t>
            </a:r>
          </a:p>
          <a:p>
            <a:pPr lvl="1"/>
            <a:r>
              <a:rPr lang="en-US" dirty="0" smtClean="0"/>
              <a:t>Bridge surface is anticipated to be paved and boardwalk surface is yet to be determined.</a:t>
            </a:r>
            <a:endParaRPr lang="en-US" dirty="0"/>
          </a:p>
          <a:p>
            <a:endParaRPr lang="en-US" dirty="0"/>
          </a:p>
        </p:txBody>
      </p:sp>
    </p:spTree>
    <p:extLst>
      <p:ext uri="{BB962C8B-B14F-4D97-AF65-F5344CB8AC3E}">
        <p14:creationId xmlns:p14="http://schemas.microsoft.com/office/powerpoint/2010/main" val="309385801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VHB_Refreshed_PPT_Template_2015 [Read-Only]" id="{0E1F13A4-D107-454A-B23F-848500DCB2C6}" vid="{89015110-BA29-44D7-92B6-485AADFF6E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A14F99B123484F9951869D1C5B1E9E" ma:contentTypeVersion="" ma:contentTypeDescription="Create a new document." ma:contentTypeScope="" ma:versionID="fb1cb5c74efa596e5b3641a88fb424fb">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B8BA6BB3-6C21-49BF-BE32-E7A53815E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C5096A3-1392-418D-8214-262550B6E742}">
  <ds:schemaRefs>
    <ds:schemaRef ds:uri="http://schemas.microsoft.com/sharepoint/v3/contenttype/forms"/>
  </ds:schemaRefs>
</ds:datastoreItem>
</file>

<file path=customXml/itemProps3.xml><?xml version="1.0" encoding="utf-8"?>
<ds:datastoreItem xmlns:ds="http://schemas.openxmlformats.org/officeDocument/2006/customXml" ds:itemID="{0297CE3C-6ABB-408B-A5C0-9D03928A4EA6}">
  <ds:schemaRefs>
    <ds:schemaRef ds:uri="http://schemas.microsoft.com/office/2006/metadata/properties"/>
    <ds:schemaRef ds:uri="http://purl.org/dc/elements/1.1/"/>
    <ds:schemaRef ds:uri="http://purl.org/dc/dcmitype/"/>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VHB_Refreshed_PPT_Template_2015</Template>
  <TotalTime>7134</TotalTime>
  <Words>1310</Words>
  <Application>Microsoft Office PowerPoint</Application>
  <PresentationFormat>On-screen Show (4:3)</PresentationFormat>
  <Paragraphs>153</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Segoe UI</vt:lpstr>
      <vt:lpstr>Segoe UI Semibold</vt:lpstr>
      <vt:lpstr>Segoe UI Semilight</vt:lpstr>
      <vt:lpstr>Symbol</vt:lpstr>
      <vt:lpstr>Times New Roman</vt:lpstr>
      <vt:lpstr>Wingdings</vt:lpstr>
      <vt:lpstr>Title and content</vt:lpstr>
      <vt:lpstr>PowerPoint Presentation</vt:lpstr>
      <vt:lpstr>Outline</vt:lpstr>
      <vt:lpstr> BOS Mission Statement for Task Force  </vt:lpstr>
      <vt:lpstr>Task Force Membership </vt:lpstr>
      <vt:lpstr>Task Force Methods and Outreach Efforts </vt:lpstr>
      <vt:lpstr>Alternative Routes Considered</vt:lpstr>
      <vt:lpstr>Recommendations: Alternative Routes</vt:lpstr>
      <vt:lpstr>Alternative Route</vt:lpstr>
      <vt:lpstr>Recommendations:  Trail Surface</vt:lpstr>
      <vt:lpstr>Recommendations: Standard Trail Width</vt:lpstr>
      <vt:lpstr>Challenge Areas (in pink)</vt:lpstr>
      <vt:lpstr>Recommendations: Treatments in Challenge Areas  </vt:lpstr>
      <vt:lpstr>Roadway Intersections</vt:lpstr>
      <vt:lpstr>Recommendations: Roadway Intersections</vt:lpstr>
      <vt:lpstr>Recommendations: Additional Investigations</vt:lpstr>
      <vt:lpstr>Recommendations: Additional Investigations</vt:lpstr>
      <vt:lpstr>Follow Up Questions</vt:lpstr>
    </vt:vector>
  </TitlesOfParts>
  <Company>Vanasse Hangen Brustlin,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Calming Study Lexington, Massachusetts</dc:title>
  <dc:creator>Keen, Kathleen</dc:creator>
  <cp:lastModifiedBy>Suedmeyer, Beth</cp:lastModifiedBy>
  <cp:revision>345</cp:revision>
  <cp:lastPrinted>2016-08-25T17:29:05Z</cp:lastPrinted>
  <dcterms:created xsi:type="dcterms:W3CDTF">2015-09-22T19:11:20Z</dcterms:created>
  <dcterms:modified xsi:type="dcterms:W3CDTF">2020-06-22T13:24:47Z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0x010100A2A14F99B123484F9951869D1C5B1E9E</vt:lpwstr>
  </property>
</Properties>
</file>