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7" r:id="rId2"/>
    <p:sldId id="278" r:id="rId3"/>
    <p:sldId id="257" r:id="rId4"/>
    <p:sldId id="279" r:id="rId5"/>
    <p:sldId id="285" r:id="rId6"/>
    <p:sldId id="280" r:id="rId7"/>
    <p:sldId id="258" r:id="rId8"/>
    <p:sldId id="281" r:id="rId9"/>
    <p:sldId id="260" r:id="rId10"/>
    <p:sldId id="261" r:id="rId11"/>
    <p:sldId id="264" r:id="rId12"/>
    <p:sldId id="265" r:id="rId13"/>
    <p:sldId id="266" r:id="rId14"/>
    <p:sldId id="267" r:id="rId15"/>
    <p:sldId id="269" r:id="rId16"/>
    <p:sldId id="270" r:id="rId17"/>
    <p:sldId id="271" r:id="rId18"/>
    <p:sldId id="282" r:id="rId19"/>
    <p:sldId id="283" r:id="rId20"/>
    <p:sldId id="284" r:id="rId21"/>
    <p:sldId id="27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105" d="100"/>
          <a:sy n="105" d="100"/>
        </p:scale>
        <p:origin x="117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F6521D4E-DD77-4C04-9F8C-DDB210C87926}"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521D4E-DD77-4C04-9F8C-DDB210C8792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521D4E-DD77-4C04-9F8C-DDB210C8792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521D4E-DD77-4C04-9F8C-DDB210C87926}"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F6521D4E-DD77-4C04-9F8C-DDB210C8792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521D4E-DD77-4C04-9F8C-DDB210C87926}"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521D4E-DD77-4C04-9F8C-DDB210C87926}"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521D4E-DD77-4C04-9F8C-DDB210C87926}"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521D4E-DD77-4C04-9F8C-DDB210C8792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521D4E-DD77-4C04-9F8C-DDB210C87926}"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68BE2C-0811-4A97-88E2-B7DC06A90E0A}"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521D4E-DD77-4C04-9F8C-DDB210C87926}"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68BE2C-0811-4A97-88E2-B7DC06A90E0A}" type="datetimeFigureOut">
              <a:rPr lang="en-US" smtClean="0"/>
              <a:t>1/23/2018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6521D4E-DD77-4C04-9F8C-DDB210C87926}"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hlbi.nih.gov/health/public/heart/index.htm#hbp" TargetMode="External"/><Relationship Id="rId2" Type="http://schemas.openxmlformats.org/officeDocument/2006/relationships/hyperlink" Target="http://www.heart.org/HEARTORG/Conditions/HighBloodPressure/High-Blood-Pressure-or-Hypertension_UCM_002020_SubHomePage.jsp" TargetMode="External"/><Relationship Id="rId1" Type="http://schemas.openxmlformats.org/officeDocument/2006/relationships/slideLayout" Target="../slideLayouts/slideLayout2.xml"/><Relationship Id="rId4" Type="http://schemas.openxmlformats.org/officeDocument/2006/relationships/hyperlink" Target="http://www.webmd.com/hypertension-high-blood-pressure/ss/slideshow-hypertension-overvie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sng" dirty="0">
                <a:effectLst/>
              </a:rPr>
              <a:t/>
            </a:r>
            <a:br>
              <a:rPr lang="en-US" sz="2400" u="sng" dirty="0">
                <a:effectLst/>
              </a:rPr>
            </a:br>
            <a:endParaRPr lang="en-US" sz="2400" u="sng" dirty="0"/>
          </a:p>
        </p:txBody>
      </p:sp>
      <p:sp>
        <p:nvSpPr>
          <p:cNvPr id="3" name="Content Placeholder 2"/>
          <p:cNvSpPr>
            <a:spLocks noGrp="1"/>
          </p:cNvSpPr>
          <p:nvPr>
            <p:ph idx="1"/>
          </p:nvPr>
        </p:nvSpPr>
        <p:spPr>
          <a:xfrm>
            <a:off x="457200" y="685800"/>
            <a:ext cx="8229600" cy="5623560"/>
          </a:xfrm>
        </p:spPr>
        <p:txBody>
          <a:bodyPr/>
          <a:lstStyle/>
          <a:p>
            <a:pPr marL="137160" indent="0" algn="ctr">
              <a:buNone/>
            </a:pPr>
            <a:r>
              <a:rPr lang="en-US" sz="5400" b="1" dirty="0" smtClean="0"/>
              <a:t>High </a:t>
            </a:r>
            <a:r>
              <a:rPr lang="en-US" sz="5400" b="1" dirty="0"/>
              <a:t>Blood Pressure</a:t>
            </a:r>
            <a:endParaRPr lang="en-US" sz="5400" dirty="0"/>
          </a:p>
          <a:p>
            <a:pPr marL="137160" indent="0" algn="ctr">
              <a:buNone/>
            </a:pPr>
            <a:endParaRPr lang="en-US" sz="3200" b="1" dirty="0" smtClean="0"/>
          </a:p>
          <a:p>
            <a:pPr marL="137160" indent="0" algn="ctr">
              <a:buNone/>
            </a:pPr>
            <a:r>
              <a:rPr lang="en-US" sz="3200" b="1" dirty="0" smtClean="0"/>
              <a:t>What </a:t>
            </a:r>
            <a:r>
              <a:rPr lang="en-US" sz="3200" b="1" dirty="0"/>
              <a:t>you need to know</a:t>
            </a:r>
            <a:endParaRPr lang="en-US" sz="3200" dirty="0"/>
          </a:p>
          <a:p>
            <a:pPr marL="137160" indent="0" algn="ctr">
              <a:buNone/>
            </a:pPr>
            <a:r>
              <a:rPr lang="en-US" sz="3200" b="1" dirty="0"/>
              <a:t> </a:t>
            </a:r>
            <a:endParaRPr lang="en-US" sz="3200" b="1" dirty="0" smtClean="0"/>
          </a:p>
          <a:p>
            <a:pPr marL="137160" indent="0" algn="ctr">
              <a:buNone/>
            </a:pPr>
            <a:r>
              <a:rPr lang="en-US" sz="3200" b="1" dirty="0" smtClean="0"/>
              <a:t>Presented </a:t>
            </a:r>
            <a:r>
              <a:rPr lang="en-US" sz="3200" b="1" dirty="0"/>
              <a:t>by: Phyllis Schilp RN BSN</a:t>
            </a:r>
            <a:endParaRPr lang="en-US" sz="3200" dirty="0"/>
          </a:p>
          <a:p>
            <a:pPr marL="137160" indent="0" algn="ctr">
              <a:buNone/>
            </a:pPr>
            <a:r>
              <a:rPr lang="en-US" sz="3200" b="1" dirty="0"/>
              <a:t>Sudbury Board of Health </a:t>
            </a:r>
            <a:r>
              <a:rPr lang="en-US" sz="3200" b="1" dirty="0" smtClean="0"/>
              <a:t>Nurse</a:t>
            </a:r>
          </a:p>
          <a:p>
            <a:pPr marL="137160" indent="0" algn="ctr">
              <a:buNone/>
            </a:pPr>
            <a:endParaRPr lang="en-US" sz="3200" dirty="0"/>
          </a:p>
        </p:txBody>
      </p:sp>
      <p:pic>
        <p:nvPicPr>
          <p:cNvPr id="4" name="Picture 2" descr="C:\Users\pschilp\AppData\Local\Microsoft\Windows\Temporary Internet Files\Content.IE5\0HJKOHQS\MC9003474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607966"/>
            <a:ext cx="2572817" cy="170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598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lstStyle/>
          <a:p>
            <a:r>
              <a:rPr lang="en-US" dirty="0" smtClean="0"/>
              <a:t>Age- Increases as you get older</a:t>
            </a:r>
          </a:p>
          <a:p>
            <a:r>
              <a:rPr lang="en-US" dirty="0" smtClean="0"/>
              <a:t>Gender- Men have a higher incidence</a:t>
            </a:r>
          </a:p>
          <a:p>
            <a:r>
              <a:rPr lang="en-US" dirty="0" smtClean="0"/>
              <a:t>Family History- Runs in some families</a:t>
            </a:r>
          </a:p>
          <a:p>
            <a:r>
              <a:rPr lang="en-US" dirty="0" smtClean="0"/>
              <a:t>Smoking</a:t>
            </a:r>
          </a:p>
          <a:p>
            <a:r>
              <a:rPr lang="en-US" dirty="0" smtClean="0"/>
              <a:t>Obesity</a:t>
            </a:r>
          </a:p>
          <a:p>
            <a:r>
              <a:rPr lang="en-US" dirty="0" smtClean="0"/>
              <a:t>Excessive Alcohol consumption</a:t>
            </a:r>
          </a:p>
          <a:p>
            <a:r>
              <a:rPr lang="en-US" dirty="0" smtClean="0"/>
              <a:t>Lack of physical exercises</a:t>
            </a:r>
          </a:p>
          <a:p>
            <a:r>
              <a:rPr lang="en-US" dirty="0" smtClean="0"/>
              <a:t>Diabetes</a:t>
            </a:r>
            <a:endParaRPr lang="en-US" dirty="0"/>
          </a:p>
        </p:txBody>
      </p:sp>
      <p:pic>
        <p:nvPicPr>
          <p:cNvPr id="12290" name="Picture 2" descr="C:\Users\pschilp\AppData\Local\Microsoft\Windows\Temporary Internet Files\Content.IE5\GX01FVXK\MC9002959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5575" y="4695825"/>
            <a:ext cx="20224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999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dirty="0"/>
              <a:t>Hypertension and Sodium</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Sodium</a:t>
            </a:r>
            <a:r>
              <a:rPr lang="en-US" dirty="0"/>
              <a:t>, a major component of salt, can raise blood pressure by causing the body to retain fluid, which leads to a greater burden on the heart. The American Heart Association recommends eating less than 1,500 milligrams of sodium per day. You'll need to check food labels and menus carefully. Processed foods contribute up to 75% of our sodium intake. Canned soups and lunch meats are prime suspects.</a:t>
            </a:r>
          </a:p>
          <a:p>
            <a:endParaRPr lang="en-US" dirty="0"/>
          </a:p>
        </p:txBody>
      </p:sp>
      <p:pic>
        <p:nvPicPr>
          <p:cNvPr id="9218" name="Picture 2" descr="C:\Users\pschilp\AppData\Local\Microsoft\Windows\Temporary Internet Files\Content.IE5\18Q6YGXR\MM90033662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4500" y="454025"/>
            <a:ext cx="7239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pschilp\AppData\Local\Microsoft\Windows\Temporary Internet Files\Content.IE5\18Q6YGXR\MM90033662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97788" y="5630863"/>
            <a:ext cx="723900"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6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Hypertension and Weight</a:t>
            </a:r>
            <a:br>
              <a:rPr lang="en-US" dirty="0"/>
            </a:br>
            <a:endParaRPr lang="en-US" dirty="0"/>
          </a:p>
        </p:txBody>
      </p:sp>
      <p:sp>
        <p:nvSpPr>
          <p:cNvPr id="3" name="Content Placeholder 2"/>
          <p:cNvSpPr>
            <a:spLocks noGrp="1"/>
          </p:cNvSpPr>
          <p:nvPr>
            <p:ph idx="1"/>
          </p:nvPr>
        </p:nvSpPr>
        <p:spPr/>
        <p:txBody>
          <a:bodyPr/>
          <a:lstStyle/>
          <a:p>
            <a:r>
              <a:rPr lang="en-US" dirty="0" smtClean="0"/>
              <a:t>Being </a:t>
            </a:r>
            <a:r>
              <a:rPr lang="en-US" dirty="0"/>
              <a:t>overweight places a strain on your heart and increases your risk of high blood pressure. That is why diets to lower blood pressure are often also designed to control calories. They typically call for cutting fatty foods and added sugars, while increasing fruits, vegetables, lean protein, and fiber. Even losing 10 pounds can make a difference.</a:t>
            </a:r>
          </a:p>
          <a:p>
            <a:endParaRPr lang="en-US" dirty="0"/>
          </a:p>
        </p:txBody>
      </p:sp>
      <p:pic>
        <p:nvPicPr>
          <p:cNvPr id="8194" name="Picture 2" descr="C:\Users\pschilp\AppData\Local\Microsoft\Windows\Temporary Internet Files\Content.IE5\IDWKYQTA\MC90044053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7250" y="4587874"/>
            <a:ext cx="1177925" cy="22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219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Hypertension and Alcohol</a:t>
            </a:r>
            <a:br>
              <a:rPr lang="en-US" dirty="0"/>
            </a:br>
            <a:endParaRPr lang="en-US" dirty="0"/>
          </a:p>
        </p:txBody>
      </p:sp>
      <p:sp>
        <p:nvSpPr>
          <p:cNvPr id="3" name="Content Placeholder 2"/>
          <p:cNvSpPr>
            <a:spLocks noGrp="1"/>
          </p:cNvSpPr>
          <p:nvPr>
            <p:ph idx="1"/>
          </p:nvPr>
        </p:nvSpPr>
        <p:spPr/>
        <p:txBody>
          <a:bodyPr/>
          <a:lstStyle/>
          <a:p>
            <a:r>
              <a:rPr lang="en-US" dirty="0" smtClean="0"/>
              <a:t>Drinking </a:t>
            </a:r>
            <a:r>
              <a:rPr lang="en-US" dirty="0"/>
              <a:t>too much alcohol can increase your blood pressure. Guidelines from the American Heart Association state that if you drink alcohol, you should limit the amount to no more than two drinks a day for men, or one a day for women. They define a drink as one 12-ounce beer, four ounces of wine, 1.5 ounces of 80-proof spirits, or one ounce of 100-proof spirits.</a:t>
            </a:r>
          </a:p>
          <a:p>
            <a:endParaRPr lang="en-US" dirty="0"/>
          </a:p>
        </p:txBody>
      </p:sp>
      <p:pic>
        <p:nvPicPr>
          <p:cNvPr id="7170" name="Picture 2" descr="C:\Users\pschilp\AppData\Local\Microsoft\Windows\Temporary Internet Files\Content.IE5\DTGWYN1K\MC9003895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0225" y="4953000"/>
            <a:ext cx="1585913" cy="1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93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Hypertension and Medicine</a:t>
            </a:r>
            <a:br>
              <a:rPr lang="en-US" dirty="0"/>
            </a:br>
            <a:endParaRPr lang="en-US" dirty="0"/>
          </a:p>
        </p:txBody>
      </p:sp>
      <p:sp>
        <p:nvSpPr>
          <p:cNvPr id="3" name="Content Placeholder 2"/>
          <p:cNvSpPr>
            <a:spLocks noGrp="1"/>
          </p:cNvSpPr>
          <p:nvPr>
            <p:ph idx="1"/>
          </p:nvPr>
        </p:nvSpPr>
        <p:spPr/>
        <p:txBody>
          <a:bodyPr/>
          <a:lstStyle/>
          <a:p>
            <a:r>
              <a:rPr lang="en-US" dirty="0" smtClean="0"/>
              <a:t>Cold </a:t>
            </a:r>
            <a:r>
              <a:rPr lang="en-US" dirty="0"/>
              <a:t>and flu medicines that contain decongestants are one of several classes of medicine that can cause your blood pressure to rise. Others include NSAID pain relievers, steroids, diet pills, birth control pills, and some antidepressants. If you have high blood pressure, talk to you doctor about what medicines and supplements you are taking that may affect blood pressure.</a:t>
            </a:r>
          </a:p>
          <a:p>
            <a:endParaRPr lang="en-US" dirty="0"/>
          </a:p>
        </p:txBody>
      </p:sp>
      <p:pic>
        <p:nvPicPr>
          <p:cNvPr id="6146" name="Picture 2" descr="C:\Users\pschilp\AppData\Local\Microsoft\Windows\Temporary Internet Files\Content.IE5\7F965PEL\MC9003839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8338" y="5181599"/>
            <a:ext cx="1584325"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9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The DASH Diet</a:t>
            </a:r>
            <a:br>
              <a:rPr lang="en-US" dirty="0"/>
            </a:br>
            <a:endParaRPr lang="en-US" dirty="0"/>
          </a:p>
        </p:txBody>
      </p:sp>
      <p:sp>
        <p:nvSpPr>
          <p:cNvPr id="3" name="Content Placeholder 2"/>
          <p:cNvSpPr>
            <a:spLocks noGrp="1"/>
          </p:cNvSpPr>
          <p:nvPr>
            <p:ph idx="1"/>
          </p:nvPr>
        </p:nvSpPr>
        <p:spPr/>
        <p:txBody>
          <a:bodyPr/>
          <a:lstStyle/>
          <a:p>
            <a:r>
              <a:rPr lang="en-US" dirty="0" smtClean="0"/>
              <a:t>You </a:t>
            </a:r>
            <a:r>
              <a:rPr lang="en-US" dirty="0"/>
              <a:t>may be able to lower your blood pressure by switching to a better diet. The DASH Diet -- Dietary Approaches to Stop Hypertension -- involves eating more fruits, vegetables, whole-grain foods, low-fat dairy, fish, poultry, and nuts. You should eat less red meat, saturated fats, and sweets. Reducing sodium in your diet can also have a significant effect.</a:t>
            </a:r>
          </a:p>
          <a:p>
            <a:endParaRPr lang="en-US" dirty="0"/>
          </a:p>
        </p:txBody>
      </p:sp>
      <p:pic>
        <p:nvPicPr>
          <p:cNvPr id="4098" name="Picture 2" descr="C:\Users\pschilp\AppData\Local\Microsoft\Windows\Temporary Internet Files\Content.IE5\9PQ3J6HI\MP9102210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8001000"/>
            <a:ext cx="16202025" cy="286226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pschilp\AppData\Local\Microsoft\Windows\Temporary Internet Files\Content.IE5\18Q6YGXR\MC9004418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088" y="4905375"/>
            <a:ext cx="1917700" cy="16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356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Exercise</a:t>
            </a:r>
            <a:br>
              <a:rPr lang="en-US" dirty="0"/>
            </a:br>
            <a:endParaRPr lang="en-US" dirty="0"/>
          </a:p>
        </p:txBody>
      </p:sp>
      <p:sp>
        <p:nvSpPr>
          <p:cNvPr id="3" name="Content Placeholder 2"/>
          <p:cNvSpPr>
            <a:spLocks noGrp="1"/>
          </p:cNvSpPr>
          <p:nvPr>
            <p:ph idx="1"/>
          </p:nvPr>
        </p:nvSpPr>
        <p:spPr/>
        <p:txBody>
          <a:bodyPr/>
          <a:lstStyle/>
          <a:p>
            <a:r>
              <a:rPr lang="en-US" dirty="0" smtClean="0"/>
              <a:t>Regular </a:t>
            </a:r>
            <a:r>
              <a:rPr lang="en-US" dirty="0"/>
              <a:t>exercise helps lower your blood pressure. Adults should get about 150 minutes of moderate-intensity exercise every week. That could include gardening, walking briskly, bicycling, or other aerobic exercise. Muscle-strengthening activities are recommended at least two days a week and should work all major muscle groups.</a:t>
            </a:r>
          </a:p>
          <a:p>
            <a:endParaRPr lang="en-US" dirty="0"/>
          </a:p>
        </p:txBody>
      </p:sp>
      <p:pic>
        <p:nvPicPr>
          <p:cNvPr id="3074" name="Picture 2" descr="C:\Users\pschilp\AppData\Local\Microsoft\Windows\Temporary Internet Files\Content.IE5\DVBOC385\MC9003316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75" y="4989513"/>
            <a:ext cx="1370013"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438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Living With High Blood Pressure</a:t>
            </a:r>
            <a:br>
              <a:rPr lang="en-US" dirty="0"/>
            </a:br>
            <a:endParaRPr lang="en-US" dirty="0"/>
          </a:p>
        </p:txBody>
      </p:sp>
      <p:sp>
        <p:nvSpPr>
          <p:cNvPr id="3" name="Content Placeholder 2"/>
          <p:cNvSpPr>
            <a:spLocks noGrp="1"/>
          </p:cNvSpPr>
          <p:nvPr>
            <p:ph idx="1"/>
          </p:nvPr>
        </p:nvSpPr>
        <p:spPr/>
        <p:txBody>
          <a:bodyPr/>
          <a:lstStyle/>
          <a:p>
            <a:r>
              <a:rPr lang="en-US" dirty="0" smtClean="0"/>
              <a:t>Hypertension </a:t>
            </a:r>
            <a:r>
              <a:rPr lang="en-US" dirty="0"/>
              <a:t>is often a life-long condition. It's important to take your medications and continue to monitor your blood pressure. If you keep it under control, you can reduce your risk of stroke, heart disease, and kidney failure.</a:t>
            </a:r>
          </a:p>
          <a:p>
            <a:endParaRPr lang="en-US" dirty="0"/>
          </a:p>
        </p:txBody>
      </p:sp>
      <p:pic>
        <p:nvPicPr>
          <p:cNvPr id="2052" name="Picture 4" descr="C:\Users\pschilp\AppData\Local\Microsoft\Windows\Temporary Internet Files\Content.IE5\18Q6YGXR\MC9002868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7588" y="4038600"/>
            <a:ext cx="1751012"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39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Improve Blood Pressure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7874085"/>
              </p:ext>
            </p:extLst>
          </p:nvPr>
        </p:nvGraphicFramePr>
        <p:xfrm>
          <a:off x="457200" y="1600200"/>
          <a:ext cx="8229600" cy="5105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38200">
                <a:tc>
                  <a:txBody>
                    <a:bodyPr/>
                    <a:lstStyle/>
                    <a:p>
                      <a:pPr algn="ctr"/>
                      <a:r>
                        <a:rPr lang="en-US" sz="2400" dirty="0" smtClean="0"/>
                        <a:t>Modification</a:t>
                      </a:r>
                      <a:endParaRPr lang="en-US" sz="2400" dirty="0"/>
                    </a:p>
                  </a:txBody>
                  <a:tcPr/>
                </a:tc>
                <a:tc>
                  <a:txBody>
                    <a:bodyPr/>
                    <a:lstStyle/>
                    <a:p>
                      <a:pPr algn="ctr"/>
                      <a:r>
                        <a:rPr lang="en-US" sz="2400" dirty="0" smtClean="0"/>
                        <a:t>Recommendation</a:t>
                      </a:r>
                      <a:endParaRPr lang="en-US" sz="2400" dirty="0"/>
                    </a:p>
                  </a:txBody>
                  <a:tcPr/>
                </a:tc>
                <a:tc>
                  <a:txBody>
                    <a:bodyPr/>
                    <a:lstStyle/>
                    <a:p>
                      <a:pPr algn="ctr"/>
                      <a:r>
                        <a:rPr lang="en-US" sz="2400" dirty="0" smtClean="0"/>
                        <a:t>Approximate SBP Reduction Range</a:t>
                      </a:r>
                      <a:endParaRPr lang="en-US" sz="2400" dirty="0"/>
                    </a:p>
                  </a:txBody>
                  <a:tcPr/>
                </a:tc>
                <a:extLst>
                  <a:ext uri="{0D108BD9-81ED-4DB2-BD59-A6C34878D82A}">
                    <a16:rowId xmlns:a16="http://schemas.microsoft.com/office/drawing/2014/main" val="10000"/>
                  </a:ext>
                </a:extLst>
              </a:tr>
              <a:tr h="838200">
                <a:tc>
                  <a:txBody>
                    <a:bodyPr/>
                    <a:lstStyle/>
                    <a:p>
                      <a:pPr algn="ctr"/>
                      <a:r>
                        <a:rPr lang="en-US" sz="2400" dirty="0" smtClean="0"/>
                        <a:t>Weight reduction</a:t>
                      </a:r>
                      <a:endParaRPr lang="en-US" sz="2400" dirty="0"/>
                    </a:p>
                  </a:txBody>
                  <a:tcPr/>
                </a:tc>
                <a:tc>
                  <a:txBody>
                    <a:bodyPr/>
                    <a:lstStyle/>
                    <a:p>
                      <a:pPr algn="ctr"/>
                      <a:r>
                        <a:rPr lang="en-US" sz="2400" dirty="0" smtClean="0"/>
                        <a:t>Maintain normal body weight</a:t>
                      </a:r>
                      <a:endParaRPr lang="en-US" sz="2400" dirty="0"/>
                    </a:p>
                  </a:txBody>
                  <a:tcPr/>
                </a:tc>
                <a:tc>
                  <a:txBody>
                    <a:bodyPr/>
                    <a:lstStyle/>
                    <a:p>
                      <a:pPr algn="ctr"/>
                      <a:r>
                        <a:rPr lang="en-US" sz="2400" dirty="0" smtClean="0"/>
                        <a:t>5-20 mmHg</a:t>
                      </a:r>
                    </a:p>
                    <a:p>
                      <a:pPr algn="ctr"/>
                      <a:r>
                        <a:rPr lang="en-US" sz="2400" dirty="0" smtClean="0"/>
                        <a:t>10 kg loss</a:t>
                      </a:r>
                      <a:endParaRPr lang="en-US" sz="2400" dirty="0"/>
                    </a:p>
                  </a:txBody>
                  <a:tcPr/>
                </a:tc>
                <a:extLst>
                  <a:ext uri="{0D108BD9-81ED-4DB2-BD59-A6C34878D82A}">
                    <a16:rowId xmlns:a16="http://schemas.microsoft.com/office/drawing/2014/main" val="10001"/>
                  </a:ext>
                </a:extLst>
              </a:tr>
              <a:tr h="838200">
                <a:tc>
                  <a:txBody>
                    <a:bodyPr/>
                    <a:lstStyle/>
                    <a:p>
                      <a:pPr algn="ctr"/>
                      <a:r>
                        <a:rPr lang="en-US" sz="2400" dirty="0" smtClean="0"/>
                        <a:t>DASH eating</a:t>
                      </a:r>
                      <a:r>
                        <a:rPr lang="en-US" sz="2400" baseline="0" dirty="0" smtClean="0"/>
                        <a:t> plan</a:t>
                      </a:r>
                      <a:endParaRPr lang="en-US" sz="2400" dirty="0"/>
                    </a:p>
                  </a:txBody>
                  <a:tcPr/>
                </a:tc>
                <a:tc>
                  <a:txBody>
                    <a:bodyPr/>
                    <a:lstStyle/>
                    <a:p>
                      <a:pPr algn="ctr"/>
                      <a:r>
                        <a:rPr lang="en-US" sz="1800" b="1" dirty="0" smtClean="0"/>
                        <a:t>Diet rich in fruits, veggies, low fat diary and reduced</a:t>
                      </a:r>
                      <a:r>
                        <a:rPr lang="en-US" sz="1800" b="1" baseline="0" dirty="0" smtClean="0"/>
                        <a:t> in fat</a:t>
                      </a:r>
                      <a:endParaRPr lang="en-US" sz="1800" b="1" dirty="0"/>
                    </a:p>
                  </a:txBody>
                  <a:tcPr/>
                </a:tc>
                <a:tc>
                  <a:txBody>
                    <a:bodyPr/>
                    <a:lstStyle/>
                    <a:p>
                      <a:pPr algn="ctr"/>
                      <a:r>
                        <a:rPr lang="en-US" sz="2400" dirty="0" smtClean="0"/>
                        <a:t>8-14 mmHg</a:t>
                      </a:r>
                      <a:endParaRPr lang="en-US" sz="2400" dirty="0"/>
                    </a:p>
                  </a:txBody>
                  <a:tcPr/>
                </a:tc>
                <a:extLst>
                  <a:ext uri="{0D108BD9-81ED-4DB2-BD59-A6C34878D82A}">
                    <a16:rowId xmlns:a16="http://schemas.microsoft.com/office/drawing/2014/main" val="10002"/>
                  </a:ext>
                </a:extLst>
              </a:tr>
              <a:tr h="838200">
                <a:tc>
                  <a:txBody>
                    <a:bodyPr/>
                    <a:lstStyle/>
                    <a:p>
                      <a:pPr algn="ctr"/>
                      <a:r>
                        <a:rPr lang="en-US" sz="2400" dirty="0" smtClean="0"/>
                        <a:t>Restrict Sodium Intake</a:t>
                      </a:r>
                      <a:endParaRPr lang="en-US" sz="2400" dirty="0"/>
                    </a:p>
                  </a:txBody>
                  <a:tcPr/>
                </a:tc>
                <a:tc>
                  <a:txBody>
                    <a:bodyPr/>
                    <a:lstStyle/>
                    <a:p>
                      <a:pPr algn="ctr"/>
                      <a:r>
                        <a:rPr lang="en-US" sz="2400" dirty="0" smtClean="0"/>
                        <a:t>&lt; 2.4 grams of sodium per day</a:t>
                      </a:r>
                      <a:endParaRPr lang="en-US" sz="2400" dirty="0"/>
                    </a:p>
                  </a:txBody>
                  <a:tcPr/>
                </a:tc>
                <a:tc>
                  <a:txBody>
                    <a:bodyPr/>
                    <a:lstStyle/>
                    <a:p>
                      <a:pPr algn="ctr"/>
                      <a:r>
                        <a:rPr lang="en-US" sz="2400" dirty="0" smtClean="0"/>
                        <a:t>2-8 mmHg</a:t>
                      </a:r>
                      <a:endParaRPr lang="en-US" sz="2400" dirty="0"/>
                    </a:p>
                  </a:txBody>
                  <a:tcPr/>
                </a:tc>
                <a:extLst>
                  <a:ext uri="{0D108BD9-81ED-4DB2-BD59-A6C34878D82A}">
                    <a16:rowId xmlns:a16="http://schemas.microsoft.com/office/drawing/2014/main" val="10003"/>
                  </a:ext>
                </a:extLst>
              </a:tr>
              <a:tr h="838200">
                <a:tc>
                  <a:txBody>
                    <a:bodyPr/>
                    <a:lstStyle/>
                    <a:p>
                      <a:pPr algn="ctr"/>
                      <a:r>
                        <a:rPr lang="en-US" sz="2400" dirty="0" smtClean="0"/>
                        <a:t>Physical</a:t>
                      </a:r>
                      <a:r>
                        <a:rPr lang="en-US" sz="2400" baseline="0" dirty="0" smtClean="0"/>
                        <a:t> Activity</a:t>
                      </a:r>
                      <a:endParaRPr lang="en-US" sz="2400" dirty="0"/>
                    </a:p>
                  </a:txBody>
                  <a:tcPr/>
                </a:tc>
                <a:tc>
                  <a:txBody>
                    <a:bodyPr/>
                    <a:lstStyle/>
                    <a:p>
                      <a:pPr algn="ctr"/>
                      <a:r>
                        <a:rPr lang="en-US" sz="2400" dirty="0" smtClean="0"/>
                        <a:t>30 minutes of aerobic exercise</a:t>
                      </a:r>
                      <a:endParaRPr lang="en-US" sz="2400" dirty="0"/>
                    </a:p>
                  </a:txBody>
                  <a:tcPr/>
                </a:tc>
                <a:tc>
                  <a:txBody>
                    <a:bodyPr/>
                    <a:lstStyle/>
                    <a:p>
                      <a:pPr algn="ctr"/>
                      <a:r>
                        <a:rPr lang="en-US" sz="2400" dirty="0" smtClean="0"/>
                        <a:t>4-10 mmHg</a:t>
                      </a:r>
                      <a:endParaRPr lang="en-US" sz="2400" dirty="0"/>
                    </a:p>
                  </a:txBody>
                  <a:tcPr/>
                </a:tc>
                <a:extLst>
                  <a:ext uri="{0D108BD9-81ED-4DB2-BD59-A6C34878D82A}">
                    <a16:rowId xmlns:a16="http://schemas.microsoft.com/office/drawing/2014/main" val="10004"/>
                  </a:ext>
                </a:extLst>
              </a:tr>
              <a:tr h="838200">
                <a:tc>
                  <a:txBody>
                    <a:bodyPr/>
                    <a:lstStyle/>
                    <a:p>
                      <a:pPr algn="ctr"/>
                      <a:r>
                        <a:rPr lang="en-US" sz="2400" dirty="0" smtClean="0"/>
                        <a:t>Moderate alcohol</a:t>
                      </a:r>
                      <a:endParaRPr lang="en-US" sz="2400" dirty="0"/>
                    </a:p>
                  </a:txBody>
                  <a:tcPr/>
                </a:tc>
                <a:tc>
                  <a:txBody>
                    <a:bodyPr/>
                    <a:lstStyle/>
                    <a:p>
                      <a:pPr algn="ctr"/>
                      <a:r>
                        <a:rPr lang="en-US" sz="1800" b="1" dirty="0" smtClean="0"/>
                        <a:t>2 drinks/day for men</a:t>
                      </a:r>
                    </a:p>
                    <a:p>
                      <a:pPr algn="ctr"/>
                      <a:r>
                        <a:rPr lang="en-US" sz="1800" b="1" dirty="0" smtClean="0"/>
                        <a:t>1</a:t>
                      </a:r>
                      <a:r>
                        <a:rPr lang="en-US" sz="1800" b="1" baseline="0" dirty="0" smtClean="0"/>
                        <a:t> drink/day for women</a:t>
                      </a:r>
                      <a:endParaRPr lang="en-US" sz="1800" b="1" dirty="0"/>
                    </a:p>
                  </a:txBody>
                  <a:tcPr/>
                </a:tc>
                <a:tc>
                  <a:txBody>
                    <a:bodyPr/>
                    <a:lstStyle/>
                    <a:p>
                      <a:pPr algn="ctr"/>
                      <a:r>
                        <a:rPr lang="en-US" sz="2400" dirty="0" smtClean="0"/>
                        <a:t>2-4 mmHg</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74642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ABCD’s of BP Measurement</a:t>
            </a:r>
            <a:endParaRPr lang="en-US" dirty="0"/>
          </a:p>
        </p:txBody>
      </p:sp>
      <p:sp>
        <p:nvSpPr>
          <p:cNvPr id="3" name="Content Placeholder 2"/>
          <p:cNvSpPr>
            <a:spLocks noGrp="1"/>
          </p:cNvSpPr>
          <p:nvPr>
            <p:ph idx="1"/>
          </p:nvPr>
        </p:nvSpPr>
        <p:spPr/>
        <p:txBody>
          <a:bodyPr/>
          <a:lstStyle/>
          <a:p>
            <a:r>
              <a:rPr lang="en-US" sz="4000" b="1" dirty="0" smtClean="0"/>
              <a:t>A</a:t>
            </a:r>
            <a:r>
              <a:rPr lang="en-US" b="1" dirty="0" smtClean="0"/>
              <a:t>chieve a calm state</a:t>
            </a:r>
          </a:p>
          <a:p>
            <a:pPr marL="651510" indent="-514350">
              <a:buFont typeface="+mj-lt"/>
              <a:buAutoNum type="arabicPeriod"/>
            </a:pPr>
            <a:r>
              <a:rPr lang="en-US" sz="2400" dirty="0" smtClean="0"/>
              <a:t>Make sure you are quiet and relaxed</a:t>
            </a:r>
          </a:p>
          <a:p>
            <a:pPr marL="651510" indent="-514350">
              <a:buFont typeface="+mj-lt"/>
              <a:buAutoNum type="arabicPeriod"/>
            </a:pPr>
            <a:r>
              <a:rPr lang="en-US" sz="2400" dirty="0" smtClean="0"/>
              <a:t>Sit calmly without talking for 5 minutes</a:t>
            </a:r>
          </a:p>
          <a:p>
            <a:pPr marL="651510" indent="-514350">
              <a:buFont typeface="+mj-lt"/>
              <a:buAutoNum type="arabicPeriod"/>
            </a:pPr>
            <a:r>
              <a:rPr lang="en-US" sz="2400" dirty="0" smtClean="0"/>
              <a:t>Avoid caffeine, alcohol, and smoking</a:t>
            </a:r>
          </a:p>
          <a:p>
            <a:r>
              <a:rPr lang="en-US" sz="4000" b="1" dirty="0" smtClean="0"/>
              <a:t>B</a:t>
            </a:r>
            <a:r>
              <a:rPr lang="en-US" b="1" dirty="0" smtClean="0"/>
              <a:t>ody posture is important</a:t>
            </a:r>
          </a:p>
          <a:p>
            <a:pPr marL="594360" indent="-457200">
              <a:buFont typeface="+mj-lt"/>
              <a:buAutoNum type="arabicPeriod"/>
            </a:pPr>
            <a:r>
              <a:rPr lang="en-US" sz="2400" dirty="0" smtClean="0"/>
              <a:t>Sit in a chair with feet flat on floor</a:t>
            </a:r>
          </a:p>
          <a:p>
            <a:pPr marL="594360" indent="-457200">
              <a:buFont typeface="+mj-lt"/>
              <a:buAutoNum type="arabicPeriod"/>
            </a:pPr>
            <a:r>
              <a:rPr lang="en-US" sz="2400" dirty="0" smtClean="0"/>
              <a:t>Legs should not be crossed</a:t>
            </a:r>
          </a:p>
          <a:p>
            <a:pPr marL="594360" indent="-457200">
              <a:buFont typeface="+mj-lt"/>
              <a:buAutoNum type="arabicPeriod"/>
            </a:pPr>
            <a:r>
              <a:rPr lang="en-US" sz="2400" dirty="0" smtClean="0"/>
              <a:t>Arms should be bare and at heart level</a:t>
            </a:r>
          </a:p>
          <a:p>
            <a:endParaRPr lang="en-US" sz="2400" dirty="0" smtClean="0"/>
          </a:p>
          <a:p>
            <a:endParaRPr lang="en-US" dirty="0"/>
          </a:p>
        </p:txBody>
      </p:sp>
    </p:spTree>
    <p:extLst>
      <p:ext uri="{BB962C8B-B14F-4D97-AF65-F5344CB8AC3E}">
        <p14:creationId xmlns:p14="http://schemas.microsoft.com/office/powerpoint/2010/main" val="123848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066799"/>
          </a:xfrm>
        </p:spPr>
        <p:txBody>
          <a:bodyPr>
            <a:normAutofit fontScale="90000"/>
          </a:bodyPr>
          <a:lstStyle/>
          <a:p>
            <a:r>
              <a:rPr lang="en-US" dirty="0" smtClean="0"/>
              <a:t>What is Blood Pressure?</a:t>
            </a:r>
            <a:endParaRPr lang="en-US" dirty="0"/>
          </a:p>
        </p:txBody>
      </p:sp>
      <p:sp>
        <p:nvSpPr>
          <p:cNvPr id="3" name="Subtitle 2"/>
          <p:cNvSpPr>
            <a:spLocks noGrp="1"/>
          </p:cNvSpPr>
          <p:nvPr>
            <p:ph type="subTitle" idx="1"/>
          </p:nvPr>
        </p:nvSpPr>
        <p:spPr>
          <a:xfrm>
            <a:off x="1371600" y="1371600"/>
            <a:ext cx="6400800" cy="4267200"/>
          </a:xfrm>
        </p:spPr>
        <p:txBody>
          <a:bodyPr>
            <a:normAutofit/>
          </a:bodyPr>
          <a:lstStyle/>
          <a:p>
            <a:pPr marL="457200" indent="-457200" algn="l">
              <a:buFont typeface="Arial" pitchFamily="34" charset="0"/>
              <a:buChar char="•"/>
            </a:pPr>
            <a:endParaRPr lang="en-US" b="1" dirty="0" smtClean="0"/>
          </a:p>
          <a:p>
            <a:pPr marL="457200" indent="-457200" algn="l">
              <a:buFont typeface="Arial" pitchFamily="34" charset="0"/>
              <a:buChar char="•"/>
            </a:pPr>
            <a:r>
              <a:rPr lang="en-US" b="1" dirty="0" smtClean="0"/>
              <a:t>Blood Pressure is the force of the blood pushing against the walls of arteries.</a:t>
            </a:r>
          </a:p>
          <a:p>
            <a:pPr marL="457200" indent="-457200" algn="l">
              <a:buFont typeface="Arial" pitchFamily="34" charset="0"/>
              <a:buChar char="•"/>
            </a:pPr>
            <a:r>
              <a:rPr lang="en-US" b="1" dirty="0" smtClean="0"/>
              <a:t>Blood Pressure is written as two numbers. Systolic/Diastolic numbers.</a:t>
            </a:r>
          </a:p>
          <a:p>
            <a:pPr marL="457200" indent="-457200" algn="l">
              <a:buFont typeface="Arial" pitchFamily="34" charset="0"/>
              <a:buChar char="•"/>
            </a:pPr>
            <a:r>
              <a:rPr lang="en-US" b="1" dirty="0" smtClean="0"/>
              <a:t>New Guidelines from JNC gives new BP measurement guidelines.</a:t>
            </a:r>
            <a:endParaRPr lang="en-US" b="1" dirty="0"/>
          </a:p>
        </p:txBody>
      </p:sp>
    </p:spTree>
    <p:extLst>
      <p:ext uri="{BB962C8B-B14F-4D97-AF65-F5344CB8AC3E}">
        <p14:creationId xmlns:p14="http://schemas.microsoft.com/office/powerpoint/2010/main" val="580596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ABC’s of BP Management </a:t>
            </a:r>
            <a:r>
              <a:rPr lang="en-US" sz="2800" dirty="0" smtClean="0"/>
              <a:t>cont.</a:t>
            </a:r>
            <a:endParaRPr lang="en-US" sz="2800" dirty="0"/>
          </a:p>
        </p:txBody>
      </p:sp>
      <p:sp>
        <p:nvSpPr>
          <p:cNvPr id="3" name="Content Placeholder 2"/>
          <p:cNvSpPr>
            <a:spLocks noGrp="1"/>
          </p:cNvSpPr>
          <p:nvPr>
            <p:ph idx="1"/>
          </p:nvPr>
        </p:nvSpPr>
        <p:spPr/>
        <p:txBody>
          <a:bodyPr/>
          <a:lstStyle/>
          <a:p>
            <a:r>
              <a:rPr lang="en-US" sz="4000" b="1" dirty="0" smtClean="0"/>
              <a:t>C</a:t>
            </a:r>
            <a:r>
              <a:rPr lang="en-US" b="1" dirty="0" smtClean="0"/>
              <a:t>alibrate &amp; check equipment</a:t>
            </a:r>
          </a:p>
          <a:p>
            <a:pPr marL="651510" indent="-514350">
              <a:buFont typeface="+mj-lt"/>
              <a:buAutoNum type="arabicPeriod"/>
            </a:pPr>
            <a:r>
              <a:rPr lang="en-US" dirty="0" smtClean="0"/>
              <a:t>Use a properly calibrated and validated instrument</a:t>
            </a:r>
          </a:p>
          <a:p>
            <a:pPr marL="651510" indent="-514350">
              <a:buFont typeface="+mj-lt"/>
              <a:buAutoNum type="arabicPeriod"/>
            </a:pPr>
            <a:r>
              <a:rPr lang="en-US" b="1" dirty="0" smtClean="0"/>
              <a:t> </a:t>
            </a:r>
            <a:r>
              <a:rPr lang="en-US" dirty="0" smtClean="0"/>
              <a:t>Check the cuff size and fit</a:t>
            </a:r>
          </a:p>
          <a:p>
            <a:r>
              <a:rPr lang="en-US" sz="4000" b="1" dirty="0" smtClean="0"/>
              <a:t>D</a:t>
            </a:r>
            <a:r>
              <a:rPr lang="en-US" b="1" dirty="0" smtClean="0"/>
              <a:t>ouble check any high readings </a:t>
            </a:r>
            <a:endParaRPr lang="en-US" sz="2400" dirty="0" smtClean="0"/>
          </a:p>
          <a:p>
            <a:pPr marL="880110" indent="-742950">
              <a:buFont typeface="+mj-lt"/>
              <a:buAutoNum type="arabicPeriod"/>
            </a:pPr>
            <a:r>
              <a:rPr lang="en-US" sz="2400" dirty="0" smtClean="0"/>
              <a:t>If BP registers high, take two readings 5 minutes apart</a:t>
            </a:r>
          </a:p>
          <a:p>
            <a:pPr marL="880110" indent="-742950">
              <a:buFont typeface="+mj-lt"/>
              <a:buAutoNum type="arabicPeriod"/>
            </a:pPr>
            <a:r>
              <a:rPr lang="en-US" sz="2400" dirty="0" smtClean="0"/>
              <a:t>Confirm any elevated readings in opposite arm</a:t>
            </a:r>
            <a:endParaRPr lang="en-US" sz="4000" dirty="0"/>
          </a:p>
        </p:txBody>
      </p:sp>
    </p:spTree>
    <p:extLst>
      <p:ext uri="{BB962C8B-B14F-4D97-AF65-F5344CB8AC3E}">
        <p14:creationId xmlns:p14="http://schemas.microsoft.com/office/powerpoint/2010/main" val="556257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lvl="1"/>
            <a:r>
              <a:rPr lang="en-US" dirty="0" smtClean="0"/>
              <a:t>American Heart Association, 2012</a:t>
            </a:r>
            <a:r>
              <a:rPr lang="en-US" dirty="0"/>
              <a:t>, </a:t>
            </a:r>
            <a:r>
              <a:rPr lang="en-US" dirty="0" smtClean="0"/>
              <a:t>Hypertension</a:t>
            </a:r>
            <a:r>
              <a:rPr lang="en-US" dirty="0"/>
              <a:t>, </a:t>
            </a:r>
            <a:r>
              <a:rPr lang="en-US" dirty="0">
                <a:hlinkClick r:id="rId2"/>
              </a:rPr>
              <a:t>http://</a:t>
            </a:r>
            <a:r>
              <a:rPr lang="en-US" dirty="0" smtClean="0">
                <a:hlinkClick r:id="rId2"/>
              </a:rPr>
              <a:t>www.heart.org/HEARTORG/Conditions/HighBloodPressure/High-Blood-Pressure-or-Hypertension_UCM_002020_SubHomePage.jsp</a:t>
            </a:r>
            <a:endParaRPr lang="en-US" dirty="0" smtClean="0"/>
          </a:p>
          <a:p>
            <a:pPr lvl="1"/>
            <a:r>
              <a:rPr lang="en-US" dirty="0" smtClean="0"/>
              <a:t>National Heart Lung and Blood Institute, 2012</a:t>
            </a:r>
            <a:r>
              <a:rPr lang="en-US" dirty="0"/>
              <a:t>, Hypertension, </a:t>
            </a:r>
            <a:r>
              <a:rPr lang="en-US" dirty="0">
                <a:hlinkClick r:id="rId3"/>
              </a:rPr>
              <a:t>http://</a:t>
            </a:r>
            <a:r>
              <a:rPr lang="en-US" dirty="0" smtClean="0">
                <a:hlinkClick r:id="rId3"/>
              </a:rPr>
              <a:t>www.nhlbi.nih.gov/health/public/heart/index.htm#hbp</a:t>
            </a:r>
            <a:endParaRPr lang="en-US" dirty="0" smtClean="0"/>
          </a:p>
          <a:p>
            <a:pPr lvl="1"/>
            <a:r>
              <a:rPr lang="en-US" dirty="0" smtClean="0"/>
              <a:t>WebMD, 2012</a:t>
            </a:r>
            <a:r>
              <a:rPr lang="en-US" dirty="0"/>
              <a:t>, Hypertension, </a:t>
            </a:r>
            <a:r>
              <a:rPr lang="en-US" dirty="0">
                <a:hlinkClick r:id="rId4"/>
              </a:rPr>
              <a:t>http://</a:t>
            </a:r>
            <a:r>
              <a:rPr lang="en-US" dirty="0" smtClean="0">
                <a:hlinkClick r:id="rId4"/>
              </a:rPr>
              <a:t>www.webmd.com/hypertension-high-blood-pressure/ss/slideshow-hypertension-overview</a:t>
            </a:r>
            <a:endParaRPr lang="en-US" dirty="0" smtClean="0"/>
          </a:p>
          <a:p>
            <a:pPr lvl="1"/>
            <a:endParaRPr lang="en-US" dirty="0"/>
          </a:p>
          <a:p>
            <a:pPr marL="585216" lvl="1" indent="0">
              <a:buNone/>
            </a:pPr>
            <a:endParaRPr lang="en-US" dirty="0"/>
          </a:p>
        </p:txBody>
      </p:sp>
    </p:spTree>
    <p:extLst>
      <p:ext uri="{BB962C8B-B14F-4D97-AF65-F5344CB8AC3E}">
        <p14:creationId xmlns:p14="http://schemas.microsoft.com/office/powerpoint/2010/main" val="62661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a:t>
            </a:r>
            <a:endParaRPr lang="en-US" dirty="0"/>
          </a:p>
        </p:txBody>
      </p:sp>
      <p:sp>
        <p:nvSpPr>
          <p:cNvPr id="4" name="Text Placeholder 3"/>
          <p:cNvSpPr>
            <a:spLocks noGrp="1"/>
          </p:cNvSpPr>
          <p:nvPr>
            <p:ph type="body" idx="1"/>
          </p:nvPr>
        </p:nvSpPr>
        <p:spPr/>
        <p:txBody>
          <a:bodyPr>
            <a:noAutofit/>
          </a:bodyPr>
          <a:lstStyle/>
          <a:p>
            <a:pPr algn="ctr"/>
            <a:r>
              <a:rPr lang="en-US" sz="3600" u="sng" dirty="0" smtClean="0"/>
              <a:t>SYSTOLIC</a:t>
            </a:r>
            <a:endParaRPr lang="en-US" sz="3600" u="sng" dirty="0"/>
          </a:p>
        </p:txBody>
      </p:sp>
      <p:sp>
        <p:nvSpPr>
          <p:cNvPr id="5" name="Text Placeholder 4"/>
          <p:cNvSpPr>
            <a:spLocks noGrp="1"/>
          </p:cNvSpPr>
          <p:nvPr>
            <p:ph type="body" sz="half" idx="3"/>
          </p:nvPr>
        </p:nvSpPr>
        <p:spPr/>
        <p:txBody>
          <a:bodyPr>
            <a:noAutofit/>
          </a:bodyPr>
          <a:lstStyle/>
          <a:p>
            <a:pPr algn="ctr"/>
            <a:r>
              <a:rPr lang="en-US" sz="3600" u="sng" dirty="0" smtClean="0"/>
              <a:t>DIASTOLIC</a:t>
            </a:r>
            <a:endParaRPr lang="en-US" sz="3600" u="sng" dirty="0"/>
          </a:p>
        </p:txBody>
      </p:sp>
      <p:sp>
        <p:nvSpPr>
          <p:cNvPr id="3" name="Content Placeholder 2"/>
          <p:cNvSpPr>
            <a:spLocks noGrp="1"/>
          </p:cNvSpPr>
          <p:nvPr>
            <p:ph sz="quarter" idx="2"/>
          </p:nvPr>
        </p:nvSpPr>
        <p:spPr/>
        <p:txBody>
          <a:bodyPr>
            <a:normAutofit fontScale="92500" lnSpcReduction="10000"/>
          </a:bodyPr>
          <a:lstStyle/>
          <a:p>
            <a:r>
              <a:rPr lang="en-US" dirty="0" smtClean="0"/>
              <a:t>The top or first number of your blood pressure reading.</a:t>
            </a:r>
          </a:p>
          <a:p>
            <a:r>
              <a:rPr lang="en-US" dirty="0" smtClean="0"/>
              <a:t>Systolic pressure  is the higher number &amp; measures your heart while it beats (at work).</a:t>
            </a:r>
          </a:p>
          <a:p>
            <a:r>
              <a:rPr lang="en-US" dirty="0" smtClean="0"/>
              <a:t>In Older People the most common form of high blood pressure is systolic pressure elevation.</a:t>
            </a:r>
          </a:p>
          <a:p>
            <a:pPr marL="0" indent="0">
              <a:buNone/>
            </a:pPr>
            <a:endParaRPr lang="en-US" dirty="0"/>
          </a:p>
        </p:txBody>
      </p:sp>
      <p:sp>
        <p:nvSpPr>
          <p:cNvPr id="6" name="Content Placeholder 5"/>
          <p:cNvSpPr>
            <a:spLocks noGrp="1"/>
          </p:cNvSpPr>
          <p:nvPr>
            <p:ph sz="quarter" idx="4"/>
          </p:nvPr>
        </p:nvSpPr>
        <p:spPr/>
        <p:txBody>
          <a:bodyPr>
            <a:normAutofit/>
          </a:bodyPr>
          <a:lstStyle/>
          <a:p>
            <a:r>
              <a:rPr lang="en-US" dirty="0" smtClean="0"/>
              <a:t>The bottom or second number of your blood pressure reading.</a:t>
            </a:r>
          </a:p>
          <a:p>
            <a:r>
              <a:rPr lang="en-US" dirty="0" smtClean="0"/>
              <a:t>Diastolic pressure is the lower number &amp; measures your pressure when it relaxes between beats (at rest).</a:t>
            </a:r>
          </a:p>
          <a:p>
            <a:endParaRPr lang="en-US" dirty="0" smtClean="0"/>
          </a:p>
          <a:p>
            <a:endParaRPr lang="en-US" dirty="0"/>
          </a:p>
        </p:txBody>
      </p:sp>
      <p:pic>
        <p:nvPicPr>
          <p:cNvPr id="2050" name="Picture 2" descr="C:\Users\pschilp\AppData\Local\Microsoft\Windows\Temporary Internet Files\Content.IE5\7F965PEL\MC9003514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334000"/>
            <a:ext cx="1806166" cy="1324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544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Blood Pressure Categories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34488387"/>
              </p:ext>
            </p:extLst>
          </p:nvPr>
        </p:nvGraphicFramePr>
        <p:xfrm>
          <a:off x="228600" y="914400"/>
          <a:ext cx="8229600" cy="5638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57745">
                <a:tc>
                  <a:txBody>
                    <a:bodyPr/>
                    <a:lstStyle/>
                    <a:p>
                      <a:pPr algn="ctr"/>
                      <a:r>
                        <a:rPr lang="en-US" sz="2400" baseline="0" dirty="0" smtClean="0"/>
                        <a:t>CATAGORY</a:t>
                      </a:r>
                      <a:endParaRPr lang="en-US" sz="2400" baseline="0" dirty="0"/>
                    </a:p>
                  </a:txBody>
                  <a:tcPr/>
                </a:tc>
                <a:tc>
                  <a:txBody>
                    <a:bodyPr/>
                    <a:lstStyle/>
                    <a:p>
                      <a:pPr algn="ctr"/>
                      <a:r>
                        <a:rPr lang="en-US" sz="2400" dirty="0" smtClean="0"/>
                        <a:t>SYSTOLIC</a:t>
                      </a:r>
                      <a:endParaRPr lang="en-US" sz="2400" dirty="0"/>
                    </a:p>
                  </a:txBody>
                  <a:tcPr/>
                </a:tc>
                <a:tc>
                  <a:txBody>
                    <a:bodyPr/>
                    <a:lstStyle/>
                    <a:p>
                      <a:pPr algn="ctr"/>
                      <a:r>
                        <a:rPr lang="en-US" sz="2400" dirty="0" smtClean="0"/>
                        <a:t>DIASTOLIC</a:t>
                      </a:r>
                      <a:endParaRPr lang="en-US" sz="2400" dirty="0"/>
                    </a:p>
                  </a:txBody>
                  <a:tcPr/>
                </a:tc>
                <a:extLst>
                  <a:ext uri="{0D108BD9-81ED-4DB2-BD59-A6C34878D82A}">
                    <a16:rowId xmlns:a16="http://schemas.microsoft.com/office/drawing/2014/main" val="10000"/>
                  </a:ext>
                </a:extLst>
              </a:tr>
              <a:tr h="461455">
                <a:tc>
                  <a:txBody>
                    <a:bodyPr/>
                    <a:lstStyle/>
                    <a:p>
                      <a:pPr algn="ctr"/>
                      <a:r>
                        <a:rPr lang="en-US" sz="2400" dirty="0" smtClean="0"/>
                        <a:t>NORMAL</a:t>
                      </a:r>
                      <a:endParaRPr lang="en-US" sz="2400" dirty="0"/>
                    </a:p>
                  </a:txBody>
                  <a:tcPr/>
                </a:tc>
                <a:tc>
                  <a:txBody>
                    <a:bodyPr/>
                    <a:lstStyle/>
                    <a:p>
                      <a:pPr algn="ctr"/>
                      <a:r>
                        <a:rPr lang="en-US" sz="2400" dirty="0" smtClean="0"/>
                        <a:t>LESS</a:t>
                      </a:r>
                      <a:r>
                        <a:rPr lang="en-US" sz="2400" baseline="0" dirty="0" smtClean="0"/>
                        <a:t> THAN 120</a:t>
                      </a:r>
                      <a:endParaRPr lang="en-US" sz="2400" dirty="0"/>
                    </a:p>
                  </a:txBody>
                  <a:tcPr/>
                </a:tc>
                <a:tc>
                  <a:txBody>
                    <a:bodyPr/>
                    <a:lstStyle/>
                    <a:p>
                      <a:pPr algn="ctr"/>
                      <a:r>
                        <a:rPr lang="en-US" sz="2400" dirty="0" smtClean="0"/>
                        <a:t>LESS THAN 80</a:t>
                      </a:r>
                      <a:endParaRPr lang="en-US" sz="2400" dirty="0"/>
                    </a:p>
                  </a:txBody>
                  <a:tcPr/>
                </a:tc>
                <a:extLst>
                  <a:ext uri="{0D108BD9-81ED-4DB2-BD59-A6C34878D82A}">
                    <a16:rowId xmlns:a16="http://schemas.microsoft.com/office/drawing/2014/main" val="10001"/>
                  </a:ext>
                </a:extLst>
              </a:tr>
              <a:tr h="770510">
                <a:tc>
                  <a:txBody>
                    <a:bodyPr/>
                    <a:lstStyle/>
                    <a:p>
                      <a:pPr algn="ctr"/>
                      <a:r>
                        <a:rPr lang="en-US" sz="2400" dirty="0" smtClean="0"/>
                        <a:t>PRE-</a:t>
                      </a:r>
                    </a:p>
                    <a:p>
                      <a:pPr algn="ctr"/>
                      <a:r>
                        <a:rPr lang="en-US" sz="2400" dirty="0" smtClean="0"/>
                        <a:t>HYPERTENSIVE</a:t>
                      </a:r>
                      <a:endParaRPr lang="en-US" sz="2400" dirty="0"/>
                    </a:p>
                  </a:txBody>
                  <a:tcPr/>
                </a:tc>
                <a:tc>
                  <a:txBody>
                    <a:bodyPr/>
                    <a:lstStyle/>
                    <a:p>
                      <a:pPr algn="ctr"/>
                      <a:r>
                        <a:rPr lang="en-US" sz="2400" dirty="0" smtClean="0"/>
                        <a:t>120-139    OR</a:t>
                      </a:r>
                      <a:endParaRPr lang="en-US" sz="2400" dirty="0"/>
                    </a:p>
                  </a:txBody>
                  <a:tcPr/>
                </a:tc>
                <a:tc>
                  <a:txBody>
                    <a:bodyPr/>
                    <a:lstStyle/>
                    <a:p>
                      <a:pPr algn="ctr"/>
                      <a:r>
                        <a:rPr lang="en-US" sz="2400" dirty="0" smtClean="0"/>
                        <a:t>80-89</a:t>
                      </a:r>
                      <a:endParaRPr lang="en-US" sz="2400" dirty="0"/>
                    </a:p>
                  </a:txBody>
                  <a:tcPr/>
                </a:tc>
                <a:extLst>
                  <a:ext uri="{0D108BD9-81ED-4DB2-BD59-A6C34878D82A}">
                    <a16:rowId xmlns:a16="http://schemas.microsoft.com/office/drawing/2014/main" val="10002"/>
                  </a:ext>
                </a:extLst>
              </a:tr>
              <a:tr h="1119155">
                <a:tc>
                  <a:txBody>
                    <a:bodyPr/>
                    <a:lstStyle/>
                    <a:p>
                      <a:pPr algn="ctr"/>
                      <a:r>
                        <a:rPr lang="en-US" sz="2400" dirty="0" smtClean="0"/>
                        <a:t>HIGH BLOOD PRESSURE STAGE 1</a:t>
                      </a:r>
                      <a:endParaRPr lang="en-US" sz="2400" dirty="0"/>
                    </a:p>
                  </a:txBody>
                  <a:tcPr/>
                </a:tc>
                <a:tc>
                  <a:txBody>
                    <a:bodyPr/>
                    <a:lstStyle/>
                    <a:p>
                      <a:pPr algn="ctr"/>
                      <a:r>
                        <a:rPr lang="en-US" sz="2400" dirty="0" smtClean="0"/>
                        <a:t>140-159   OR</a:t>
                      </a:r>
                      <a:endParaRPr lang="en-US" sz="2400" dirty="0"/>
                    </a:p>
                  </a:txBody>
                  <a:tcPr/>
                </a:tc>
                <a:tc>
                  <a:txBody>
                    <a:bodyPr/>
                    <a:lstStyle/>
                    <a:p>
                      <a:pPr algn="ctr"/>
                      <a:r>
                        <a:rPr lang="en-US" sz="2400" dirty="0" smtClean="0"/>
                        <a:t>90-99</a:t>
                      </a:r>
                      <a:endParaRPr lang="en-US" sz="2400" dirty="0"/>
                    </a:p>
                  </a:txBody>
                  <a:tcPr/>
                </a:tc>
                <a:extLst>
                  <a:ext uri="{0D108BD9-81ED-4DB2-BD59-A6C34878D82A}">
                    <a16:rowId xmlns:a16="http://schemas.microsoft.com/office/drawing/2014/main" val="10003"/>
                  </a:ext>
                </a:extLst>
              </a:tr>
              <a:tr h="1165552">
                <a:tc>
                  <a:txBody>
                    <a:bodyPr/>
                    <a:lstStyle/>
                    <a:p>
                      <a:pPr algn="ctr"/>
                      <a:r>
                        <a:rPr lang="en-US" sz="2400" dirty="0" smtClean="0"/>
                        <a:t>HIGH</a:t>
                      </a:r>
                      <a:r>
                        <a:rPr lang="en-US" sz="2400" baseline="0" dirty="0" smtClean="0"/>
                        <a:t> BLOOD </a:t>
                      </a:r>
                    </a:p>
                    <a:p>
                      <a:pPr algn="ctr"/>
                      <a:r>
                        <a:rPr lang="en-US" sz="2400" baseline="0" dirty="0" smtClean="0"/>
                        <a:t>PRESSURE</a:t>
                      </a:r>
                    </a:p>
                    <a:p>
                      <a:pPr algn="ctr"/>
                      <a:r>
                        <a:rPr lang="en-US" sz="2400" baseline="0" dirty="0" smtClean="0"/>
                        <a:t>STAGE 2</a:t>
                      </a:r>
                      <a:endParaRPr lang="en-US" sz="2400" dirty="0"/>
                    </a:p>
                  </a:txBody>
                  <a:tcPr/>
                </a:tc>
                <a:tc>
                  <a:txBody>
                    <a:bodyPr/>
                    <a:lstStyle/>
                    <a:p>
                      <a:pPr algn="ctr"/>
                      <a:r>
                        <a:rPr lang="en-US" sz="2400" dirty="0" smtClean="0"/>
                        <a:t>160 OR HIGHER  OR</a:t>
                      </a:r>
                      <a:endParaRPr lang="en-US" sz="2400" dirty="0"/>
                    </a:p>
                  </a:txBody>
                  <a:tcPr/>
                </a:tc>
                <a:tc>
                  <a:txBody>
                    <a:bodyPr/>
                    <a:lstStyle/>
                    <a:p>
                      <a:pPr algn="ctr"/>
                      <a:r>
                        <a:rPr lang="en-US" sz="2400" dirty="0" smtClean="0"/>
                        <a:t>100</a:t>
                      </a:r>
                      <a:r>
                        <a:rPr lang="en-US" sz="2400" baseline="0" dirty="0" smtClean="0"/>
                        <a:t> OR HIGHER</a:t>
                      </a:r>
                      <a:endParaRPr lang="en-US" sz="2400" dirty="0"/>
                    </a:p>
                  </a:txBody>
                  <a:tcPr/>
                </a:tc>
                <a:extLst>
                  <a:ext uri="{0D108BD9-81ED-4DB2-BD59-A6C34878D82A}">
                    <a16:rowId xmlns:a16="http://schemas.microsoft.com/office/drawing/2014/main" val="10004"/>
                  </a:ext>
                </a:extLst>
              </a:tr>
              <a:tr h="1219200">
                <a:tc>
                  <a:txBody>
                    <a:bodyPr/>
                    <a:lstStyle/>
                    <a:p>
                      <a:pPr algn="ctr"/>
                      <a:r>
                        <a:rPr lang="en-US" sz="2400" dirty="0" smtClean="0"/>
                        <a:t>HYPERTENSIVE CRISIS</a:t>
                      </a:r>
                    </a:p>
                    <a:p>
                      <a:pPr algn="ctr"/>
                      <a:r>
                        <a:rPr lang="en-US" sz="2400" dirty="0" smtClean="0"/>
                        <a:t>(EMERGENCY)</a:t>
                      </a:r>
                      <a:endParaRPr lang="en-US" sz="2400" dirty="0"/>
                    </a:p>
                  </a:txBody>
                  <a:tcPr/>
                </a:tc>
                <a:tc>
                  <a:txBody>
                    <a:bodyPr/>
                    <a:lstStyle/>
                    <a:p>
                      <a:pPr algn="ctr"/>
                      <a:r>
                        <a:rPr lang="en-US" sz="2400" dirty="0" smtClean="0"/>
                        <a:t>HIGHER THAN 180  OR</a:t>
                      </a:r>
                      <a:endParaRPr lang="en-US" sz="2400" dirty="0"/>
                    </a:p>
                  </a:txBody>
                  <a:tcPr/>
                </a:tc>
                <a:tc>
                  <a:txBody>
                    <a:bodyPr/>
                    <a:lstStyle/>
                    <a:p>
                      <a:pPr algn="ctr"/>
                      <a:r>
                        <a:rPr lang="en-US" sz="2400" dirty="0" smtClean="0"/>
                        <a:t>HIGHER THAN 110</a:t>
                      </a:r>
                      <a:endParaRPr lang="en-US" sz="24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57570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609600"/>
            <a:ext cx="8686800" cy="8534400"/>
          </a:xfrm>
        </p:spPr>
      </p:pic>
    </p:spTree>
    <p:extLst>
      <p:ext uri="{BB962C8B-B14F-4D97-AF65-F5344CB8AC3E}">
        <p14:creationId xmlns:p14="http://schemas.microsoft.com/office/powerpoint/2010/main" val="2443670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Hypertension?</a:t>
            </a:r>
            <a:endParaRPr lang="en-US" dirty="0"/>
          </a:p>
        </p:txBody>
      </p:sp>
      <p:sp>
        <p:nvSpPr>
          <p:cNvPr id="3" name="Content Placeholder 2"/>
          <p:cNvSpPr>
            <a:spLocks noGrp="1"/>
          </p:cNvSpPr>
          <p:nvPr>
            <p:ph idx="1"/>
          </p:nvPr>
        </p:nvSpPr>
        <p:spPr/>
        <p:txBody>
          <a:bodyPr/>
          <a:lstStyle/>
          <a:p>
            <a:r>
              <a:rPr lang="en-US" dirty="0" smtClean="0"/>
              <a:t>Hypertension</a:t>
            </a:r>
            <a:r>
              <a:rPr lang="en-US" dirty="0"/>
              <a:t>, or high blood pressure, is a common condition that will catch up with most people who live into older </a:t>
            </a:r>
            <a:r>
              <a:rPr lang="en-US" dirty="0" smtClean="0"/>
              <a:t>age. Hypertension  </a:t>
            </a:r>
            <a:r>
              <a:rPr lang="en-US" dirty="0"/>
              <a:t>raises the heart's workload and can cause serious damage to the arteries. Over time, uncontrolled high blood pressure increases the risk of heart disease, stroke, and kidney disease.</a:t>
            </a:r>
          </a:p>
          <a:p>
            <a:endParaRPr lang="en-US" dirty="0"/>
          </a:p>
        </p:txBody>
      </p:sp>
      <p:sp>
        <p:nvSpPr>
          <p:cNvPr id="4" name="Rectangle 3"/>
          <p:cNvSpPr/>
          <p:nvPr/>
        </p:nvSpPr>
        <p:spPr>
          <a:xfrm>
            <a:off x="3429000" y="-86205530"/>
            <a:ext cx="4572000" cy="179310625"/>
          </a:xfrm>
          <a:prstGeom prst="rect">
            <a:avLst/>
          </a:prstGeom>
        </p:spPr>
        <p:txBody>
          <a:bodyPr>
            <a:spAutoFit/>
          </a:bodyPr>
          <a:lstStyle/>
          <a:p>
            <a:endParaRPr lang="en-US" dirty="0"/>
          </a:p>
          <a:p>
            <a:endParaRPr lang="en-US" dirty="0"/>
          </a:p>
          <a:p>
            <a:endParaRPr lang="en-US" dirty="0"/>
          </a:p>
          <a:p>
            <a:endParaRPr lang="en-US" dirty="0"/>
          </a:p>
          <a:p>
            <a:r>
              <a:rPr lang="en-US" dirty="0"/>
              <a:t>&lt;script language="JavaScript1.2" type="text/javascript" charset="ISO-8859-1" src="http://as.webmd.com/js.ng/Params.richmedia=yes&amp;transactionID=3748521697139&amp;tile=3748521697139&amp;bc=_age122_sex2_sex1_f65_f52_age2_age121_cust1_r05_o8_o15_f33_e1_r52_bty21_h16_f43_f41_diet_food_fit_k590_g00_a080_j10_&amp;xpg=1817&amp;sec=8001|8005|8006|8007|8008&amp;artid=140600&amp;site=2&amp;affiliate=22&amp;uri=subject%3Dhigh%5Fblood%5Fpressure%5Fslideshow%5Fpicturessource%3Dem&amp;pos=101&amp;app=22&amp;dmp=_lall_"&gt;&lt;/script&gt;</a:t>
            </a:r>
          </a:p>
          <a:p>
            <a:r>
              <a:rPr lang="en-US" dirty="0"/>
              <a:t> </a:t>
            </a:r>
          </a:p>
          <a:p>
            <a:r>
              <a:rPr lang="en-US" dirty="0"/>
              <a:t>Home</a:t>
            </a:r>
          </a:p>
          <a:p>
            <a:r>
              <a:rPr lang="en-US" dirty="0"/>
              <a:t>Topics A-Z</a:t>
            </a:r>
          </a:p>
          <a:p>
            <a:r>
              <a:rPr lang="en-US" dirty="0"/>
              <a:t>Slideshow Pictures</a:t>
            </a:r>
          </a:p>
          <a:p>
            <a:r>
              <a:rPr lang="en-US" dirty="0"/>
              <a:t>Image Gallery</a:t>
            </a:r>
          </a:p>
          <a:p>
            <a:r>
              <a:rPr lang="en-US" dirty="0"/>
              <a:t>Medications</a:t>
            </a:r>
          </a:p>
          <a:p>
            <a:r>
              <a:rPr lang="en-US" dirty="0"/>
              <a:t>Quizzes</a:t>
            </a:r>
          </a:p>
          <a:p>
            <a:r>
              <a:rPr lang="en-US" dirty="0"/>
              <a:t>Medical Dictionary</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About Us | Privacy | Site Map</a:t>
            </a:r>
          </a:p>
          <a:p>
            <a:r>
              <a:rPr lang="en-US" dirty="0"/>
              <a:t>January 4, 2013 </a:t>
            </a:r>
          </a:p>
          <a:p>
            <a:endParaRPr lang="en-US" dirty="0"/>
          </a:p>
          <a:p>
            <a:r>
              <a:rPr lang="en-US" dirty="0"/>
              <a:t>Like Us</a:t>
            </a:r>
          </a:p>
          <a:p>
            <a:r>
              <a:rPr lang="en-US" dirty="0"/>
              <a:t> </a:t>
            </a:r>
          </a:p>
          <a:p>
            <a:endParaRPr lang="en-US" dirty="0"/>
          </a:p>
          <a:p>
            <a:endParaRPr lang="en-US" dirty="0"/>
          </a:p>
          <a:p>
            <a:r>
              <a:rPr lang="en-US" dirty="0"/>
              <a:t>home &gt; blood pressure center &gt; blood pressure a-z list &gt; high blood pressure slideshow pictures article</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Slideshow Pictures: High Blood Pressure (Hypertension) -- Symptoms, Causes and Treatments</a:t>
            </a:r>
          </a:p>
          <a:p>
            <a:endParaRPr lang="en-US" dirty="0"/>
          </a:p>
          <a:p>
            <a:r>
              <a:rPr lang="en-US" dirty="0"/>
              <a:t> </a:t>
            </a:r>
          </a:p>
          <a:p>
            <a:endParaRPr lang="en-US" dirty="0"/>
          </a:p>
          <a:p>
            <a:endParaRPr lang="en-US" dirty="0"/>
          </a:p>
          <a:p>
            <a:r>
              <a:rPr lang="en-US" dirty="0"/>
              <a:t>Reviewed by Louise Chang, MD on Tuesday, February 15, 2011</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What Is Hypertension?</a:t>
            </a:r>
          </a:p>
          <a:p>
            <a:endParaRPr lang="en-US" dirty="0"/>
          </a:p>
          <a:p>
            <a:endParaRPr lang="en-US" dirty="0"/>
          </a:p>
          <a:p>
            <a:r>
              <a:rPr lang="en-US" dirty="0"/>
              <a:t>Hypertension, or high blood pressure, is a common condition that will catch up with most people who live into older age. Blood pressure is the force of blood pressing against the walls of your arteries. When it's too high, it raises the heart's workload and can cause serious damage to the arteries. Over time, uncontrolled high blood pressure increases the risk of heart disease, stroke, and kidney disease.</a:t>
            </a:r>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Previous</a:t>
            </a:r>
          </a:p>
          <a:p>
            <a:endParaRPr lang="en-US" dirty="0"/>
          </a:p>
          <a:p>
            <a:r>
              <a:rPr lang="en-US" dirty="0"/>
              <a:t>1/27</a:t>
            </a:r>
          </a:p>
          <a:p>
            <a:endParaRPr lang="en-US" dirty="0"/>
          </a:p>
          <a:p>
            <a:r>
              <a:rPr lang="en-US" dirty="0"/>
              <a:t>Next</a:t>
            </a:r>
          </a:p>
          <a:p>
            <a:endParaRPr lang="en-US" dirty="0"/>
          </a:p>
          <a:p>
            <a:endParaRPr lang="en-US" dirty="0"/>
          </a:p>
          <a:p>
            <a:endParaRPr lang="en-US" dirty="0"/>
          </a:p>
          <a:p>
            <a:r>
              <a:rPr lang="en-US" dirty="0"/>
              <a:t>&lt;script language="JavaScript1.2" type="text/javascript" src="http://as.webmd.com/js.ng/Params.richmedia=yes&amp;transactionID=3748521697139&amp;tile=3748521697139&amp;bc=_age122_sex2_sex1_f65_f52_age2_age121_cust1_r05_o8_o15_f33_e1_r52_bty21_h16_f43_f41_diet_food_fit_k590_g00_a080_j10_&amp;xpg=1817&amp;sec=8001|8005|8006|8007|8008&amp;artid=140600&amp;site=2&amp;affiliate=23&amp;uri=subject%3Dhigh%5Fblood%5Fpressure%5Fslideshow%5Fpicturessource%3Dem&amp;pos=121&amp;app=22&amp;dmp=_lall_"&gt;&lt;/script&gt;</a:t>
            </a:r>
          </a:p>
          <a:p>
            <a:r>
              <a:rPr lang="en-US" dirty="0"/>
              <a:t> Previous</a:t>
            </a:r>
          </a:p>
          <a:p>
            <a:endParaRPr lang="en-US" dirty="0"/>
          </a:p>
          <a:p>
            <a:r>
              <a:rPr lang="en-US" dirty="0"/>
              <a:t>1/27</a:t>
            </a:r>
          </a:p>
          <a:p>
            <a:endParaRPr lang="en-US" dirty="0"/>
          </a:p>
          <a:p>
            <a:r>
              <a:rPr lang="en-US" dirty="0"/>
              <a:t>Next</a:t>
            </a:r>
          </a:p>
          <a:p>
            <a:endParaRPr lang="en-US" dirty="0"/>
          </a:p>
          <a:p>
            <a:r>
              <a:rPr lang="en-US" dirty="0"/>
              <a:t> </a:t>
            </a:r>
          </a:p>
          <a:p>
            <a:endParaRPr lang="en-US" dirty="0"/>
          </a:p>
          <a:p>
            <a:endParaRPr lang="en-US" dirty="0"/>
          </a:p>
          <a:p>
            <a:r>
              <a:rPr lang="en-US" dirty="0"/>
              <a:t> </a:t>
            </a:r>
          </a:p>
          <a:p>
            <a:r>
              <a:rPr lang="en-US" dirty="0"/>
              <a:t> </a:t>
            </a:r>
          </a:p>
          <a:p>
            <a:endParaRPr lang="en-US" dirty="0"/>
          </a:p>
          <a:p>
            <a:r>
              <a:rPr lang="en-US" dirty="0"/>
              <a:t>Sources: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This tool does not provide medical advice. See additional information: </a:t>
            </a:r>
          </a:p>
          <a:p>
            <a:endParaRPr lang="en-US" dirty="0"/>
          </a:p>
          <a:p>
            <a:endParaRPr lang="en-US" dirty="0"/>
          </a:p>
          <a:p>
            <a:endParaRPr lang="en-US" dirty="0"/>
          </a:p>
          <a:p>
            <a:endParaRPr lang="en-US" dirty="0"/>
          </a:p>
          <a:p>
            <a:r>
              <a:rPr lang="en-US" dirty="0"/>
              <a:t>© 2011 WebMD LLC. All rights reserved.</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First Aid &amp; Emergencies | Topics A-Z | Picture Slideshows | Medications | Image Gallery | eTools | Medical Dictionary Definitions</a:t>
            </a:r>
          </a:p>
          <a:p>
            <a:r>
              <a:rPr lang="en-US" dirty="0"/>
              <a:t>About Us | Privacy | Terms of Use | Advertising Policy | Site Map | Contact Us</a:t>
            </a:r>
          </a:p>
          <a:p>
            <a:r>
              <a:rPr lang="en-US" dirty="0"/>
              <a:t>WebMD | Medscape Reference | Medscape | MedicineNet | RxList | BootsWebMD</a:t>
            </a:r>
          </a:p>
          <a:p>
            <a:r>
              <a:rPr lang="en-US" dirty="0"/>
              <a:t> </a:t>
            </a:r>
          </a:p>
          <a:p>
            <a:endParaRPr lang="en-US" dirty="0"/>
          </a:p>
          <a:p>
            <a:endParaRPr lang="en-US" dirty="0"/>
          </a:p>
          <a:p>
            <a:endParaRPr lang="en-US" dirty="0"/>
          </a:p>
          <a:p>
            <a:endParaRPr lang="en-US" dirty="0"/>
          </a:p>
          <a:p>
            <a:endParaRPr lang="en-US" dirty="0"/>
          </a:p>
          <a:p>
            <a:r>
              <a:rPr lang="en-US" dirty="0"/>
              <a:t>Ad Choices</a:t>
            </a:r>
          </a:p>
          <a:p>
            <a:endParaRPr lang="en-US" dirty="0"/>
          </a:p>
          <a:p>
            <a:endParaRPr lang="en-US" dirty="0"/>
          </a:p>
          <a:p>
            <a:endParaRPr lang="en-US" dirty="0"/>
          </a:p>
          <a:p>
            <a:endParaRPr lang="en-US" dirty="0"/>
          </a:p>
          <a:p>
            <a:r>
              <a:rPr lang="en-US" dirty="0"/>
              <a:t>©2013 WebMD, Inc. All rights reserved.</a:t>
            </a:r>
          </a:p>
          <a:p>
            <a:r>
              <a:rPr lang="en-US" dirty="0"/>
              <a:t> eMedicineHealth does not provide medical advice, diagnosis or treatment.</a:t>
            </a:r>
          </a:p>
          <a:p>
            <a:r>
              <a:rPr lang="en-US" dirty="0"/>
              <a:t> See Additional Information.</a:t>
            </a:r>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1267" name="Picture 3" descr="C:\Users\pschilp\AppData\Local\Microsoft\Windows\Temporary Internet Files\Content.IE5\QKGJAGP3\MC9003514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9125" y="5133975"/>
            <a:ext cx="1806575"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1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Hypertension=High Blood Pressure</a:t>
            </a:r>
            <a:endParaRPr lang="en-US" dirty="0"/>
          </a:p>
        </p:txBody>
      </p:sp>
      <p:sp>
        <p:nvSpPr>
          <p:cNvPr id="8" name="Content Placeholder 7"/>
          <p:cNvSpPr>
            <a:spLocks noGrp="1"/>
          </p:cNvSpPr>
          <p:nvPr>
            <p:ph idx="1"/>
          </p:nvPr>
        </p:nvSpPr>
        <p:spPr/>
        <p:txBody>
          <a:bodyPr/>
          <a:lstStyle/>
          <a:p>
            <a:r>
              <a:rPr lang="en-US" dirty="0" smtClean="0"/>
              <a:t>High Blood Pressure is a pressure of </a:t>
            </a:r>
            <a:r>
              <a:rPr lang="en-US" dirty="0" smtClean="0"/>
              <a:t>120/80</a:t>
            </a:r>
            <a:endParaRPr lang="en-US" dirty="0" smtClean="0"/>
          </a:p>
          <a:p>
            <a:r>
              <a:rPr lang="en-US" dirty="0" smtClean="0"/>
              <a:t>It can’t be cured but can be managed</a:t>
            </a:r>
          </a:p>
          <a:p>
            <a:r>
              <a:rPr lang="en-US" dirty="0" smtClean="0"/>
              <a:t>Usually no signs or symptoms</a:t>
            </a:r>
          </a:p>
          <a:p>
            <a:r>
              <a:rPr lang="en-US" dirty="0" smtClean="0"/>
              <a:t>76.4 Million Americans over age 20 have it</a:t>
            </a:r>
          </a:p>
          <a:p>
            <a:r>
              <a:rPr lang="en-US" dirty="0" smtClean="0"/>
              <a:t>Life long disease</a:t>
            </a:r>
            <a:endParaRPr lang="en-US" dirty="0"/>
          </a:p>
        </p:txBody>
      </p:sp>
      <p:pic>
        <p:nvPicPr>
          <p:cNvPr id="3074" name="Picture 2" descr="C:\Users\pschilp\AppData\Local\Microsoft\Windows\Temporary Internet Files\Content.IE5\0HJKOHQS\MC9000451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1" y="4800600"/>
            <a:ext cx="2247900" cy="1541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96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Gets High Blood Pressure?</a:t>
            </a:r>
            <a:br>
              <a:rPr lang="en-US" dirty="0"/>
            </a:br>
            <a:endParaRPr lang="en-US" dirty="0"/>
          </a:p>
        </p:txBody>
      </p:sp>
      <p:sp>
        <p:nvSpPr>
          <p:cNvPr id="3" name="Content Placeholder 2"/>
          <p:cNvSpPr>
            <a:spLocks noGrp="1"/>
          </p:cNvSpPr>
          <p:nvPr>
            <p:ph idx="1"/>
          </p:nvPr>
        </p:nvSpPr>
        <p:spPr/>
        <p:txBody>
          <a:bodyPr/>
          <a:lstStyle/>
          <a:p>
            <a:r>
              <a:rPr lang="en-US" dirty="0" smtClean="0"/>
              <a:t>Up </a:t>
            </a:r>
            <a:r>
              <a:rPr lang="en-US" dirty="0"/>
              <a:t>to the age of 45, more men have high blood pressure than women. It becomes more common for both men and women as they age, and more women have hypertension by the time they reach 65. You have a greater risk if a close family member has high blood pressure or if you are diabetic. About 60% of people with diabetes have high blood pressure.</a:t>
            </a:r>
          </a:p>
          <a:p>
            <a:endParaRPr lang="en-US" dirty="0"/>
          </a:p>
        </p:txBody>
      </p:sp>
      <p:pic>
        <p:nvPicPr>
          <p:cNvPr id="10242" name="Picture 2" descr="C:\Users\pschilp\AppData\Local\Microsoft\Windows\Temporary Internet Files\Content.IE5\IDWKYQTA\MC90034743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1" y="4953000"/>
            <a:ext cx="2565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768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What can untreated High Blood Pressure lead to?</a:t>
            </a:r>
            <a:endParaRPr lang="en-US" sz="4400" dirty="0"/>
          </a:p>
        </p:txBody>
      </p:sp>
      <p:sp>
        <p:nvSpPr>
          <p:cNvPr id="3" name="Content Placeholder 2"/>
          <p:cNvSpPr>
            <a:spLocks noGrp="1"/>
          </p:cNvSpPr>
          <p:nvPr>
            <p:ph idx="1"/>
          </p:nvPr>
        </p:nvSpPr>
        <p:spPr/>
        <p:txBody>
          <a:bodyPr>
            <a:normAutofit/>
          </a:bodyPr>
          <a:lstStyle/>
          <a:p>
            <a:r>
              <a:rPr lang="en-US" sz="3600" dirty="0" smtClean="0"/>
              <a:t>Stroke</a:t>
            </a:r>
          </a:p>
          <a:p>
            <a:r>
              <a:rPr lang="en-US" sz="3600" dirty="0" smtClean="0"/>
              <a:t>Heart Attack</a:t>
            </a:r>
          </a:p>
          <a:p>
            <a:r>
              <a:rPr lang="en-US" sz="3600" dirty="0" smtClean="0"/>
              <a:t>Angina</a:t>
            </a:r>
          </a:p>
          <a:p>
            <a:r>
              <a:rPr lang="en-US" sz="3600" dirty="0" smtClean="0"/>
              <a:t>Kidney Failure</a:t>
            </a:r>
          </a:p>
          <a:p>
            <a:r>
              <a:rPr lang="en-US" sz="3600" dirty="0" smtClean="0"/>
              <a:t>Peripheral Artery Disease</a:t>
            </a:r>
          </a:p>
          <a:p>
            <a:r>
              <a:rPr lang="en-US" sz="3600" dirty="0" smtClean="0"/>
              <a:t>Blindness</a:t>
            </a:r>
            <a:endParaRPr lang="en-US" sz="3600" dirty="0"/>
          </a:p>
        </p:txBody>
      </p:sp>
      <p:pic>
        <p:nvPicPr>
          <p:cNvPr id="13314" name="Picture 2" descr="C:\Users\pschilp\AppData\Local\Microsoft\Windows\Temporary Internet Files\Content.IE5\7F965PEL\MC9003708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124" y="3733800"/>
            <a:ext cx="15398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0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549</TotalTime>
  <Words>1424</Words>
  <Application>Microsoft Office PowerPoint</Application>
  <PresentationFormat>On-screen Show (4:3)</PresentationFormat>
  <Paragraphs>715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Book Antiqua</vt:lpstr>
      <vt:lpstr>Lucida Sans</vt:lpstr>
      <vt:lpstr>Wingdings</vt:lpstr>
      <vt:lpstr>Wingdings 2</vt:lpstr>
      <vt:lpstr>Wingdings 3</vt:lpstr>
      <vt:lpstr>Apex</vt:lpstr>
      <vt:lpstr> </vt:lpstr>
      <vt:lpstr>What is Blood Pressure?</vt:lpstr>
      <vt:lpstr>Blood Pressure</vt:lpstr>
      <vt:lpstr>Blood Pressure Categories</vt:lpstr>
      <vt:lpstr>PowerPoint Presentation</vt:lpstr>
      <vt:lpstr>What is Hypertension?</vt:lpstr>
      <vt:lpstr>Hypertension=High Blood Pressure</vt:lpstr>
      <vt:lpstr>Who Gets High Blood Pressure? </vt:lpstr>
      <vt:lpstr>What can untreated High Blood Pressure lead to?</vt:lpstr>
      <vt:lpstr>Risk Factors</vt:lpstr>
      <vt:lpstr>Hypertension and Sodium </vt:lpstr>
      <vt:lpstr>Hypertension and Weight </vt:lpstr>
      <vt:lpstr>Hypertension and Alcohol </vt:lpstr>
      <vt:lpstr>Hypertension and Medicine </vt:lpstr>
      <vt:lpstr>Treatment: The DASH Diet </vt:lpstr>
      <vt:lpstr>Treatment: Exercise </vt:lpstr>
      <vt:lpstr>Living With High Blood Pressure </vt:lpstr>
      <vt:lpstr>How to Improve Blood Pressure</vt:lpstr>
      <vt:lpstr>ABCD’s of BP Measurement</vt:lpstr>
      <vt:lpstr>ABC’s of BP Management cont.</vt:lpstr>
      <vt:lpstr>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Blood Pressure?</dc:title>
  <dc:creator>Phyllis Schilp</dc:creator>
  <cp:lastModifiedBy>Schilp, Phyllis</cp:lastModifiedBy>
  <cp:revision>41</cp:revision>
  <cp:lastPrinted>2016-01-28T15:19:28Z</cp:lastPrinted>
  <dcterms:created xsi:type="dcterms:W3CDTF">2013-01-03T18:57:15Z</dcterms:created>
  <dcterms:modified xsi:type="dcterms:W3CDTF">2018-01-23T18:02:55Z</dcterms:modified>
</cp:coreProperties>
</file>