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6"/>
  </p:notesMasterIdLst>
  <p:handoutMasterIdLst>
    <p:handoutMasterId r:id="rId47"/>
  </p:handoutMasterIdLst>
  <p:sldIdLst>
    <p:sldId id="257" r:id="rId3"/>
    <p:sldId id="273" r:id="rId4"/>
    <p:sldId id="274" r:id="rId5"/>
    <p:sldId id="258" r:id="rId6"/>
    <p:sldId id="280" r:id="rId7"/>
    <p:sldId id="259" r:id="rId8"/>
    <p:sldId id="264" r:id="rId9"/>
    <p:sldId id="260" r:id="rId10"/>
    <p:sldId id="298" r:id="rId11"/>
    <p:sldId id="306" r:id="rId12"/>
    <p:sldId id="307" r:id="rId13"/>
    <p:sldId id="308" r:id="rId14"/>
    <p:sldId id="309" r:id="rId15"/>
    <p:sldId id="310" r:id="rId16"/>
    <p:sldId id="311" r:id="rId17"/>
    <p:sldId id="312" r:id="rId18"/>
    <p:sldId id="313" r:id="rId19"/>
    <p:sldId id="287" r:id="rId20"/>
    <p:sldId id="299" r:id="rId21"/>
    <p:sldId id="300" r:id="rId22"/>
    <p:sldId id="301" r:id="rId23"/>
    <p:sldId id="302" r:id="rId24"/>
    <p:sldId id="303" r:id="rId25"/>
    <p:sldId id="304" r:id="rId26"/>
    <p:sldId id="305" r:id="rId27"/>
    <p:sldId id="275" r:id="rId28"/>
    <p:sldId id="265" r:id="rId29"/>
    <p:sldId id="262" r:id="rId30"/>
    <p:sldId id="283" r:id="rId31"/>
    <p:sldId id="267" r:id="rId32"/>
    <p:sldId id="288" r:id="rId33"/>
    <p:sldId id="278" r:id="rId34"/>
    <p:sldId id="297" r:id="rId35"/>
    <p:sldId id="269" r:id="rId36"/>
    <p:sldId id="270" r:id="rId37"/>
    <p:sldId id="285" r:id="rId38"/>
    <p:sldId id="314" r:id="rId39"/>
    <p:sldId id="277" r:id="rId40"/>
    <p:sldId id="276" r:id="rId41"/>
    <p:sldId id="296" r:id="rId42"/>
    <p:sldId id="282" r:id="rId43"/>
    <p:sldId id="286" r:id="rId44"/>
    <p:sldId id="279" r:id="rId4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48" autoAdjust="0"/>
    <p:restoredTop sz="91562" autoAdjust="0"/>
  </p:normalViewPr>
  <p:slideViewPr>
    <p:cSldViewPr showGuides="1">
      <p:cViewPr varScale="1">
        <p:scale>
          <a:sx n="68" d="100"/>
          <a:sy n="68" d="100"/>
        </p:scale>
        <p:origin x="468" y="66"/>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168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709528368481899"/>
          <c:y val="4.1743603604697997E-2"/>
          <c:w val="0.77775737168666403"/>
          <c:h val="0.85615348716671602"/>
        </c:manualLayout>
      </c:layout>
      <c:barChart>
        <c:barDir val="col"/>
        <c:grouping val="clustered"/>
        <c:varyColors val="0"/>
        <c:ser>
          <c:idx val="0"/>
          <c:order val="0"/>
          <c:tx>
            <c:strRef>
              <c:f>Sheet1!$B$1</c:f>
              <c:strCache>
                <c:ptCount val="1"/>
                <c:pt idx="0">
                  <c:v>Population</c:v>
                </c:pt>
              </c:strCache>
            </c:strRef>
          </c:tx>
          <c:invertIfNegative val="0"/>
          <c:cat>
            <c:numRef>
              <c:f>Sheet1!$A$2:$A$9</c:f>
              <c:numCache>
                <c:formatCode>General</c:formatCode>
                <c:ptCount val="8"/>
                <c:pt idx="0">
                  <c:v>1990</c:v>
                </c:pt>
                <c:pt idx="1">
                  <c:v>2000</c:v>
                </c:pt>
                <c:pt idx="2">
                  <c:v>2010</c:v>
                </c:pt>
                <c:pt idx="3">
                  <c:v>2015</c:v>
                </c:pt>
                <c:pt idx="4">
                  <c:v>2020</c:v>
                </c:pt>
                <c:pt idx="5">
                  <c:v>2030</c:v>
                </c:pt>
                <c:pt idx="6">
                  <c:v>2040</c:v>
                </c:pt>
              </c:numCache>
            </c:numRef>
          </c:cat>
          <c:val>
            <c:numRef>
              <c:f>Sheet1!$B$2:$B$9</c:f>
              <c:numCache>
                <c:formatCode>#,##0</c:formatCode>
                <c:ptCount val="8"/>
                <c:pt idx="0" formatCode="General">
                  <c:v>1625</c:v>
                </c:pt>
                <c:pt idx="1">
                  <c:v>2277</c:v>
                </c:pt>
                <c:pt idx="2">
                  <c:v>2958</c:v>
                </c:pt>
                <c:pt idx="3">
                  <c:v>3660</c:v>
                </c:pt>
                <c:pt idx="4" formatCode="General">
                  <c:v>4464</c:v>
                </c:pt>
                <c:pt idx="5" formatCode="General">
                  <c:v>5535</c:v>
                </c:pt>
                <c:pt idx="6" formatCode="General">
                  <c:v>6863</c:v>
                </c:pt>
              </c:numCache>
            </c:numRef>
          </c:val>
          <c:extLst xmlns:c16r2="http://schemas.microsoft.com/office/drawing/2015/06/chart">
            <c:ext xmlns:c16="http://schemas.microsoft.com/office/drawing/2014/chart" uri="{C3380CC4-5D6E-409C-BE32-E72D297353CC}">
              <c16:uniqueId val="{00000000-22D4-4227-ADF2-790E51BD6666}"/>
            </c:ext>
          </c:extLst>
        </c:ser>
        <c:ser>
          <c:idx val="1"/>
          <c:order val="1"/>
          <c:tx>
            <c:strRef>
              <c:f>Sheet1!$C$1</c:f>
              <c:strCache>
                <c:ptCount val="1"/>
                <c:pt idx="0">
                  <c:v>Column1</c:v>
                </c:pt>
              </c:strCache>
            </c:strRef>
          </c:tx>
          <c:invertIfNegative val="0"/>
          <c:cat>
            <c:numRef>
              <c:f>Sheet1!$A$2:$A$9</c:f>
              <c:numCache>
                <c:formatCode>General</c:formatCode>
                <c:ptCount val="8"/>
                <c:pt idx="0">
                  <c:v>1990</c:v>
                </c:pt>
                <c:pt idx="1">
                  <c:v>2000</c:v>
                </c:pt>
                <c:pt idx="2">
                  <c:v>2010</c:v>
                </c:pt>
                <c:pt idx="3">
                  <c:v>2015</c:v>
                </c:pt>
                <c:pt idx="4">
                  <c:v>2020</c:v>
                </c:pt>
                <c:pt idx="5">
                  <c:v>2030</c:v>
                </c:pt>
                <c:pt idx="6">
                  <c:v>2040</c:v>
                </c:pt>
              </c:numCache>
            </c:numRef>
          </c:cat>
          <c:val>
            <c:numRef>
              <c:f>Sheet1!$C$2:$C$9</c:f>
              <c:numCache>
                <c:formatCode>General</c:formatCode>
                <c:ptCount val="8"/>
              </c:numCache>
            </c:numRef>
          </c:val>
          <c:extLst xmlns:c16r2="http://schemas.microsoft.com/office/drawing/2015/06/chart">
            <c:ext xmlns:c16="http://schemas.microsoft.com/office/drawing/2014/chart" uri="{C3380CC4-5D6E-409C-BE32-E72D297353CC}">
              <c16:uniqueId val="{00000001-22D4-4227-ADF2-790E51BD6666}"/>
            </c:ext>
          </c:extLst>
        </c:ser>
        <c:ser>
          <c:idx val="2"/>
          <c:order val="2"/>
          <c:tx>
            <c:strRef>
              <c:f>Sheet1!$D$1</c:f>
              <c:strCache>
                <c:ptCount val="1"/>
                <c:pt idx="0">
                  <c:v>Column2</c:v>
                </c:pt>
              </c:strCache>
            </c:strRef>
          </c:tx>
          <c:invertIfNegative val="0"/>
          <c:cat>
            <c:numRef>
              <c:f>Sheet1!$A$2:$A$9</c:f>
              <c:numCache>
                <c:formatCode>General</c:formatCode>
                <c:ptCount val="8"/>
                <c:pt idx="0">
                  <c:v>1990</c:v>
                </c:pt>
                <c:pt idx="1">
                  <c:v>2000</c:v>
                </c:pt>
                <c:pt idx="2">
                  <c:v>2010</c:v>
                </c:pt>
                <c:pt idx="3">
                  <c:v>2015</c:v>
                </c:pt>
                <c:pt idx="4">
                  <c:v>2020</c:v>
                </c:pt>
                <c:pt idx="5">
                  <c:v>2030</c:v>
                </c:pt>
                <c:pt idx="6">
                  <c:v>2040</c:v>
                </c:pt>
              </c:numCache>
            </c:numRef>
          </c:cat>
          <c:val>
            <c:numRef>
              <c:f>Sheet1!$D$2:$D$9</c:f>
              <c:numCache>
                <c:formatCode>General</c:formatCode>
                <c:ptCount val="8"/>
              </c:numCache>
            </c:numRef>
          </c:val>
          <c:extLst xmlns:c16r2="http://schemas.microsoft.com/office/drawing/2015/06/chart">
            <c:ext xmlns:c16="http://schemas.microsoft.com/office/drawing/2014/chart" uri="{C3380CC4-5D6E-409C-BE32-E72D297353CC}">
              <c16:uniqueId val="{00000002-22D4-4227-ADF2-790E51BD6666}"/>
            </c:ext>
          </c:extLst>
        </c:ser>
        <c:dLbls>
          <c:showLegendKey val="0"/>
          <c:showVal val="0"/>
          <c:showCatName val="0"/>
          <c:showSerName val="0"/>
          <c:showPercent val="0"/>
          <c:showBubbleSize val="0"/>
        </c:dLbls>
        <c:gapWidth val="150"/>
        <c:axId val="105760216"/>
        <c:axId val="105760608"/>
      </c:barChart>
      <c:catAx>
        <c:axId val="105760216"/>
        <c:scaling>
          <c:orientation val="minMax"/>
        </c:scaling>
        <c:delete val="0"/>
        <c:axPos val="b"/>
        <c:numFmt formatCode="General" sourceLinked="1"/>
        <c:majorTickMark val="out"/>
        <c:minorTickMark val="none"/>
        <c:tickLblPos val="nextTo"/>
        <c:txPr>
          <a:bodyPr/>
          <a:lstStyle/>
          <a:p>
            <a:pPr>
              <a:defRPr sz="1200"/>
            </a:pPr>
            <a:endParaRPr lang="en-US"/>
          </a:p>
        </c:txPr>
        <c:crossAx val="105760608"/>
        <c:crosses val="autoZero"/>
        <c:auto val="1"/>
        <c:lblAlgn val="ctr"/>
        <c:lblOffset val="100"/>
        <c:noMultiLvlLbl val="0"/>
      </c:catAx>
      <c:valAx>
        <c:axId val="105760608"/>
        <c:scaling>
          <c:orientation val="minMax"/>
        </c:scaling>
        <c:delete val="0"/>
        <c:axPos val="l"/>
        <c:majorGridlines/>
        <c:numFmt formatCode="General" sourceLinked="1"/>
        <c:majorTickMark val="out"/>
        <c:minorTickMark val="none"/>
        <c:tickLblPos val="nextTo"/>
        <c:crossAx val="10576021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904858358825593E-2"/>
          <c:y val="5.8702781974001902E-2"/>
          <c:w val="0.73236865922255701"/>
          <c:h val="0.81580646991219796"/>
        </c:manualLayout>
      </c:layout>
      <c:barChart>
        <c:barDir val="col"/>
        <c:grouping val="clustered"/>
        <c:varyColors val="0"/>
        <c:ser>
          <c:idx val="0"/>
          <c:order val="0"/>
          <c:tx>
            <c:strRef>
              <c:f>Sheet1!$B$1</c:f>
              <c:strCache>
                <c:ptCount val="1"/>
                <c:pt idx="0">
                  <c:v>Series 1</c:v>
                </c:pt>
              </c:strCache>
            </c:strRef>
          </c:tx>
          <c:invertIfNegative val="0"/>
          <c:cat>
            <c:numRef>
              <c:f>Sheet1!$A$2:$A$9</c:f>
              <c:numCache>
                <c:formatCode>General</c:formatCode>
                <c:ptCount val="8"/>
                <c:pt idx="0">
                  <c:v>2000</c:v>
                </c:pt>
                <c:pt idx="1">
                  <c:v>2010</c:v>
                </c:pt>
                <c:pt idx="2">
                  <c:v>2015</c:v>
                </c:pt>
                <c:pt idx="3">
                  <c:v>2020</c:v>
                </c:pt>
                <c:pt idx="4">
                  <c:v>2030</c:v>
                </c:pt>
                <c:pt idx="5">
                  <c:v>2040</c:v>
                </c:pt>
              </c:numCache>
            </c:numRef>
          </c:cat>
          <c:val>
            <c:numRef>
              <c:f>Sheet1!$B$2:$B$9</c:f>
              <c:numCache>
                <c:formatCode>0%</c:formatCode>
                <c:ptCount val="8"/>
                <c:pt idx="0">
                  <c:v>0.14000000000000001</c:v>
                </c:pt>
                <c:pt idx="1">
                  <c:v>0.17</c:v>
                </c:pt>
                <c:pt idx="2">
                  <c:v>0.2</c:v>
                </c:pt>
                <c:pt idx="3">
                  <c:v>0.23</c:v>
                </c:pt>
                <c:pt idx="4">
                  <c:v>0.27</c:v>
                </c:pt>
                <c:pt idx="5">
                  <c:v>0.32</c:v>
                </c:pt>
                <c:pt idx="6" formatCode="General">
                  <c:v>0</c:v>
                </c:pt>
              </c:numCache>
            </c:numRef>
          </c:val>
          <c:extLst xmlns:c16r2="http://schemas.microsoft.com/office/drawing/2015/06/chart">
            <c:ext xmlns:c16="http://schemas.microsoft.com/office/drawing/2014/chart" uri="{C3380CC4-5D6E-409C-BE32-E72D297353CC}">
              <c16:uniqueId val="{00000000-7BCB-42F6-AF24-6EC5A087A105}"/>
            </c:ext>
          </c:extLst>
        </c:ser>
        <c:ser>
          <c:idx val="1"/>
          <c:order val="1"/>
          <c:tx>
            <c:strRef>
              <c:f>Sheet1!$C$1</c:f>
              <c:strCache>
                <c:ptCount val="1"/>
                <c:pt idx="0">
                  <c:v>Column1</c:v>
                </c:pt>
              </c:strCache>
            </c:strRef>
          </c:tx>
          <c:invertIfNegative val="0"/>
          <c:cat>
            <c:numRef>
              <c:f>Sheet1!$A$2:$A$9</c:f>
              <c:numCache>
                <c:formatCode>General</c:formatCode>
                <c:ptCount val="8"/>
                <c:pt idx="0">
                  <c:v>2000</c:v>
                </c:pt>
                <c:pt idx="1">
                  <c:v>2010</c:v>
                </c:pt>
                <c:pt idx="2">
                  <c:v>2015</c:v>
                </c:pt>
                <c:pt idx="3">
                  <c:v>2020</c:v>
                </c:pt>
                <c:pt idx="4">
                  <c:v>2030</c:v>
                </c:pt>
                <c:pt idx="5">
                  <c:v>2040</c:v>
                </c:pt>
              </c:numCache>
            </c:numRef>
          </c:cat>
          <c:val>
            <c:numRef>
              <c:f>Sheet1!$C$2:$C$9</c:f>
              <c:numCache>
                <c:formatCode>General</c:formatCode>
                <c:ptCount val="8"/>
              </c:numCache>
            </c:numRef>
          </c:val>
          <c:extLst xmlns:c16r2="http://schemas.microsoft.com/office/drawing/2015/06/chart">
            <c:ext xmlns:c16="http://schemas.microsoft.com/office/drawing/2014/chart" uri="{C3380CC4-5D6E-409C-BE32-E72D297353CC}">
              <c16:uniqueId val="{00000001-7BCB-42F6-AF24-6EC5A087A105}"/>
            </c:ext>
          </c:extLst>
        </c:ser>
        <c:ser>
          <c:idx val="2"/>
          <c:order val="2"/>
          <c:tx>
            <c:strRef>
              <c:f>Sheet1!$D$1</c:f>
              <c:strCache>
                <c:ptCount val="1"/>
                <c:pt idx="0">
                  <c:v>Column2</c:v>
                </c:pt>
              </c:strCache>
            </c:strRef>
          </c:tx>
          <c:invertIfNegative val="0"/>
          <c:cat>
            <c:numRef>
              <c:f>Sheet1!$A$2:$A$9</c:f>
              <c:numCache>
                <c:formatCode>General</c:formatCode>
                <c:ptCount val="8"/>
                <c:pt idx="0">
                  <c:v>2000</c:v>
                </c:pt>
                <c:pt idx="1">
                  <c:v>2010</c:v>
                </c:pt>
                <c:pt idx="2">
                  <c:v>2015</c:v>
                </c:pt>
                <c:pt idx="3">
                  <c:v>2020</c:v>
                </c:pt>
                <c:pt idx="4">
                  <c:v>2030</c:v>
                </c:pt>
                <c:pt idx="5">
                  <c:v>2040</c:v>
                </c:pt>
              </c:numCache>
            </c:numRef>
          </c:cat>
          <c:val>
            <c:numRef>
              <c:f>Sheet1!$D$2:$D$9</c:f>
              <c:numCache>
                <c:formatCode>General</c:formatCode>
                <c:ptCount val="8"/>
              </c:numCache>
            </c:numRef>
          </c:val>
          <c:extLst xmlns:c16r2="http://schemas.microsoft.com/office/drawing/2015/06/chart">
            <c:ext xmlns:c16="http://schemas.microsoft.com/office/drawing/2014/chart" uri="{C3380CC4-5D6E-409C-BE32-E72D297353CC}">
              <c16:uniqueId val="{00000002-7BCB-42F6-AF24-6EC5A087A105}"/>
            </c:ext>
          </c:extLst>
        </c:ser>
        <c:dLbls>
          <c:showLegendKey val="0"/>
          <c:showVal val="0"/>
          <c:showCatName val="0"/>
          <c:showSerName val="0"/>
          <c:showPercent val="0"/>
          <c:showBubbleSize val="0"/>
        </c:dLbls>
        <c:gapWidth val="150"/>
        <c:axId val="106517832"/>
        <c:axId val="106518224"/>
      </c:barChart>
      <c:catAx>
        <c:axId val="106517832"/>
        <c:scaling>
          <c:orientation val="minMax"/>
        </c:scaling>
        <c:delete val="0"/>
        <c:axPos val="b"/>
        <c:numFmt formatCode="General" sourceLinked="1"/>
        <c:majorTickMark val="out"/>
        <c:minorTickMark val="none"/>
        <c:tickLblPos val="nextTo"/>
        <c:crossAx val="106518224"/>
        <c:crosses val="autoZero"/>
        <c:auto val="1"/>
        <c:lblAlgn val="ctr"/>
        <c:lblOffset val="100"/>
        <c:noMultiLvlLbl val="0"/>
      </c:catAx>
      <c:valAx>
        <c:axId val="106518224"/>
        <c:scaling>
          <c:orientation val="minMax"/>
        </c:scaling>
        <c:delete val="0"/>
        <c:axPos val="l"/>
        <c:majorGridlines/>
        <c:numFmt formatCode="0%" sourceLinked="1"/>
        <c:majorTickMark val="out"/>
        <c:minorTickMark val="none"/>
        <c:tickLblPos val="nextTo"/>
        <c:crossAx val="106517832"/>
        <c:crosses val="autoZero"/>
        <c:crossBetween val="between"/>
      </c:valAx>
    </c:plotArea>
    <c:plotVisOnly val="1"/>
    <c:dispBlanksAs val="gap"/>
    <c:showDLblsOverMax val="0"/>
  </c:chart>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2" dt="2016-04-12T21:57:44.180" idx="24">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6-04-12T20:52:13.353" idx="25">
    <p:pos x="10" y="10"/>
    <p:text>Why do we need the bullet about no space available for 3 years? Is that b/c it implies SPS will need a temporary leased home between now and then? </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0.53259</cdr:x>
      <cdr:y>0.2967</cdr:y>
    </cdr:from>
    <cdr:to>
      <cdr:x>0.75892</cdr:x>
      <cdr:y>0.52811</cdr:y>
    </cdr:to>
    <cdr:sp macro="" textlink="">
      <cdr:nvSpPr>
        <cdr:cNvPr id="2" name="TextBox 1"/>
        <cdr:cNvSpPr txBox="1"/>
      </cdr:nvSpPr>
      <cdr:spPr>
        <a:xfrm xmlns:a="http://schemas.openxmlformats.org/drawingml/2006/main">
          <a:off x="2151776" y="117233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0.74438</cdr:x>
      <cdr:y>0.09712</cdr:y>
    </cdr:from>
    <cdr:to>
      <cdr:x>0.88766</cdr:x>
      <cdr:y>0.15233</cdr:y>
    </cdr:to>
    <cdr:sp macro="" textlink="">
      <cdr:nvSpPr>
        <cdr:cNvPr id="3" name="TextBox 2"/>
        <cdr:cNvSpPr txBox="1"/>
      </cdr:nvSpPr>
      <cdr:spPr>
        <a:xfrm xmlns:a="http://schemas.openxmlformats.org/drawingml/2006/main">
          <a:off x="3007453" y="383767"/>
          <a:ext cx="578841" cy="2181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6,863</a:t>
          </a:r>
          <a:endParaRPr lang="en-US" sz="1100" dirty="0"/>
        </a:p>
      </cdr:txBody>
    </cdr:sp>
  </cdr:relSizeAnchor>
  <cdr:relSizeAnchor xmlns:cdr="http://schemas.openxmlformats.org/drawingml/2006/chartDrawing">
    <cdr:from>
      <cdr:x>0.18791</cdr:x>
      <cdr:y>0.66399</cdr:y>
    </cdr:from>
    <cdr:to>
      <cdr:x>0.31665</cdr:x>
      <cdr:y>0.71495</cdr:y>
    </cdr:to>
    <cdr:sp macro="" textlink="">
      <cdr:nvSpPr>
        <cdr:cNvPr id="4" name="TextBox 3"/>
        <cdr:cNvSpPr txBox="1"/>
      </cdr:nvSpPr>
      <cdr:spPr>
        <a:xfrm xmlns:a="http://schemas.openxmlformats.org/drawingml/2006/main">
          <a:off x="759204" y="2623628"/>
          <a:ext cx="520117" cy="2013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1,625</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0.62121</cdr:x>
      <cdr:y>0.08226</cdr:y>
    </cdr:from>
    <cdr:to>
      <cdr:x>0.7582</cdr:x>
      <cdr:y>0.14596</cdr:y>
    </cdr:to>
    <cdr:sp macro="" textlink="">
      <cdr:nvSpPr>
        <cdr:cNvPr id="2" name="TextBox 1"/>
        <cdr:cNvSpPr txBox="1"/>
      </cdr:nvSpPr>
      <cdr:spPr>
        <a:xfrm xmlns:a="http://schemas.openxmlformats.org/drawingml/2006/main">
          <a:off x="2510784" y="325044"/>
          <a:ext cx="553674" cy="2516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32%</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4/17/2016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4/17/2016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dirty="0"/>
          </a:p>
        </p:txBody>
      </p:sp>
    </p:spTree>
    <p:extLst>
      <p:ext uri="{BB962C8B-B14F-4D97-AF65-F5344CB8AC3E}">
        <p14:creationId xmlns:p14="http://schemas.microsoft.com/office/powerpoint/2010/main" val="286401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Fitness</a:t>
            </a:r>
            <a:r>
              <a:rPr lang="en-US" baseline="0" dirty="0" smtClean="0"/>
              <a:t> classes get moved around a lot; sometimes we have to cancel; have worked hard to schedule them in different rooms (but most are smaller and not appropriate), or to schedule them offsite at church function rooms </a:t>
            </a:r>
          </a:p>
          <a:p>
            <a:r>
              <a:rPr lang="en-US" baseline="0" dirty="0" smtClean="0"/>
              <a:t>(this is an option we have used, but it is not ideal, it can be difficult to people to find the new location, or we may find the location is not appropriate due to lack of access to a phone.  </a:t>
            </a:r>
          </a:p>
          <a:p>
            <a:endParaRPr lang="en-US" baseline="0" dirty="0" smtClean="0"/>
          </a:p>
          <a:p>
            <a:r>
              <a:rPr lang="en-US" baseline="0" dirty="0" smtClean="0"/>
              <a:t>Meetings on programs often need to be held in rooms that are set up for arts and crafts or Teen Center.  </a:t>
            </a:r>
          </a:p>
          <a:p>
            <a:endParaRPr lang="en-US" baseline="0" dirty="0" smtClean="0"/>
          </a:p>
          <a:p>
            <a:r>
              <a:rPr lang="en-US" baseline="0" dirty="0" smtClean="0"/>
              <a:t>Elections can close down the gym for several days.  </a:t>
            </a:r>
          </a:p>
          <a:p>
            <a:endParaRPr lang="en-US" baseline="0" dirty="0" smtClean="0"/>
          </a:p>
          <a:p>
            <a:r>
              <a:rPr lang="en-US" baseline="0" dirty="0" smtClean="0"/>
              <a:t>We need private consultation space for information/referral, Medicare counseling, legal counseling, meeting with the nurse (</a:t>
            </a:r>
            <a:r>
              <a:rPr lang="en-US" baseline="0" dirty="0" err="1" smtClean="0"/>
              <a:t>bp</a:t>
            </a:r>
            <a:r>
              <a:rPr lang="en-US" baseline="0" dirty="0" smtClean="0"/>
              <a:t>, diabetes, health counseling</a:t>
            </a:r>
          </a:p>
          <a:p>
            <a:endParaRPr lang="en-US" dirty="0"/>
          </a:p>
        </p:txBody>
      </p:sp>
      <p:sp>
        <p:nvSpPr>
          <p:cNvPr id="4" name="Slide Number Placeholder 3"/>
          <p:cNvSpPr>
            <a:spLocks noGrp="1"/>
          </p:cNvSpPr>
          <p:nvPr>
            <p:ph type="sldNum" sz="quarter" idx="10"/>
          </p:nvPr>
        </p:nvSpPr>
        <p:spPr/>
        <p:txBody>
          <a:bodyPr/>
          <a:lstStyle/>
          <a:p>
            <a:fld id="{C42CF035-DAAD-4E3D-BE6A-64DE1B3245B1}" type="slidenum">
              <a:rPr lang="en-US" smtClean="0"/>
              <a:pPr/>
              <a:t>15</a:t>
            </a:fld>
            <a:endParaRPr lang="en-US"/>
          </a:p>
        </p:txBody>
      </p:sp>
    </p:spTree>
    <p:extLst>
      <p:ext uri="{BB962C8B-B14F-4D97-AF65-F5344CB8AC3E}">
        <p14:creationId xmlns:p14="http://schemas.microsoft.com/office/powerpoint/2010/main" val="87883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Council on Aging seeks</a:t>
            </a:r>
            <a:r>
              <a:rPr lang="en-US" baseline="0" dirty="0" smtClean="0"/>
              <a:t> a plan for the Community Center that will provide space and opportunities for seniors to meet their social, recreational, educational and health needs.  </a:t>
            </a:r>
          </a:p>
          <a:p>
            <a:endParaRPr lang="en-US" baseline="0" dirty="0" smtClean="0"/>
          </a:p>
          <a:p>
            <a:r>
              <a:rPr lang="en-US" baseline="0" dirty="0" smtClean="0"/>
              <a:t>The COA hopes to that this can be in a multi-generational space where neighbors and families can meet each other.</a:t>
            </a:r>
          </a:p>
          <a:p>
            <a:endParaRPr lang="en-US" baseline="0" dirty="0" smtClean="0"/>
          </a:p>
          <a:p>
            <a:r>
              <a:rPr lang="en-US" baseline="0" dirty="0" smtClean="0"/>
              <a:t>And the COA is looking to the plan to offer enough space and flexibility to meet the needs of the Sudbury population for the next 30-40 years.</a:t>
            </a:r>
            <a:endParaRPr lang="en-US" dirty="0"/>
          </a:p>
        </p:txBody>
      </p:sp>
      <p:sp>
        <p:nvSpPr>
          <p:cNvPr id="4" name="Slide Number Placeholder 3"/>
          <p:cNvSpPr>
            <a:spLocks noGrp="1"/>
          </p:cNvSpPr>
          <p:nvPr>
            <p:ph type="sldNum" sz="quarter" idx="10"/>
          </p:nvPr>
        </p:nvSpPr>
        <p:spPr/>
        <p:txBody>
          <a:bodyPr/>
          <a:lstStyle/>
          <a:p>
            <a:fld id="{C42CF035-DAAD-4E3D-BE6A-64DE1B3245B1}" type="slidenum">
              <a:rPr lang="en-US" smtClean="0"/>
              <a:pPr/>
              <a:t>16</a:t>
            </a:fld>
            <a:endParaRPr lang="en-US"/>
          </a:p>
        </p:txBody>
      </p:sp>
    </p:spTree>
    <p:extLst>
      <p:ext uri="{BB962C8B-B14F-4D97-AF65-F5344CB8AC3E}">
        <p14:creationId xmlns:p14="http://schemas.microsoft.com/office/powerpoint/2010/main" val="497466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Sudbury is a beautiful</a:t>
            </a:r>
            <a:r>
              <a:rPr lang="en-US" baseline="0" dirty="0" smtClean="0"/>
              <a:t> town, we have a rich history.  People that live here are involved and contributors.</a:t>
            </a:r>
          </a:p>
          <a:p>
            <a:r>
              <a:rPr lang="en-US" baseline="0" dirty="0" smtClean="0"/>
              <a:t>Part of that history, strength of the town - are the residents who have lived here for 30, 40, 50 or 60 years.  </a:t>
            </a:r>
          </a:p>
          <a:p>
            <a:r>
              <a:rPr lang="en-US" baseline="0" dirty="0" smtClean="0"/>
              <a:t>When they were younger they volunteered to coach Little League, be Scout leaders, work with the PTO, as they moved into middle age many became involved in Town or Community groups: Garden Club, Permanent Building committee, Planning Board, </a:t>
            </a:r>
            <a:r>
              <a:rPr lang="en-US" baseline="0" dirty="0" err="1" smtClean="0"/>
              <a:t>HopeSudbury</a:t>
            </a:r>
            <a:r>
              <a:rPr lang="en-US" baseline="0" dirty="0" smtClean="0"/>
              <a:t>, Friends of the Library, and more, and many of these people continue to serve either on a Town committee, community group or at the Senior Center.  </a:t>
            </a:r>
          </a:p>
          <a:p>
            <a:endParaRPr lang="en-US" baseline="0" dirty="0" smtClean="0"/>
          </a:p>
          <a:p>
            <a:r>
              <a:rPr lang="en-US" baseline="0" dirty="0" smtClean="0"/>
              <a:t>We have been fortunate to have many of them become our volunteers.</a:t>
            </a:r>
          </a:p>
          <a:p>
            <a:r>
              <a:rPr lang="en-US" baseline="0" dirty="0" smtClean="0"/>
              <a:t>about 300 active volunteers that we will invite to our annual Volunteer luncheon this year – they help in 34 different areas of Senior Center programming.  There are also about 80 people who volunteer for the Bridges </a:t>
            </a:r>
            <a:r>
              <a:rPr lang="en-US" baseline="0" dirty="0" err="1" smtClean="0"/>
              <a:t>intergen’l</a:t>
            </a:r>
            <a:r>
              <a:rPr lang="en-US" baseline="0" dirty="0" smtClean="0"/>
              <a:t> program connecting older adults and 4</a:t>
            </a:r>
            <a:r>
              <a:rPr lang="en-US" baseline="30000" dirty="0" smtClean="0"/>
              <a:t>th</a:t>
            </a:r>
            <a:r>
              <a:rPr lang="en-US" baseline="0" dirty="0" smtClean="0"/>
              <a:t> graders</a:t>
            </a:r>
          </a:p>
          <a:p>
            <a:endParaRPr lang="en-US" baseline="0" dirty="0" smtClean="0"/>
          </a:p>
          <a:p>
            <a:r>
              <a:rPr lang="en-US" baseline="0" dirty="0" smtClean="0"/>
              <a:t>This has been and will continue to be one of Sudbury’s strengths.  One of the things that makes Sudbury an Age and Family Friendly community.</a:t>
            </a:r>
          </a:p>
          <a:p>
            <a:endParaRPr lang="en-US" baseline="0" dirty="0" smtClean="0"/>
          </a:p>
          <a:p>
            <a:r>
              <a:rPr lang="en-US" baseline="0" dirty="0" smtClean="0"/>
              <a:t>IN thinking about an age friendly community, I remember the history of the Senior Center:  Sudbury residents worked to create an age-friendly community – they advocating for a designated Senior Center which resulted in the addition to the Fairbank building in 1990, which is the current Senior Center.  Beginnings of age friendly community started then – and continue to grow with network of services, programs and the people who participate.  However, there is more that can and needs to be done.  </a:t>
            </a:r>
          </a:p>
          <a:p>
            <a:r>
              <a:rPr lang="en-US" baseline="0" dirty="0" smtClean="0"/>
              <a:t>*Part of the reason for this is…</a:t>
            </a:r>
          </a:p>
          <a:p>
            <a:endParaRPr lang="en-US" baseline="0" dirty="0" smtClean="0"/>
          </a:p>
          <a:p>
            <a:r>
              <a:rPr lang="en-US" baseline="0" dirty="0" smtClean="0"/>
              <a:t>They continue to sustain a network that provides support for their neighbors.  They advocate for themselves, their neighbors.  We hear from them and hope to continue to advocate for their and the growing populations needs.   But there is more that can and needs to be done.</a:t>
            </a:r>
            <a:endParaRPr lang="en-US" dirty="0"/>
          </a:p>
        </p:txBody>
      </p:sp>
      <p:sp>
        <p:nvSpPr>
          <p:cNvPr id="4" name="Slide Number Placeholder 3"/>
          <p:cNvSpPr>
            <a:spLocks noGrp="1"/>
          </p:cNvSpPr>
          <p:nvPr>
            <p:ph type="sldNum" sz="quarter" idx="10"/>
          </p:nvPr>
        </p:nvSpPr>
        <p:spPr/>
        <p:txBody>
          <a:bodyPr/>
          <a:lstStyle/>
          <a:p>
            <a:fld id="{C42CF035-DAAD-4E3D-BE6A-64DE1B3245B1}" type="slidenum">
              <a:rPr lang="en-US" smtClean="0"/>
              <a:pPr/>
              <a:t>17</a:t>
            </a:fld>
            <a:endParaRPr lang="en-US"/>
          </a:p>
        </p:txBody>
      </p:sp>
    </p:spTree>
    <p:extLst>
      <p:ext uri="{BB962C8B-B14F-4D97-AF65-F5344CB8AC3E}">
        <p14:creationId xmlns:p14="http://schemas.microsoft.com/office/powerpoint/2010/main" val="939691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26</a:t>
            </a:fld>
            <a:endParaRPr lang="en-US" dirty="0"/>
          </a:p>
        </p:txBody>
      </p:sp>
    </p:spTree>
    <p:extLst>
      <p:ext uri="{BB962C8B-B14F-4D97-AF65-F5344CB8AC3E}">
        <p14:creationId xmlns:p14="http://schemas.microsoft.com/office/powerpoint/2010/main" val="386190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27</a:t>
            </a:fld>
            <a:endParaRPr lang="en-US" dirty="0"/>
          </a:p>
        </p:txBody>
      </p:sp>
    </p:spTree>
    <p:extLst>
      <p:ext uri="{BB962C8B-B14F-4D97-AF65-F5344CB8AC3E}">
        <p14:creationId xmlns:p14="http://schemas.microsoft.com/office/powerpoint/2010/main" val="2326861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28</a:t>
            </a:fld>
            <a:endParaRPr lang="en-US" dirty="0"/>
          </a:p>
        </p:txBody>
      </p:sp>
    </p:spTree>
    <p:extLst>
      <p:ext uri="{BB962C8B-B14F-4D97-AF65-F5344CB8AC3E}">
        <p14:creationId xmlns:p14="http://schemas.microsoft.com/office/powerpoint/2010/main" val="200821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32</a:t>
            </a:fld>
            <a:endParaRPr lang="en-US" dirty="0"/>
          </a:p>
        </p:txBody>
      </p:sp>
    </p:spTree>
    <p:extLst>
      <p:ext uri="{BB962C8B-B14F-4D97-AF65-F5344CB8AC3E}">
        <p14:creationId xmlns:p14="http://schemas.microsoft.com/office/powerpoint/2010/main" val="567604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38</a:t>
            </a:fld>
            <a:endParaRPr lang="en-US" dirty="0"/>
          </a:p>
        </p:txBody>
      </p:sp>
    </p:spTree>
    <p:extLst>
      <p:ext uri="{BB962C8B-B14F-4D97-AF65-F5344CB8AC3E}">
        <p14:creationId xmlns:p14="http://schemas.microsoft.com/office/powerpoint/2010/main" val="2695555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41</a:t>
            </a:fld>
            <a:endParaRPr lang="en-US" dirty="0"/>
          </a:p>
        </p:txBody>
      </p:sp>
    </p:spTree>
    <p:extLst>
      <p:ext uri="{BB962C8B-B14F-4D97-AF65-F5344CB8AC3E}">
        <p14:creationId xmlns:p14="http://schemas.microsoft.com/office/powerpoint/2010/main" val="185332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42</a:t>
            </a:fld>
            <a:endParaRPr lang="en-US" dirty="0"/>
          </a:p>
        </p:txBody>
      </p:sp>
    </p:spTree>
    <p:extLst>
      <p:ext uri="{BB962C8B-B14F-4D97-AF65-F5344CB8AC3E}">
        <p14:creationId xmlns:p14="http://schemas.microsoft.com/office/powerpoint/2010/main" val="139602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2</a:t>
            </a:fld>
            <a:endParaRPr lang="en-US" dirty="0"/>
          </a:p>
        </p:txBody>
      </p:sp>
    </p:spTree>
    <p:extLst>
      <p:ext uri="{BB962C8B-B14F-4D97-AF65-F5344CB8AC3E}">
        <p14:creationId xmlns:p14="http://schemas.microsoft.com/office/powerpoint/2010/main" val="3647796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43</a:t>
            </a:fld>
            <a:endParaRPr lang="en-US" dirty="0"/>
          </a:p>
        </p:txBody>
      </p:sp>
    </p:spTree>
    <p:extLst>
      <p:ext uri="{BB962C8B-B14F-4D97-AF65-F5344CB8AC3E}">
        <p14:creationId xmlns:p14="http://schemas.microsoft.com/office/powerpoint/2010/main" val="186979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6</a:t>
            </a:fld>
            <a:endParaRPr lang="en-US" dirty="0"/>
          </a:p>
        </p:txBody>
      </p:sp>
    </p:spTree>
    <p:extLst>
      <p:ext uri="{BB962C8B-B14F-4D97-AF65-F5344CB8AC3E}">
        <p14:creationId xmlns:p14="http://schemas.microsoft.com/office/powerpoint/2010/main" val="153012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Kelly to speak</a:t>
            </a:r>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7</a:t>
            </a:fld>
            <a:endParaRPr lang="en-US" dirty="0"/>
          </a:p>
        </p:txBody>
      </p:sp>
    </p:spTree>
    <p:extLst>
      <p:ext uri="{BB962C8B-B14F-4D97-AF65-F5344CB8AC3E}">
        <p14:creationId xmlns:p14="http://schemas.microsoft.com/office/powerpoint/2010/main" val="145009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8</a:t>
            </a:fld>
            <a:endParaRPr lang="en-US" dirty="0"/>
          </a:p>
        </p:txBody>
      </p:sp>
    </p:spTree>
    <p:extLst>
      <p:ext uri="{BB962C8B-B14F-4D97-AF65-F5344CB8AC3E}">
        <p14:creationId xmlns:p14="http://schemas.microsoft.com/office/powerpoint/2010/main" val="77994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Sudbury is a beautiful</a:t>
            </a:r>
            <a:r>
              <a:rPr lang="en-US" baseline="0" dirty="0" smtClean="0"/>
              <a:t> town, we have a rich history.  People that live here are involved and contributors.</a:t>
            </a:r>
          </a:p>
          <a:p>
            <a:r>
              <a:rPr lang="en-US" baseline="0" dirty="0" smtClean="0"/>
              <a:t>Part of that history, strength of the town - are the residents who have lived here for 30, 40, 50 or 60 years.  </a:t>
            </a:r>
          </a:p>
          <a:p>
            <a:r>
              <a:rPr lang="en-US" baseline="0" dirty="0" smtClean="0"/>
              <a:t>When they were younger they volunteered to coach Little League, be Scout leaders, work with the PTO, as they moved into middle age many became involved in Town or Community groups: Garden Club, Permanent Building committee, Planning Board, </a:t>
            </a:r>
            <a:r>
              <a:rPr lang="en-US" baseline="0" dirty="0" err="1" smtClean="0"/>
              <a:t>HopeSudbury</a:t>
            </a:r>
            <a:r>
              <a:rPr lang="en-US" baseline="0" dirty="0" smtClean="0"/>
              <a:t>, Friends of the Library, and more, and many of these people continue to serve either on a Town committee, community group or at the Senior Center.  </a:t>
            </a:r>
          </a:p>
          <a:p>
            <a:endParaRPr lang="en-US" baseline="0" dirty="0" smtClean="0"/>
          </a:p>
          <a:p>
            <a:r>
              <a:rPr lang="en-US" baseline="0" dirty="0" smtClean="0"/>
              <a:t>We have been fortunate to have many of them become our volunteers.</a:t>
            </a:r>
          </a:p>
          <a:p>
            <a:r>
              <a:rPr lang="en-US" baseline="0" dirty="0" smtClean="0"/>
              <a:t>about 300 active volunteers that we will invite to our annual Volunteer luncheon this year – they help in 34 different areas of Senior Center programming.  There are also about 80 people who volunteer for the Bridges </a:t>
            </a:r>
            <a:r>
              <a:rPr lang="en-US" baseline="0" dirty="0" err="1" smtClean="0"/>
              <a:t>intergen’l</a:t>
            </a:r>
            <a:r>
              <a:rPr lang="en-US" baseline="0" dirty="0" smtClean="0"/>
              <a:t> program connecting older adults and 4</a:t>
            </a:r>
            <a:r>
              <a:rPr lang="en-US" baseline="30000" dirty="0" smtClean="0"/>
              <a:t>th</a:t>
            </a:r>
            <a:r>
              <a:rPr lang="en-US" baseline="0" dirty="0" smtClean="0"/>
              <a:t> graders</a:t>
            </a:r>
          </a:p>
          <a:p>
            <a:endParaRPr lang="en-US" baseline="0" dirty="0" smtClean="0"/>
          </a:p>
          <a:p>
            <a:r>
              <a:rPr lang="en-US" baseline="0" dirty="0" smtClean="0"/>
              <a:t>This has been and will continue to be one of Sudbury’s strengths.  One of the things that makes Sudbury an Age and Family Friendly community.</a:t>
            </a:r>
          </a:p>
          <a:p>
            <a:endParaRPr lang="en-US" baseline="0" dirty="0" smtClean="0"/>
          </a:p>
          <a:p>
            <a:r>
              <a:rPr lang="en-US" baseline="0" dirty="0" smtClean="0"/>
              <a:t>IN thinking about an age friendly community, I remember the history of the Senior Center:  Sudbury residents worked to create an age-friendly community – they advocating for a designated Senior Center which resulted in the addition to the Fairbank building in 1990, which is the current Senior Center.  Beginnings of age friendly community started then – and continue to grow with network of services, programs and the people who participate.  However, there is more that can and needs to be done.  </a:t>
            </a:r>
          </a:p>
          <a:p>
            <a:r>
              <a:rPr lang="en-US" baseline="0" dirty="0" smtClean="0"/>
              <a:t>*Part of the reason for this is…</a:t>
            </a:r>
          </a:p>
          <a:p>
            <a:endParaRPr lang="en-US" baseline="0" dirty="0" smtClean="0"/>
          </a:p>
          <a:p>
            <a:r>
              <a:rPr lang="en-US" baseline="0" dirty="0" smtClean="0"/>
              <a:t>They continue to sustain a network that provides support for their neighbors.  They advocate for themselves, their neighbors.  We hear from them and hope to continue to advocate for their and the growing populations needs.   But there is more that can and needs to be done.</a:t>
            </a:r>
            <a:endParaRPr lang="en-US" dirty="0"/>
          </a:p>
        </p:txBody>
      </p:sp>
      <p:sp>
        <p:nvSpPr>
          <p:cNvPr id="4" name="Slide Number Placeholder 3"/>
          <p:cNvSpPr>
            <a:spLocks noGrp="1"/>
          </p:cNvSpPr>
          <p:nvPr>
            <p:ph type="sldNum" sz="quarter" idx="10"/>
          </p:nvPr>
        </p:nvSpPr>
        <p:spPr/>
        <p:txBody>
          <a:bodyPr/>
          <a:lstStyle/>
          <a:p>
            <a:fld id="{C42CF035-DAAD-4E3D-BE6A-64DE1B3245B1}" type="slidenum">
              <a:rPr lang="en-US" smtClean="0"/>
              <a:pPr/>
              <a:t>10</a:t>
            </a:fld>
            <a:endParaRPr lang="en-US"/>
          </a:p>
        </p:txBody>
      </p:sp>
    </p:spTree>
    <p:extLst>
      <p:ext uri="{BB962C8B-B14F-4D97-AF65-F5344CB8AC3E}">
        <p14:creationId xmlns:p14="http://schemas.microsoft.com/office/powerpoint/2010/main" val="19350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may have heard, we are experiencing a Demographic change in America.  The</a:t>
            </a:r>
            <a:r>
              <a:rPr lang="en-US" baseline="0" dirty="0" smtClean="0"/>
              <a:t> large group of Baby Boomers is aging.  10,000 boomers are turning 65 every day according to Pew Research.</a:t>
            </a:r>
            <a:endParaRPr lang="en-US" dirty="0" smtClean="0"/>
          </a:p>
          <a:p>
            <a:endParaRPr lang="en-US" dirty="0" smtClean="0"/>
          </a:p>
          <a:p>
            <a:r>
              <a:rPr lang="en-US" dirty="0" smtClean="0"/>
              <a:t>And</a:t>
            </a:r>
            <a:r>
              <a:rPr lang="en-US" baseline="0" dirty="0" smtClean="0"/>
              <a:t> we are living longer, </a:t>
            </a:r>
            <a:r>
              <a:rPr lang="en-US" dirty="0" smtClean="0"/>
              <a:t>American</a:t>
            </a:r>
            <a:r>
              <a:rPr lang="en-US" baseline="0" dirty="0" smtClean="0"/>
              <a:t>s gained 30 years of life expectancy in the 20</a:t>
            </a:r>
            <a:r>
              <a:rPr lang="en-US" baseline="30000" dirty="0" smtClean="0"/>
              <a:t>th</a:t>
            </a:r>
            <a:r>
              <a:rPr lang="en-US" baseline="0" dirty="0" smtClean="0"/>
              <a:t> century (Washington Post)</a:t>
            </a:r>
          </a:p>
          <a:p>
            <a:endParaRPr lang="en-US" baseline="0" dirty="0" smtClean="0"/>
          </a:p>
          <a:p>
            <a:r>
              <a:rPr lang="en-US" baseline="0" dirty="0" smtClean="0"/>
              <a:t>And within Sudbury, people are looking to age in place, if possible.  Staying in the community they know, where they have made connections.</a:t>
            </a:r>
          </a:p>
          <a:p>
            <a:endParaRPr lang="en-US" baseline="0" dirty="0" smtClean="0"/>
          </a:p>
          <a:p>
            <a:r>
              <a:rPr lang="en-US" baseline="0" dirty="0" smtClean="0"/>
              <a:t>Lastly, Sudbury has added some targeted housing to the 55+ crowd, including:    Springhouse pond, Frost Farm, Mahoney Farms, Grouse Hill, North Woods, and Coolidge at Sudbury.  We already had Longfellow Glen and </a:t>
            </a:r>
            <a:r>
              <a:rPr lang="en-US" baseline="0" dirty="0" err="1" smtClean="0"/>
              <a:t>Musketahquid</a:t>
            </a:r>
            <a:r>
              <a:rPr lang="en-US" baseline="0" dirty="0" smtClean="0"/>
              <a:t> Village.  And now a 55+ development at the Raytheon Property and possibly at Town Center.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42CF035-DAAD-4E3D-BE6A-64DE1B3245B1}" type="slidenum">
              <a:rPr lang="en-US" smtClean="0"/>
              <a:pPr/>
              <a:t>11</a:t>
            </a:fld>
            <a:endParaRPr lang="en-US"/>
          </a:p>
        </p:txBody>
      </p:sp>
    </p:spTree>
    <p:extLst>
      <p:ext uri="{BB962C8B-B14F-4D97-AF65-F5344CB8AC3E}">
        <p14:creationId xmlns:p14="http://schemas.microsoft.com/office/powerpoint/2010/main" val="1980813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projection</a:t>
            </a:r>
            <a:r>
              <a:rPr lang="en-US" baseline="0" dirty="0" smtClean="0"/>
              <a:t> of Sudbury’s 60 and over population over the next 25 years</a:t>
            </a:r>
          </a:p>
          <a:p>
            <a:r>
              <a:rPr lang="en-US" dirty="0" smtClean="0"/>
              <a:t>Projections are based on information from the </a:t>
            </a:r>
            <a:r>
              <a:rPr lang="en-US" dirty="0" err="1" smtClean="0"/>
              <a:t>BayPath</a:t>
            </a:r>
            <a:r>
              <a:rPr lang="en-US" baseline="0" dirty="0" smtClean="0"/>
              <a:t> Elder Services 2014-2017 Area Plan; </a:t>
            </a:r>
          </a:p>
          <a:p>
            <a:endParaRPr lang="en-US" baseline="0" dirty="0" smtClean="0"/>
          </a:p>
          <a:p>
            <a:r>
              <a:rPr lang="en-US" baseline="0" dirty="0" smtClean="0"/>
              <a:t>about 1/3 of the population of Sudbury will be 60 and older in 2040</a:t>
            </a:r>
            <a:endParaRPr lang="en-US" dirty="0"/>
          </a:p>
        </p:txBody>
      </p:sp>
      <p:sp>
        <p:nvSpPr>
          <p:cNvPr id="4" name="Slide Number Placeholder 3"/>
          <p:cNvSpPr>
            <a:spLocks noGrp="1"/>
          </p:cNvSpPr>
          <p:nvPr>
            <p:ph type="sldNum" sz="quarter" idx="10"/>
          </p:nvPr>
        </p:nvSpPr>
        <p:spPr/>
        <p:txBody>
          <a:bodyPr/>
          <a:lstStyle/>
          <a:p>
            <a:fld id="{C42CF035-DAAD-4E3D-BE6A-64DE1B3245B1}" type="slidenum">
              <a:rPr lang="en-US" smtClean="0"/>
              <a:pPr/>
              <a:t>12</a:t>
            </a:fld>
            <a:endParaRPr lang="en-US"/>
          </a:p>
        </p:txBody>
      </p:sp>
    </p:spTree>
    <p:extLst>
      <p:ext uri="{BB962C8B-B14F-4D97-AF65-F5344CB8AC3E}">
        <p14:creationId xmlns:p14="http://schemas.microsoft.com/office/powerpoint/2010/main" val="2145479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Already the Senior Center has excellent participation; and we are having difficulty</a:t>
            </a:r>
            <a:r>
              <a:rPr lang="en-US" baseline="0" dirty="0" smtClean="0"/>
              <a:t> fitting in all of the programming that we would like to offer.  This list is just a few of the types of programs and services we provide on a regular basis. </a:t>
            </a:r>
          </a:p>
          <a:p>
            <a:endParaRPr lang="en-US" baseline="0" dirty="0" smtClean="0"/>
          </a:p>
          <a:p>
            <a:r>
              <a:rPr lang="en-US" baseline="0" dirty="0" smtClean="0"/>
              <a:t>Also provide in-home fixit friendly visitor shopping assistance sand buckets</a:t>
            </a:r>
          </a:p>
          <a:p>
            <a:endParaRPr lang="en-US" baseline="0" dirty="0" smtClean="0"/>
          </a:p>
          <a:p>
            <a:r>
              <a:rPr lang="en-US" baseline="0" dirty="0" smtClean="0"/>
              <a:t>  (PHOTOS:  Volunteer luncheon   Watercolors workshop.)</a:t>
            </a:r>
            <a:endParaRPr lang="en-US" dirty="0"/>
          </a:p>
        </p:txBody>
      </p:sp>
      <p:sp>
        <p:nvSpPr>
          <p:cNvPr id="4" name="Slide Number Placeholder 3"/>
          <p:cNvSpPr>
            <a:spLocks noGrp="1"/>
          </p:cNvSpPr>
          <p:nvPr>
            <p:ph type="sldNum" sz="quarter" idx="10"/>
          </p:nvPr>
        </p:nvSpPr>
        <p:spPr/>
        <p:txBody>
          <a:bodyPr/>
          <a:lstStyle/>
          <a:p>
            <a:fld id="{C42CF035-DAAD-4E3D-BE6A-64DE1B3245B1}" type="slidenum">
              <a:rPr lang="en-US" smtClean="0"/>
              <a:pPr/>
              <a:t>14</a:t>
            </a:fld>
            <a:endParaRPr lang="en-US"/>
          </a:p>
        </p:txBody>
      </p:sp>
    </p:spTree>
    <p:extLst>
      <p:ext uri="{BB962C8B-B14F-4D97-AF65-F5344CB8AC3E}">
        <p14:creationId xmlns:p14="http://schemas.microsoft.com/office/powerpoint/2010/main" val="672852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32612" y="6432551"/>
            <a:ext cx="1371600" cy="273049"/>
          </a:xfrm>
        </p:spPr>
        <p:txBody>
          <a:bodyPr/>
          <a:lstStyle/>
          <a:p>
            <a:fld id="{3E0FA9E5-6744-4841-888F-9E7CC0C2B7EC}" type="datetimeFigureOut">
              <a:rPr lang="en-US" smtClean="0"/>
              <a:t>4/17/2016</a:t>
            </a:fld>
            <a:endParaRPr lang="en-US" dirty="0"/>
          </a:p>
        </p:txBody>
      </p:sp>
      <p:sp>
        <p:nvSpPr>
          <p:cNvPr id="5" name="Footer Placeholder 4"/>
          <p:cNvSpPr>
            <a:spLocks noGrp="1"/>
          </p:cNvSpPr>
          <p:nvPr>
            <p:ph type="ftr" sz="quarter" idx="11"/>
          </p:nvPr>
        </p:nvSpPr>
        <p:spPr>
          <a:xfrm>
            <a:off x="1065213" y="6432551"/>
            <a:ext cx="5653087" cy="273049"/>
          </a:xfrm>
        </p:spPr>
        <p:txBody>
          <a:bodyPr/>
          <a:lstStyle/>
          <a:p>
            <a:endParaRPr lang="en-US" dirty="0"/>
          </a:p>
        </p:txBody>
      </p:sp>
      <p:sp>
        <p:nvSpPr>
          <p:cNvPr id="6" name="Slide Number Placeholder 5"/>
          <p:cNvSpPr>
            <a:spLocks noGrp="1"/>
          </p:cNvSpPr>
          <p:nvPr>
            <p:ph type="sldNum" sz="quarter" idx="12"/>
          </p:nvPr>
        </p:nvSpPr>
        <p:spPr>
          <a:xfrm>
            <a:off x="8532812" y="6432551"/>
            <a:ext cx="1219201" cy="273049"/>
          </a:xfrm>
        </p:spPr>
        <p:txBody>
          <a:bodyPr/>
          <a:lstStyle/>
          <a:p>
            <a:fld id="{AAEAE4A8-A6E5-453E-B946-FB774B73F48C}" type="slidenum">
              <a:rPr lang="en-US" smtClean="0"/>
              <a:t>‹#›</a:t>
            </a:fld>
            <a:endParaRPr lang="en-US" dirty="0"/>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2" name="Title 1"/>
          <p:cNvSpPr>
            <a:spLocks noGrp="1"/>
          </p:cNvSpPr>
          <p:nvPr>
            <p:ph type="ctrTitle"/>
          </p:nvPr>
        </p:nvSpPr>
        <p:spPr>
          <a:xfrm>
            <a:off x="1065214" y="533400"/>
            <a:ext cx="5029200" cy="2514601"/>
          </a:xfrm>
        </p:spPr>
        <p:txBody>
          <a:bodyPr>
            <a:normAutofit/>
          </a:bodyPr>
          <a:lstStyle>
            <a:lvl1pPr>
              <a:defRPr sz="4000">
                <a:solidFill>
                  <a:schemeClr val="accent1"/>
                </a:solidFill>
              </a:defRPr>
            </a:lvl1pPr>
          </a:lstStyle>
          <a:p>
            <a:r>
              <a:rPr lang="en-US"/>
              <a:t>Click to edit Master title style</a:t>
            </a:r>
            <a:endParaRPr/>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p:txBody>
          <a:bodyPr/>
          <a:lstStyle/>
          <a:p>
            <a:r>
              <a:rPr lang="en-US"/>
              <a:t>Click to edit Master title style</a:t>
            </a:r>
            <a:endParaRPr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0FA9E5-6744-4841-888F-9E7CC0C2B7EC}" type="datetimeFigureOut">
              <a:rPr lang="en-US" smtClean="0"/>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0FA9E5-6744-4841-888F-9E7CC0C2B7EC}" type="datetimeFigureOut">
              <a:rPr lang="en-US" smtClean="0"/>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E0FA9E5-6744-4841-888F-9E7CC0C2B7EC}" type="datetimeFigureOut">
              <a:rPr lang="en-US" smtClean="0"/>
              <a:t>4/17/2016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t>‹#›</a:t>
            </a:fld>
            <a:endParaRPr lang="en-US" dirty="0"/>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065211" y="533400"/>
            <a:ext cx="8686802" cy="1066800"/>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0FA9E5-6744-4841-888F-9E7CC0C2B7EC}" type="datetimeFigureOut">
              <a:rPr lang="en-US" smtClean="0"/>
              <a:t>4/17/2016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smtClean="0"/>
              <a:t>4/17/2016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E0FA9E5-6744-4841-888F-9E7CC0C2B7EC}" type="datetimeFigureOut">
              <a:rPr lang="en-US" smtClean="0"/>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solidFill>
              </a:defRPr>
            </a:lvl1pPr>
          </a:lstStyle>
          <a:p>
            <a:fld id="{3E0FA9E5-6744-4841-888F-9E7CC0C2B7EC}" type="datetimeFigureOut">
              <a:rPr lang="en-US" smtClean="0"/>
              <a:pPr/>
              <a:t>4/17/2016</a:t>
            </a:fld>
            <a:endParaRPr lang="en-US"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solidFill>
              </a:defRPr>
            </a:lvl1pPr>
          </a:lstStyle>
          <a:p>
            <a:fld id="{AAEAE4A8-A6E5-453E-B946-FB774B73F48C}" type="slidenum">
              <a:rPr lang="en-US" smtClean="0"/>
              <a:pPr/>
              <a:t>‹#›</a:t>
            </a:fld>
            <a:endParaRPr lang="en-US"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Status Update April 14, 2016</a:t>
            </a:r>
          </a:p>
          <a:p>
            <a:endParaRPr lang="en-US" dirty="0"/>
          </a:p>
        </p:txBody>
      </p:sp>
      <p:sp>
        <p:nvSpPr>
          <p:cNvPr id="4" name="Title 3"/>
          <p:cNvSpPr>
            <a:spLocks noGrp="1"/>
          </p:cNvSpPr>
          <p:nvPr>
            <p:ph type="ctrTitle"/>
          </p:nvPr>
        </p:nvSpPr>
        <p:spPr/>
        <p:txBody>
          <a:bodyPr/>
          <a:lstStyle/>
          <a:p>
            <a:r>
              <a:rPr lang="en" dirty="0"/>
              <a:t>Fairbanks Community Center Study Task Force</a:t>
            </a:r>
            <a:endParaRPr lang="en-US" dirty="0"/>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12" y="120194"/>
            <a:ext cx="8229600" cy="831785"/>
          </a:xfrm>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Strengthening Sudbury</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sz="half" idx="1"/>
          </p:nvPr>
        </p:nvSpPr>
        <p:spPr>
          <a:xfrm>
            <a:off x="1719084" y="1052316"/>
            <a:ext cx="2784311" cy="4708526"/>
          </a:xfrm>
        </p:spPr>
        <p:txBody>
          <a:bodyPr>
            <a:normAutofit fontScale="85000" lnSpcReduction="20000"/>
          </a:bodyPr>
          <a:lstStyle/>
          <a:p>
            <a:r>
              <a:rPr lang="en-US" sz="2600" dirty="0"/>
              <a:t>Beautiful town, Rich history, Great People </a:t>
            </a:r>
          </a:p>
          <a:p>
            <a:pPr marL="0" indent="0">
              <a:buNone/>
            </a:pPr>
            <a:endParaRPr lang="en-US" sz="1300" dirty="0"/>
          </a:p>
          <a:p>
            <a:endParaRPr lang="en-US" sz="1000" dirty="0"/>
          </a:p>
          <a:p>
            <a:r>
              <a:rPr lang="en-US" sz="2600" dirty="0"/>
              <a:t>Our Older Residents Have Provided Decades of Service, and Counting…  </a:t>
            </a:r>
          </a:p>
          <a:p>
            <a:endParaRPr lang="en-US" sz="1100" dirty="0"/>
          </a:p>
          <a:p>
            <a:r>
              <a:rPr lang="en-US" sz="2600" dirty="0"/>
              <a:t>Creating and Maintaining an Family and Age Friendly Community</a:t>
            </a:r>
          </a:p>
          <a:p>
            <a:endParaRPr lang="en-US" i="1" dirty="0"/>
          </a:p>
        </p:txBody>
      </p:sp>
      <p:sp>
        <p:nvSpPr>
          <p:cNvPr id="5" name="Content Placeholder 4"/>
          <p:cNvSpPr>
            <a:spLocks noGrp="1"/>
          </p:cNvSpPr>
          <p:nvPr>
            <p:ph sz="half" idx="2"/>
          </p:nvPr>
        </p:nvSpPr>
        <p:spPr>
          <a:xfrm>
            <a:off x="6170612" y="1600201"/>
            <a:ext cx="4038600" cy="4083421"/>
          </a:xfrm>
        </p:spPr>
        <p:txBody>
          <a:bodyPr>
            <a:normAutofit fontScale="85000" lnSpcReduction="20000"/>
          </a:bodyPr>
          <a:lstStyle/>
          <a:p>
            <a:endParaRPr lang="en-US" dirty="0"/>
          </a:p>
        </p:txBody>
      </p:sp>
      <p:pic>
        <p:nvPicPr>
          <p:cNvPr id="6" name="Picture 5"/>
          <p:cNvPicPr>
            <a:picLocks noChangeAspect="1"/>
          </p:cNvPicPr>
          <p:nvPr/>
        </p:nvPicPr>
        <p:blipFill>
          <a:blip r:embed="rId3"/>
          <a:stretch>
            <a:fillRect/>
          </a:stretch>
        </p:blipFill>
        <p:spPr>
          <a:xfrm>
            <a:off x="4825708" y="1129539"/>
            <a:ext cx="5705818" cy="4554083"/>
          </a:xfrm>
          <a:prstGeom prst="rect">
            <a:avLst/>
          </a:prstGeom>
        </p:spPr>
      </p:pic>
    </p:spTree>
    <p:extLst>
      <p:ext uri="{BB962C8B-B14F-4D97-AF65-F5344CB8AC3E}">
        <p14:creationId xmlns:p14="http://schemas.microsoft.com/office/powerpoint/2010/main" val="69548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637" y="180508"/>
            <a:ext cx="8229600" cy="1143000"/>
          </a:xfrm>
        </p:spPr>
        <p:txBody>
          <a:bodyPr>
            <a:normAutofit/>
          </a:bodyPr>
          <a:lstStyle/>
          <a:p>
            <a:r>
              <a:rPr lang="en-US" dirty="0" smtClean="0"/>
              <a:t>Sudbury’s Population is Changing</a:t>
            </a:r>
            <a:endParaRPr lang="en-US" dirty="0"/>
          </a:p>
        </p:txBody>
      </p:sp>
      <p:sp>
        <p:nvSpPr>
          <p:cNvPr id="3" name="Text Placeholder 2"/>
          <p:cNvSpPr>
            <a:spLocks noGrp="1"/>
          </p:cNvSpPr>
          <p:nvPr>
            <p:ph type="body" idx="1"/>
          </p:nvPr>
        </p:nvSpPr>
        <p:spPr>
          <a:xfrm>
            <a:off x="1979612" y="1169895"/>
            <a:ext cx="8068235" cy="821743"/>
          </a:xfrm>
        </p:spPr>
        <p:txBody>
          <a:bodyPr>
            <a:normAutofit fontScale="70000" lnSpcReduction="20000"/>
          </a:bodyPr>
          <a:lstStyle/>
          <a:p>
            <a:pPr algn="ctr"/>
            <a:endParaRPr lang="en-US" dirty="0" smtClean="0"/>
          </a:p>
          <a:p>
            <a:pPr algn="ctr"/>
            <a:r>
              <a:rPr lang="en-US" sz="4000" dirty="0"/>
              <a:t>In the United States, Massachusetts and Sudbury</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94756" y="3337719"/>
            <a:ext cx="3009900" cy="1625600"/>
          </a:xfrm>
        </p:spPr>
      </p:pic>
      <p:sp>
        <p:nvSpPr>
          <p:cNvPr id="6" name="Content Placeholder 5"/>
          <p:cNvSpPr>
            <a:spLocks noGrp="1"/>
          </p:cNvSpPr>
          <p:nvPr>
            <p:ph sz="quarter" idx="4"/>
          </p:nvPr>
        </p:nvSpPr>
        <p:spPr/>
        <p:txBody>
          <a:bodyPr>
            <a:normAutofit fontScale="92500" lnSpcReduction="10000"/>
          </a:bodyPr>
          <a:lstStyle/>
          <a:p>
            <a:pPr marL="0" indent="0">
              <a:buNone/>
            </a:pPr>
            <a:r>
              <a:rPr lang="en-US" dirty="0" smtClean="0"/>
              <a:t>Change is happening because:</a:t>
            </a:r>
            <a:endParaRPr lang="en-US" dirty="0"/>
          </a:p>
          <a:p>
            <a:r>
              <a:rPr lang="en-US" dirty="0"/>
              <a:t>Baby boomers are aging, </a:t>
            </a:r>
            <a:r>
              <a:rPr lang="en-US" dirty="0" smtClean="0"/>
              <a:t>10,000 turning </a:t>
            </a:r>
            <a:r>
              <a:rPr lang="en-US" dirty="0"/>
              <a:t>65 every </a:t>
            </a:r>
            <a:r>
              <a:rPr lang="en-US" dirty="0" smtClean="0"/>
              <a:t>day now (source: Pew Research)</a:t>
            </a:r>
            <a:endParaRPr lang="en-US" dirty="0"/>
          </a:p>
          <a:p>
            <a:r>
              <a:rPr lang="en-US" dirty="0"/>
              <a:t>We are living </a:t>
            </a:r>
            <a:r>
              <a:rPr lang="en-US" dirty="0" smtClean="0"/>
              <a:t>longer </a:t>
            </a:r>
          </a:p>
          <a:p>
            <a:r>
              <a:rPr lang="en-US" dirty="0" smtClean="0"/>
              <a:t>Sudbury’s seniors would like to “age in place”</a:t>
            </a:r>
          </a:p>
          <a:p>
            <a:r>
              <a:rPr lang="en-US" dirty="0" smtClean="0"/>
              <a:t>Sudbury has added age- restricted housing over the last several years, and there’s more to come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79641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04800"/>
            <a:ext cx="8686802" cy="1066800"/>
          </a:xfrm>
        </p:spPr>
        <p:txBody>
          <a:bodyPr>
            <a:normAutofit/>
          </a:bodyPr>
          <a:lstStyle/>
          <a:p>
            <a:r>
              <a:rPr lang="en-US" dirty="0" smtClean="0"/>
              <a:t>Growth of 60+ Population - Sudbury</a:t>
            </a:r>
            <a:endParaRPr lang="en-US" dirty="0"/>
          </a:p>
        </p:txBody>
      </p:sp>
      <p:sp>
        <p:nvSpPr>
          <p:cNvPr id="4" name="Text Placeholder 3"/>
          <p:cNvSpPr>
            <a:spLocks noGrp="1"/>
          </p:cNvSpPr>
          <p:nvPr>
            <p:ph type="body" idx="1"/>
          </p:nvPr>
        </p:nvSpPr>
        <p:spPr>
          <a:xfrm>
            <a:off x="1881927" y="1247649"/>
            <a:ext cx="4040188" cy="793416"/>
          </a:xfrm>
        </p:spPr>
        <p:txBody>
          <a:bodyPr>
            <a:normAutofit fontScale="40000" lnSpcReduction="20000"/>
          </a:bodyPr>
          <a:lstStyle/>
          <a:p>
            <a:endParaRPr lang="en-US" sz="1600" dirty="0"/>
          </a:p>
          <a:p>
            <a:endParaRPr lang="en-US" sz="1600" dirty="0"/>
          </a:p>
          <a:p>
            <a:pPr algn="ctr"/>
            <a:r>
              <a:rPr lang="en-US" sz="3500" dirty="0"/>
              <a:t>By the Numbers</a:t>
            </a:r>
          </a:p>
          <a:p>
            <a:pPr algn="ctr"/>
            <a:r>
              <a:rPr lang="en-US" sz="3500" dirty="0"/>
              <a:t>Growth of 60+ Adult Population in Sudbury</a:t>
            </a:r>
          </a:p>
          <a:p>
            <a:endParaRPr lang="en-US" sz="16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058577559"/>
              </p:ext>
            </p:extLst>
          </p:nvPr>
        </p:nvGraphicFramePr>
        <p:xfrm>
          <a:off x="1979612" y="2134962"/>
          <a:ext cx="40401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a:xfrm>
            <a:off x="6167438" y="1304023"/>
            <a:ext cx="4041775" cy="639762"/>
          </a:xfrm>
        </p:spPr>
        <p:txBody>
          <a:bodyPr>
            <a:normAutofit lnSpcReduction="10000"/>
          </a:bodyPr>
          <a:lstStyle/>
          <a:p>
            <a:pPr algn="ctr"/>
            <a:r>
              <a:rPr lang="en-US" sz="1400" dirty="0"/>
              <a:t>By Percentage</a:t>
            </a:r>
          </a:p>
          <a:p>
            <a:pPr algn="ctr"/>
            <a:r>
              <a:rPr lang="en-US" sz="1400" dirty="0"/>
              <a:t>60+ Adults as Percentage Total Sudbury Population</a:t>
            </a:r>
          </a:p>
        </p:txBody>
      </p:sp>
      <p:graphicFrame>
        <p:nvGraphicFramePr>
          <p:cNvPr id="10" name="Content Placeholder 9"/>
          <p:cNvGraphicFramePr>
            <a:graphicFrameLocks noGrp="1"/>
          </p:cNvGraphicFramePr>
          <p:nvPr>
            <p:ph sz="quarter" idx="4"/>
            <p:extLst/>
          </p:nvPr>
        </p:nvGraphicFramePr>
        <p:xfrm>
          <a:off x="6167438"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522251" y="4110607"/>
            <a:ext cx="528506" cy="276999"/>
          </a:xfrm>
          <a:prstGeom prst="rect">
            <a:avLst/>
          </a:prstGeom>
          <a:noFill/>
        </p:spPr>
        <p:txBody>
          <a:bodyPr wrap="square" rtlCol="0">
            <a:spAutoFit/>
          </a:bodyPr>
          <a:lstStyle/>
          <a:p>
            <a:r>
              <a:rPr lang="en-US" sz="1200" dirty="0"/>
              <a:t>14%</a:t>
            </a:r>
          </a:p>
        </p:txBody>
      </p:sp>
    </p:spTree>
    <p:extLst>
      <p:ext uri="{BB962C8B-B14F-4D97-AF65-F5344CB8AC3E}">
        <p14:creationId xmlns:p14="http://schemas.microsoft.com/office/powerpoint/2010/main" val="165059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5705" y="488595"/>
            <a:ext cx="7772400" cy="1470025"/>
          </a:xfrm>
        </p:spPr>
        <p:txBody>
          <a:bodyPr/>
          <a:lstStyle/>
          <a:p>
            <a:r>
              <a:rPr lang="en-US" dirty="0" smtClean="0"/>
              <a:t>Why the Senior Center is Important</a:t>
            </a:r>
            <a:endParaRPr lang="en-US" dirty="0"/>
          </a:p>
        </p:txBody>
      </p:sp>
      <p:sp>
        <p:nvSpPr>
          <p:cNvPr id="3" name="Subtitle 2"/>
          <p:cNvSpPr>
            <a:spLocks noGrp="1"/>
          </p:cNvSpPr>
          <p:nvPr>
            <p:ph type="subTitle" idx="1"/>
          </p:nvPr>
        </p:nvSpPr>
        <p:spPr>
          <a:xfrm>
            <a:off x="1909688" y="2226834"/>
            <a:ext cx="8070925" cy="4109421"/>
          </a:xfrm>
        </p:spPr>
        <p:txBody>
          <a:bodyPr>
            <a:normAutofit fontScale="92500" lnSpcReduction="10000"/>
          </a:bodyPr>
          <a:lstStyle/>
          <a:p>
            <a:pPr algn="l"/>
            <a:r>
              <a:rPr lang="en-US" i="1" dirty="0"/>
              <a:t>Life Changes…</a:t>
            </a:r>
          </a:p>
          <a:p>
            <a:pPr marL="342900" indent="-342900">
              <a:buFont typeface="Arial" panose="020B0604020202020204" pitchFamily="34" charset="0"/>
              <a:buChar char="•"/>
            </a:pPr>
            <a:r>
              <a:rPr lang="en-US" dirty="0"/>
              <a:t>You may need help with an aging parent or spouse while they are recuperating from surgery or illness</a:t>
            </a:r>
          </a:p>
          <a:p>
            <a:pPr marL="342900" indent="-342900">
              <a:buFont typeface="Arial" panose="020B0604020202020204" pitchFamily="34" charset="0"/>
              <a:buChar char="•"/>
            </a:pPr>
            <a:r>
              <a:rPr lang="en-US" dirty="0"/>
              <a:t>You may need help with Medicare, legal questions, downsizing, planning </a:t>
            </a:r>
          </a:p>
          <a:p>
            <a:pPr marL="342900" indent="-342900">
              <a:buFont typeface="Arial" panose="020B0604020202020204" pitchFamily="34" charset="0"/>
              <a:buChar char="•"/>
            </a:pPr>
            <a:r>
              <a:rPr lang="en-US" dirty="0"/>
              <a:t>When you get older, you may need ways to continue to be productive, have meaning, have connection</a:t>
            </a:r>
          </a:p>
          <a:p>
            <a:pPr marL="342900" indent="-342900">
              <a:buFont typeface="Arial" panose="020B0604020202020204" pitchFamily="34" charset="0"/>
              <a:buChar char="•"/>
            </a:pPr>
            <a:r>
              <a:rPr lang="en-US" dirty="0"/>
              <a:t>You want to have continue learning and growing and have fun!</a:t>
            </a:r>
          </a:p>
          <a:p>
            <a:pPr marL="342900" indent="-342900">
              <a:buFont typeface="Arial" panose="020B0604020202020204" pitchFamily="34" charset="0"/>
              <a:buChar char="•"/>
            </a:pPr>
            <a:r>
              <a:rPr lang="en-US" dirty="0"/>
              <a:t>You may need help with transportation</a:t>
            </a:r>
          </a:p>
          <a:p>
            <a:pPr marL="342900" indent="-342900">
              <a:buFont typeface="Arial" panose="020B0604020202020204" pitchFamily="34" charset="0"/>
              <a:buChar char="•"/>
            </a:pPr>
            <a:r>
              <a:rPr lang="en-US" dirty="0"/>
              <a:t>You may need support as you deal with the loss of a loved one</a:t>
            </a:r>
          </a:p>
          <a:p>
            <a:pPr algn="l"/>
            <a:endParaRPr lang="en-US" dirty="0"/>
          </a:p>
          <a:p>
            <a:pPr algn="l"/>
            <a:endParaRPr lang="en-US" dirty="0"/>
          </a:p>
        </p:txBody>
      </p:sp>
      <p:pic>
        <p:nvPicPr>
          <p:cNvPr id="4" name="Picture 3" descr="Making the Transition Day 4 | Jeff Blog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454" y="1359553"/>
            <a:ext cx="1793696" cy="1198133"/>
          </a:xfrm>
          <a:prstGeom prst="rect">
            <a:avLst/>
          </a:prstGeom>
        </p:spPr>
      </p:pic>
    </p:spTree>
    <p:extLst>
      <p:ext uri="{BB962C8B-B14F-4D97-AF65-F5344CB8AC3E}">
        <p14:creationId xmlns:p14="http://schemas.microsoft.com/office/powerpoint/2010/main" val="2941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9"/>
            <a:ext cx="8229600" cy="767566"/>
          </a:xfrm>
        </p:spPr>
        <p:txBody>
          <a:bodyPr>
            <a:normAutofit/>
          </a:bodyPr>
          <a:lstStyle/>
          <a:p>
            <a:r>
              <a:rPr lang="en-US" dirty="0" smtClean="0"/>
              <a:t> Senior Center Participation</a:t>
            </a:r>
            <a:endParaRPr lang="en-US" dirty="0"/>
          </a:p>
        </p:txBody>
      </p:sp>
      <p:sp>
        <p:nvSpPr>
          <p:cNvPr id="3" name="Text Placeholder 2"/>
          <p:cNvSpPr>
            <a:spLocks noGrp="1"/>
          </p:cNvSpPr>
          <p:nvPr>
            <p:ph type="body" idx="1"/>
          </p:nvPr>
        </p:nvSpPr>
        <p:spPr>
          <a:xfrm>
            <a:off x="2054224" y="1101911"/>
            <a:ext cx="4040188" cy="406421"/>
          </a:xfrm>
        </p:spPr>
        <p:txBody>
          <a:bodyPr>
            <a:normAutofit/>
          </a:bodyPr>
          <a:lstStyle/>
          <a:p>
            <a:r>
              <a:rPr lang="en-US" dirty="0" smtClean="0"/>
              <a:t>Numbers</a:t>
            </a:r>
            <a:endParaRPr lang="en-US" dirty="0"/>
          </a:p>
        </p:txBody>
      </p:sp>
      <p:sp>
        <p:nvSpPr>
          <p:cNvPr id="4" name="Content Placeholder 3"/>
          <p:cNvSpPr>
            <a:spLocks noGrp="1"/>
          </p:cNvSpPr>
          <p:nvPr>
            <p:ph sz="half" idx="2"/>
          </p:nvPr>
        </p:nvSpPr>
        <p:spPr>
          <a:xfrm>
            <a:off x="1939966" y="1502743"/>
            <a:ext cx="4040188" cy="3951288"/>
          </a:xfrm>
        </p:spPr>
        <p:txBody>
          <a:bodyPr>
            <a:normAutofit/>
          </a:bodyPr>
          <a:lstStyle/>
          <a:p>
            <a:r>
              <a:rPr lang="en-US" dirty="0" smtClean="0"/>
              <a:t>1,600 different individuals participate each year</a:t>
            </a:r>
          </a:p>
          <a:p>
            <a:r>
              <a:rPr lang="en-US" dirty="0" smtClean="0"/>
              <a:t>We help 200 </a:t>
            </a:r>
            <a:r>
              <a:rPr lang="en-US" dirty="0"/>
              <a:t>people under 60 who need help with a </a:t>
            </a:r>
            <a:r>
              <a:rPr lang="en-US" dirty="0" smtClean="0"/>
              <a:t>parent</a:t>
            </a:r>
          </a:p>
          <a:p>
            <a:r>
              <a:rPr lang="en-US" dirty="0" smtClean="0"/>
              <a:t>We help 20 individuals who have </a:t>
            </a:r>
            <a:r>
              <a:rPr lang="en-US" dirty="0"/>
              <a:t>a disability</a:t>
            </a:r>
          </a:p>
          <a:p>
            <a:r>
              <a:rPr lang="en-US" dirty="0" smtClean="0"/>
              <a:t>Approximately 34,000 visits or services each year</a:t>
            </a:r>
          </a:p>
          <a:p>
            <a:r>
              <a:rPr lang="en-US" dirty="0" smtClean="0"/>
              <a:t>300 volunteers</a:t>
            </a:r>
          </a:p>
        </p:txBody>
      </p:sp>
      <p:sp>
        <p:nvSpPr>
          <p:cNvPr id="5" name="Text Placeholder 4"/>
          <p:cNvSpPr>
            <a:spLocks noGrp="1"/>
          </p:cNvSpPr>
          <p:nvPr>
            <p:ph type="body" sz="quarter" idx="3"/>
          </p:nvPr>
        </p:nvSpPr>
        <p:spPr>
          <a:xfrm>
            <a:off x="6167438" y="1096323"/>
            <a:ext cx="4041775" cy="406421"/>
          </a:xfrm>
        </p:spPr>
        <p:txBody>
          <a:bodyPr>
            <a:normAutofit/>
          </a:bodyPr>
          <a:lstStyle/>
          <a:p>
            <a:r>
              <a:rPr lang="en-US" dirty="0" smtClean="0"/>
              <a:t>Programs/Services</a:t>
            </a:r>
            <a:endParaRPr lang="en-US" dirty="0"/>
          </a:p>
        </p:txBody>
      </p:sp>
      <p:sp>
        <p:nvSpPr>
          <p:cNvPr id="6" name="Content Placeholder 5"/>
          <p:cNvSpPr>
            <a:spLocks noGrp="1"/>
          </p:cNvSpPr>
          <p:nvPr>
            <p:ph sz="quarter" idx="4"/>
          </p:nvPr>
        </p:nvSpPr>
        <p:spPr>
          <a:xfrm>
            <a:off x="5980155" y="1627742"/>
            <a:ext cx="4041775" cy="3745925"/>
          </a:xfrm>
        </p:spPr>
        <p:txBody>
          <a:bodyPr>
            <a:normAutofit fontScale="92500" lnSpcReduction="20000"/>
          </a:bodyPr>
          <a:lstStyle/>
          <a:p>
            <a:r>
              <a:rPr lang="en-US" dirty="0" smtClean="0"/>
              <a:t>Lifelong learning classes: history, art, science</a:t>
            </a:r>
          </a:p>
          <a:p>
            <a:r>
              <a:rPr lang="en-US" dirty="0" smtClean="0"/>
              <a:t>Fitness classes: Fit for the Future, Yoga, Tai Chi, Tap Dance, Better Bones</a:t>
            </a:r>
          </a:p>
          <a:p>
            <a:r>
              <a:rPr lang="en-US" dirty="0"/>
              <a:t>Healthy </a:t>
            </a:r>
            <a:r>
              <a:rPr lang="en-US" dirty="0" smtClean="0"/>
              <a:t>aging programming</a:t>
            </a:r>
          </a:p>
          <a:p>
            <a:r>
              <a:rPr lang="en-US" dirty="0" smtClean="0"/>
              <a:t>Individual and Group Support</a:t>
            </a:r>
          </a:p>
          <a:p>
            <a:r>
              <a:rPr lang="en-US" dirty="0" smtClean="0"/>
              <a:t>Information/Assistance for seniors and caregivers</a:t>
            </a:r>
          </a:p>
          <a:p>
            <a:r>
              <a:rPr lang="en-US" dirty="0" smtClean="0"/>
              <a:t>Rides </a:t>
            </a:r>
            <a:r>
              <a:rPr lang="en-US" dirty="0"/>
              <a:t>to employment, doctors, and shopping</a:t>
            </a:r>
          </a:p>
          <a:p>
            <a:endParaRPr lang="en-US" dirty="0" smtClean="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4940" y="5446715"/>
            <a:ext cx="2050240" cy="138748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3552" y="5357186"/>
            <a:ext cx="1979112" cy="1484334"/>
          </a:xfrm>
          <a:prstGeom prst="rect">
            <a:avLst/>
          </a:prstGeom>
        </p:spPr>
      </p:pic>
    </p:spTree>
    <p:extLst>
      <p:ext uri="{BB962C8B-B14F-4D97-AF65-F5344CB8AC3E}">
        <p14:creationId xmlns:p14="http://schemas.microsoft.com/office/powerpoint/2010/main" val="185180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169299"/>
            <a:ext cx="8229600" cy="965439"/>
          </a:xfrm>
        </p:spPr>
        <p:txBody>
          <a:bodyPr>
            <a:normAutofit/>
          </a:bodyPr>
          <a:lstStyle/>
          <a:p>
            <a:r>
              <a:rPr lang="en-US" dirty="0" smtClean="0"/>
              <a:t>Senior Center Space Issues</a:t>
            </a:r>
            <a:endParaRPr lang="en-US" dirty="0"/>
          </a:p>
        </p:txBody>
      </p:sp>
      <p:sp>
        <p:nvSpPr>
          <p:cNvPr id="3" name="Content Placeholder 2"/>
          <p:cNvSpPr>
            <a:spLocks noGrp="1"/>
          </p:cNvSpPr>
          <p:nvPr>
            <p:ph sz="half" idx="1"/>
          </p:nvPr>
        </p:nvSpPr>
        <p:spPr>
          <a:xfrm>
            <a:off x="1979612" y="1134738"/>
            <a:ext cx="4038600" cy="5453953"/>
          </a:xfrm>
        </p:spPr>
        <p:txBody>
          <a:bodyPr>
            <a:noAutofit/>
          </a:bodyPr>
          <a:lstStyle/>
          <a:p>
            <a:r>
              <a:rPr lang="en-US" dirty="0"/>
              <a:t>Building is old, leaking from old roof made some rooms unusable in winter, or during heavy rains; pipes have started to burst</a:t>
            </a:r>
          </a:p>
          <a:p>
            <a:r>
              <a:rPr lang="en-US" dirty="0"/>
              <a:t>Fitness and other programs are sometimes cancelled, often moved to rooms that are not appropriate, sometimes moved off site </a:t>
            </a:r>
          </a:p>
          <a:p>
            <a:r>
              <a:rPr lang="en-US" dirty="0"/>
              <a:t>Each election closes the gym for a few days and cause cancelled or programs in inappropriate space</a:t>
            </a:r>
          </a:p>
          <a:p>
            <a:r>
              <a:rPr lang="en-US" dirty="0"/>
              <a:t>Not enough space for consultations and counseling – need to move staff out of their offices, can’t offer some programs at all</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50049" y="1240078"/>
            <a:ext cx="2433968" cy="1825477"/>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3971" y="5119575"/>
            <a:ext cx="2156743" cy="161755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1075" y="3223281"/>
            <a:ext cx="2257286" cy="1692964"/>
          </a:xfrm>
          <a:prstGeom prst="rect">
            <a:avLst/>
          </a:prstGeom>
        </p:spPr>
      </p:pic>
    </p:spTree>
    <p:extLst>
      <p:ext uri="{BB962C8B-B14F-4D97-AF65-F5344CB8AC3E}">
        <p14:creationId xmlns:p14="http://schemas.microsoft.com/office/powerpoint/2010/main" val="190857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Council on Aging </a:t>
            </a:r>
            <a:br>
              <a:rPr lang="en-US" dirty="0" smtClean="0"/>
            </a:br>
            <a:r>
              <a:rPr lang="en-US" dirty="0" smtClean="0"/>
              <a:t>Comments Regarding Concept Plans</a:t>
            </a:r>
            <a:endParaRPr lang="en-US" dirty="0"/>
          </a:p>
        </p:txBody>
      </p:sp>
      <p:sp>
        <p:nvSpPr>
          <p:cNvPr id="4" name="Content Placeholder 3"/>
          <p:cNvSpPr>
            <a:spLocks noGrp="1"/>
          </p:cNvSpPr>
          <p:nvPr>
            <p:ph idx="1"/>
          </p:nvPr>
        </p:nvSpPr>
        <p:spPr>
          <a:xfrm>
            <a:off x="1979612" y="1600200"/>
            <a:ext cx="8229600" cy="4811358"/>
          </a:xfrm>
        </p:spPr>
        <p:txBody>
          <a:bodyPr>
            <a:normAutofit fontScale="92500" lnSpcReduction="10000"/>
          </a:bodyPr>
          <a:lstStyle/>
          <a:p>
            <a:r>
              <a:rPr lang="en-US" dirty="0" smtClean="0"/>
              <a:t>The Council on Aging supports a plan to meet the growth needs of older adults </a:t>
            </a:r>
          </a:p>
          <a:p>
            <a:r>
              <a:rPr lang="en-US" dirty="0" smtClean="0"/>
              <a:t>Recognizes the ongoing contributions of the older residents of Sudbury</a:t>
            </a:r>
          </a:p>
          <a:p>
            <a:r>
              <a:rPr lang="en-US" dirty="0" smtClean="0"/>
              <a:t>Has seen the </a:t>
            </a:r>
            <a:r>
              <a:rPr lang="en-US" dirty="0"/>
              <a:t>senior population </a:t>
            </a:r>
            <a:r>
              <a:rPr lang="en-US" dirty="0" smtClean="0"/>
              <a:t>more than double </a:t>
            </a:r>
            <a:r>
              <a:rPr lang="en-US" dirty="0"/>
              <a:t>since the Senior Center addition was </a:t>
            </a:r>
            <a:r>
              <a:rPr lang="en-US" dirty="0" smtClean="0"/>
              <a:t>built in 1990, </a:t>
            </a:r>
            <a:r>
              <a:rPr lang="en-US" dirty="0"/>
              <a:t>and </a:t>
            </a:r>
            <a:r>
              <a:rPr lang="en-US" dirty="0" smtClean="0"/>
              <a:t>knows it will </a:t>
            </a:r>
            <a:r>
              <a:rPr lang="en-US" dirty="0"/>
              <a:t>continue to grow for 35 more </a:t>
            </a:r>
            <a:r>
              <a:rPr lang="en-US" dirty="0" smtClean="0"/>
              <a:t>years (60+ population was about 1,200 residents in 1990, now 60+ population is about 3,800 residents)</a:t>
            </a:r>
            <a:endParaRPr lang="en-US" dirty="0"/>
          </a:p>
          <a:p>
            <a:pPr marL="0" indent="0">
              <a:buNone/>
            </a:pPr>
            <a:endParaRPr lang="en-US" sz="1000" dirty="0"/>
          </a:p>
          <a:p>
            <a:r>
              <a:rPr lang="en-US" dirty="0" smtClean="0"/>
              <a:t>Benefits of a new Community Center:</a:t>
            </a:r>
          </a:p>
          <a:p>
            <a:pPr lvl="1"/>
            <a:r>
              <a:rPr lang="en-US" dirty="0"/>
              <a:t>Based on need/future population </a:t>
            </a:r>
            <a:r>
              <a:rPr lang="en-US" dirty="0" smtClean="0"/>
              <a:t>trends</a:t>
            </a:r>
          </a:p>
          <a:p>
            <a:pPr lvl="2"/>
            <a:r>
              <a:rPr lang="en-US" dirty="0" smtClean="0"/>
              <a:t>Updates a deteriorating building</a:t>
            </a:r>
          </a:p>
          <a:p>
            <a:pPr lvl="2"/>
            <a:r>
              <a:rPr lang="en-US" dirty="0" smtClean="0"/>
              <a:t>Supports need for additional space for programming </a:t>
            </a:r>
          </a:p>
          <a:p>
            <a:pPr lvl="2"/>
            <a:r>
              <a:rPr lang="en-US" dirty="0" smtClean="0"/>
              <a:t>Supports need for increased diversity of programs, including more healthy aging, intergenerational programs</a:t>
            </a:r>
          </a:p>
          <a:p>
            <a:pPr lvl="2"/>
            <a:r>
              <a:rPr lang="en-US" dirty="0" smtClean="0"/>
              <a:t>Supports Sudbury’s goal to be age and family friendly into the future</a:t>
            </a:r>
          </a:p>
          <a:p>
            <a:pPr lvl="2"/>
            <a:endParaRPr lang="en-US"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208476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12" y="120194"/>
            <a:ext cx="8229600" cy="831785"/>
          </a:xfrm>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Strengthening Sudbury</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sz="half" idx="1"/>
          </p:nvPr>
        </p:nvSpPr>
        <p:spPr>
          <a:xfrm>
            <a:off x="1719084" y="1052316"/>
            <a:ext cx="2784311" cy="4708526"/>
          </a:xfrm>
        </p:spPr>
        <p:txBody>
          <a:bodyPr>
            <a:normAutofit fontScale="85000" lnSpcReduction="20000"/>
          </a:bodyPr>
          <a:lstStyle/>
          <a:p>
            <a:r>
              <a:rPr lang="en-US" sz="2600" dirty="0"/>
              <a:t>Beautiful town, Rich history, Great People </a:t>
            </a:r>
          </a:p>
          <a:p>
            <a:pPr marL="0" indent="0">
              <a:buNone/>
            </a:pPr>
            <a:endParaRPr lang="en-US" sz="1300" dirty="0"/>
          </a:p>
          <a:p>
            <a:endParaRPr lang="en-US" sz="1000" dirty="0"/>
          </a:p>
          <a:p>
            <a:r>
              <a:rPr lang="en-US" sz="2600" dirty="0"/>
              <a:t>Our Older Residents Have Provided Decades of Service, and Counting…  </a:t>
            </a:r>
          </a:p>
          <a:p>
            <a:endParaRPr lang="en-US" sz="1100" dirty="0"/>
          </a:p>
          <a:p>
            <a:r>
              <a:rPr lang="en-US" sz="2600" dirty="0"/>
              <a:t>Creating and Maintaining an Family and Age Friendly Community</a:t>
            </a:r>
          </a:p>
          <a:p>
            <a:endParaRPr lang="en-US" i="1" dirty="0"/>
          </a:p>
        </p:txBody>
      </p:sp>
      <p:sp>
        <p:nvSpPr>
          <p:cNvPr id="5" name="Content Placeholder 4"/>
          <p:cNvSpPr>
            <a:spLocks noGrp="1"/>
          </p:cNvSpPr>
          <p:nvPr>
            <p:ph sz="half" idx="2"/>
          </p:nvPr>
        </p:nvSpPr>
        <p:spPr>
          <a:xfrm>
            <a:off x="6170612" y="1600201"/>
            <a:ext cx="4038600" cy="4083421"/>
          </a:xfrm>
        </p:spPr>
        <p:txBody>
          <a:bodyPr>
            <a:normAutofit fontScale="85000" lnSpcReduction="20000"/>
          </a:bodyPr>
          <a:lstStyle/>
          <a:p>
            <a:endParaRPr lang="en-US" dirty="0"/>
          </a:p>
        </p:txBody>
      </p:sp>
      <p:pic>
        <p:nvPicPr>
          <p:cNvPr id="6" name="Picture 5"/>
          <p:cNvPicPr>
            <a:picLocks noChangeAspect="1"/>
          </p:cNvPicPr>
          <p:nvPr/>
        </p:nvPicPr>
        <p:blipFill>
          <a:blip r:embed="rId3"/>
          <a:stretch>
            <a:fillRect/>
          </a:stretch>
        </p:blipFill>
        <p:spPr>
          <a:xfrm>
            <a:off x="4825708" y="1129539"/>
            <a:ext cx="5705818" cy="4554083"/>
          </a:xfrm>
          <a:prstGeom prst="rect">
            <a:avLst/>
          </a:prstGeom>
        </p:spPr>
      </p:pic>
    </p:spTree>
    <p:extLst>
      <p:ext uri="{BB962C8B-B14F-4D97-AF65-F5344CB8AC3E}">
        <p14:creationId xmlns:p14="http://schemas.microsoft.com/office/powerpoint/2010/main" val="204573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45720" indent="0">
              <a:buNone/>
            </a:pPr>
            <a:endParaRPr lang="en-US" dirty="0" smtClean="0"/>
          </a:p>
        </p:txBody>
      </p:sp>
      <p:sp>
        <p:nvSpPr>
          <p:cNvPr id="3" name="Title 2"/>
          <p:cNvSpPr>
            <a:spLocks noGrp="1"/>
          </p:cNvSpPr>
          <p:nvPr>
            <p:ph type="title"/>
          </p:nvPr>
        </p:nvSpPr>
        <p:spPr/>
        <p:txBody>
          <a:bodyPr>
            <a:normAutofit fontScale="90000"/>
          </a:bodyPr>
          <a:lstStyle/>
          <a:p>
            <a:r>
              <a:rPr lang="en-US" dirty="0" smtClean="0"/>
              <a:t>A Word From Kayla McNamara, </a:t>
            </a:r>
            <a:br>
              <a:rPr lang="en-US" dirty="0" smtClean="0"/>
            </a:br>
            <a:r>
              <a:rPr lang="en-US" dirty="0" smtClean="0"/>
              <a:t>Director of Parks, Recreation &amp; Aquatics</a:t>
            </a:r>
            <a:endParaRPr lang="en-US" dirty="0"/>
          </a:p>
        </p:txBody>
      </p:sp>
      <p:pic>
        <p:nvPicPr>
          <p:cNvPr id="4" name="Picture 4" descr="ttps://www.activityreg.com/CHERY/IMAGES/BANNER_LOGO_FOR_ACTIVITY_REG_WEBSITE_Si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3812" y="2514600"/>
            <a:ext cx="7820528" cy="1981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2427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7A5BBC-DD1D-4B5E-B490-29871A761C4F}" type="slidenum">
              <a:rPr lang="en-US" smtClean="0"/>
              <a:pPr/>
              <a:t>19</a:t>
            </a:fld>
            <a:endParaRPr lang="en-US" dirty="0"/>
          </a:p>
        </p:txBody>
      </p:sp>
      <p:sp>
        <p:nvSpPr>
          <p:cNvPr id="6" name="Title 3"/>
          <p:cNvSpPr>
            <a:spLocks noGrp="1"/>
          </p:cNvSpPr>
          <p:nvPr>
            <p:ph type="title"/>
          </p:nvPr>
        </p:nvSpPr>
        <p:spPr>
          <a:xfrm>
            <a:off x="1918212" y="436520"/>
            <a:ext cx="8454512" cy="935081"/>
          </a:xfrm>
        </p:spPr>
        <p:txBody>
          <a:bodyPr>
            <a:noAutofit/>
          </a:bodyPr>
          <a:lstStyle/>
          <a:p>
            <a:r>
              <a:rPr lang="en-US" sz="3200" dirty="0">
                <a:solidFill>
                  <a:schemeClr val="accent1">
                    <a:lumMod val="75000"/>
                  </a:schemeClr>
                </a:solidFill>
                <a:latin typeface="Arial Black" panose="020B0A04020102020204" pitchFamily="34" charset="0"/>
              </a:rPr>
              <a:t>Sudbury Park and Recreation / Atkinson Pool</a:t>
            </a:r>
          </a:p>
        </p:txBody>
      </p:sp>
      <p:sp>
        <p:nvSpPr>
          <p:cNvPr id="7" name="Text Placeholder 5"/>
          <p:cNvSpPr txBox="1">
            <a:spLocks/>
          </p:cNvSpPr>
          <p:nvPr/>
        </p:nvSpPr>
        <p:spPr>
          <a:xfrm>
            <a:off x="1733551" y="1604147"/>
            <a:ext cx="2998786" cy="489670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Community Center established in 1983 in the old school building.</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Atkinson Pool was built in 1987.</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Currently over 72,000 individuals utilize the pool in a given year.</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Over  691 programs offered to over 9,700 participants</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Day camp programs sell out in under 10 minutes each year. No opportunity for growth due to building constraints. 40-50 kids on wait list each week.</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Only Nationally Certified Park and Recreation Department in Massachusetts, the 2</a:t>
            </a:r>
            <a:r>
              <a:rPr lang="en-US" sz="1600" baseline="30000" dirty="0">
                <a:solidFill>
                  <a:schemeClr val="tx1">
                    <a:lumMod val="75000"/>
                    <a:lumOff val="25000"/>
                  </a:schemeClr>
                </a:solidFill>
                <a:latin typeface="Arial Narrow" panose="020B0606020202030204" pitchFamily="34" charset="0"/>
              </a:rPr>
              <a:t>nd</a:t>
            </a:r>
            <a:r>
              <a:rPr lang="en-US" sz="1600" dirty="0">
                <a:solidFill>
                  <a:schemeClr val="tx1">
                    <a:lumMod val="75000"/>
                    <a:lumOff val="25000"/>
                  </a:schemeClr>
                </a:solidFill>
                <a:latin typeface="Arial Narrow" panose="020B0606020202030204" pitchFamily="34" charset="0"/>
              </a:rPr>
              <a:t> in New England and the 118</a:t>
            </a:r>
            <a:r>
              <a:rPr lang="en-US" sz="1600" baseline="30000" dirty="0">
                <a:solidFill>
                  <a:schemeClr val="tx1">
                    <a:lumMod val="75000"/>
                    <a:lumOff val="25000"/>
                  </a:schemeClr>
                </a:solidFill>
                <a:latin typeface="Arial Narrow" panose="020B0606020202030204" pitchFamily="34" charset="0"/>
              </a:rPr>
              <a:t>th</a:t>
            </a:r>
            <a:r>
              <a:rPr lang="en-US" sz="1600" dirty="0">
                <a:solidFill>
                  <a:schemeClr val="tx1">
                    <a:lumMod val="75000"/>
                    <a:lumOff val="25000"/>
                  </a:schemeClr>
                </a:solidFill>
                <a:latin typeface="Arial Narrow" panose="020B0606020202030204" pitchFamily="34" charset="0"/>
              </a:rPr>
              <a:t> in the country.</a:t>
            </a:r>
            <a:endParaRPr lang="en-US" sz="1600" dirty="0">
              <a:latin typeface="Arial Narrow" panose="020B0606020202030204" pitchFamily="34" charset="0"/>
            </a:endParaRPr>
          </a:p>
        </p:txBody>
      </p:sp>
      <p:pic>
        <p:nvPicPr>
          <p:cNvPr id="1026" name="Picture 2" descr="ttps://www.sudbury.ma.us/graphics/townbuildings/atkinsonpool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657" y="1905000"/>
            <a:ext cx="5134067" cy="344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99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400" dirty="0" smtClean="0"/>
              <a:t>Forum Objectives</a:t>
            </a:r>
            <a:endParaRPr lang="en-US" sz="2400" dirty="0"/>
          </a:p>
          <a:p>
            <a:r>
              <a:rPr lang="en-US" sz="2400" dirty="0" smtClean="0"/>
              <a:t>Task </a:t>
            </a:r>
            <a:r>
              <a:rPr lang="en-US" sz="2400" dirty="0"/>
              <a:t>Force Mission &amp; Guidance</a:t>
            </a:r>
          </a:p>
          <a:p>
            <a:r>
              <a:rPr lang="en-US" sz="2400" dirty="0"/>
              <a:t>Summary of Work to Date</a:t>
            </a:r>
          </a:p>
          <a:p>
            <a:pPr lvl="1"/>
            <a:r>
              <a:rPr lang="en-US" sz="2200" dirty="0" smtClean="0"/>
              <a:t>Report Conclusions &amp; Overview of Next Steps</a:t>
            </a:r>
          </a:p>
          <a:p>
            <a:pPr lvl="1"/>
            <a:r>
              <a:rPr lang="en-US" sz="2200" dirty="0" err="1" smtClean="0"/>
              <a:t>bh+a</a:t>
            </a:r>
            <a:r>
              <a:rPr lang="en-US" sz="2200" dirty="0" smtClean="0"/>
              <a:t> </a:t>
            </a:r>
            <a:r>
              <a:rPr lang="en-US" sz="2200" dirty="0"/>
              <a:t>Recommendations &amp; Evolution of Conceptual Designs</a:t>
            </a:r>
          </a:p>
          <a:p>
            <a:r>
              <a:rPr lang="en-US" sz="2400" dirty="0"/>
              <a:t>Task Force Recommendations</a:t>
            </a:r>
          </a:p>
          <a:p>
            <a:r>
              <a:rPr lang="en-US" sz="2400" dirty="0"/>
              <a:t>Town </a:t>
            </a:r>
            <a:r>
              <a:rPr lang="en-US" sz="2400" dirty="0" smtClean="0"/>
              <a:t>Meeting</a:t>
            </a:r>
          </a:p>
          <a:p>
            <a:r>
              <a:rPr lang="en-US" sz="2400" dirty="0" smtClean="0"/>
              <a:t>Taxes and Financing</a:t>
            </a:r>
          </a:p>
          <a:p>
            <a:r>
              <a:rPr lang="en-US" sz="2400" dirty="0" smtClean="0"/>
              <a:t>Conclusion</a:t>
            </a:r>
            <a:endParaRPr lang="en-US" sz="2400" dirty="0"/>
          </a:p>
          <a:p>
            <a:endParaRPr lang="en-US" dirty="0"/>
          </a:p>
        </p:txBody>
      </p:sp>
      <p:sp>
        <p:nvSpPr>
          <p:cNvPr id="3" name="Title 2"/>
          <p:cNvSpPr>
            <a:spLocks noGrp="1"/>
          </p:cNvSpPr>
          <p:nvPr>
            <p:ph type="title"/>
          </p:nvPr>
        </p:nvSpPr>
        <p:spPr/>
        <p:txBody>
          <a:bodyPr/>
          <a:lstStyle/>
          <a:p>
            <a:r>
              <a:rPr lang="en-US" dirty="0" smtClean="0"/>
              <a:t>Welcome, Introductions </a:t>
            </a:r>
            <a:r>
              <a:rPr lang="en-US" dirty="0"/>
              <a:t>&amp; Agenda</a:t>
            </a:r>
          </a:p>
        </p:txBody>
      </p:sp>
    </p:spTree>
    <p:extLst>
      <p:ext uri="{BB962C8B-B14F-4D97-AF65-F5344CB8AC3E}">
        <p14:creationId xmlns:p14="http://schemas.microsoft.com/office/powerpoint/2010/main" val="131563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7A5BBC-DD1D-4B5E-B490-29871A761C4F}" type="slidenum">
              <a:rPr lang="en-US" smtClean="0"/>
              <a:pPr/>
              <a:t>20</a:t>
            </a:fld>
            <a:endParaRPr lang="en-US" dirty="0"/>
          </a:p>
        </p:txBody>
      </p:sp>
      <p:pic>
        <p:nvPicPr>
          <p:cNvPr id="3" name="Picture Placeholder 4"/>
          <p:cNvPicPr>
            <a:picLocks noChangeAspect="1"/>
          </p:cNvPicPr>
          <p:nvPr/>
        </p:nvPicPr>
        <p:blipFill>
          <a:blip r:embed="rId2" cstate="print">
            <a:extLst>
              <a:ext uri="{28A0092B-C50C-407E-A947-70E740481C1C}">
                <a14:useLocalDpi xmlns:a14="http://schemas.microsoft.com/office/drawing/2010/main" val="0"/>
              </a:ext>
            </a:extLst>
          </a:blip>
          <a:srcRect l="2508" r="2508"/>
          <a:stretch>
            <a:fillRect/>
          </a:stretch>
        </p:blipFill>
        <p:spPr>
          <a:xfrm>
            <a:off x="4894262" y="1708924"/>
            <a:ext cx="5486400" cy="4332111"/>
          </a:xfrm>
          <a:prstGeom prst="rect">
            <a:avLst/>
          </a:prstGeom>
        </p:spPr>
      </p:pic>
      <p:sp>
        <p:nvSpPr>
          <p:cNvPr id="6" name="Title 3"/>
          <p:cNvSpPr>
            <a:spLocks noGrp="1"/>
          </p:cNvSpPr>
          <p:nvPr>
            <p:ph type="title"/>
          </p:nvPr>
        </p:nvSpPr>
        <p:spPr>
          <a:xfrm>
            <a:off x="1918212" y="457201"/>
            <a:ext cx="7452800" cy="600075"/>
          </a:xfrm>
        </p:spPr>
        <p:txBody>
          <a:bodyPr>
            <a:noAutofit/>
          </a:bodyPr>
          <a:lstStyle/>
          <a:p>
            <a:pPr algn="l"/>
            <a:r>
              <a:rPr lang="en-US" sz="3200" dirty="0">
                <a:solidFill>
                  <a:schemeClr val="tx2"/>
                </a:solidFill>
                <a:latin typeface="Arial Narrow" panose="020B0606020202030204" pitchFamily="34" charset="0"/>
              </a:rPr>
              <a:t>Parks and Recreation</a:t>
            </a:r>
          </a:p>
        </p:txBody>
      </p:sp>
      <p:sp>
        <p:nvSpPr>
          <p:cNvPr id="7" name="Text Placeholder 3"/>
          <p:cNvSpPr txBox="1">
            <a:spLocks/>
          </p:cNvSpPr>
          <p:nvPr/>
        </p:nvSpPr>
        <p:spPr>
          <a:xfrm>
            <a:off x="1733551" y="1604147"/>
            <a:ext cx="3074986" cy="501572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Year round programs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Ages 18 months – senior citizen</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Passive classes such as art and </a:t>
            </a:r>
            <a:r>
              <a:rPr lang="en-US" sz="1800" dirty="0" err="1">
                <a:solidFill>
                  <a:schemeClr val="tx1">
                    <a:lumMod val="75000"/>
                    <a:lumOff val="25000"/>
                  </a:schemeClr>
                </a:solidFill>
                <a:latin typeface="Arial Narrow" panose="020B0606020202030204" pitchFamily="34" charset="0"/>
              </a:rPr>
              <a:t>lego</a:t>
            </a:r>
            <a:r>
              <a:rPr lang="en-US" sz="1800" dirty="0">
                <a:solidFill>
                  <a:schemeClr val="tx1">
                    <a:lumMod val="75000"/>
                    <a:lumOff val="25000"/>
                  </a:schemeClr>
                </a:solidFill>
                <a:latin typeface="Arial Narrow" panose="020B0606020202030204" pitchFamily="34" charset="0"/>
              </a:rPr>
              <a:t> engineering</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Active classes such as sports and line dancing</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Self directed recreation such as snowshoe and </a:t>
            </a:r>
            <a:r>
              <a:rPr lang="en-US" sz="1800" dirty="0" err="1">
                <a:solidFill>
                  <a:schemeClr val="tx1">
                    <a:lumMod val="75000"/>
                    <a:lumOff val="25000"/>
                  </a:schemeClr>
                </a:solidFill>
                <a:latin typeface="Arial Narrow" panose="020B0606020202030204" pitchFamily="34" charset="0"/>
              </a:rPr>
              <a:t>pickleball</a:t>
            </a:r>
            <a:endParaRPr lang="en-US" sz="1800" dirty="0">
              <a:solidFill>
                <a:schemeClr val="tx1">
                  <a:lumMod val="75000"/>
                  <a:lumOff val="25000"/>
                </a:schemeClr>
              </a:solidFill>
              <a:latin typeface="Arial Narrow" panose="020B0606020202030204" pitchFamily="34" charset="0"/>
            </a:endParaRP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Oversee </a:t>
            </a:r>
            <a:r>
              <a:rPr lang="en-US" sz="1800" dirty="0" err="1">
                <a:solidFill>
                  <a:schemeClr val="tx1">
                    <a:lumMod val="75000"/>
                    <a:lumOff val="25000"/>
                  </a:schemeClr>
                </a:solidFill>
                <a:latin typeface="Arial Narrow" panose="020B0606020202030204" pitchFamily="34" charset="0"/>
              </a:rPr>
              <a:t>ballfields</a:t>
            </a:r>
            <a:r>
              <a:rPr lang="en-US" sz="1800" dirty="0">
                <a:solidFill>
                  <a:schemeClr val="tx1">
                    <a:lumMod val="75000"/>
                    <a:lumOff val="25000"/>
                  </a:schemeClr>
                </a:solidFill>
                <a:latin typeface="Arial Narrow" panose="020B0606020202030204" pitchFamily="34" charset="0"/>
              </a:rPr>
              <a:t>, playgrounds, basketball court, volleyball court, 2 outdoor ice rinks, tennis courts, walking paths, outdoor fitness equipment, Heritage Park, Willis Pond, etc. </a:t>
            </a:r>
          </a:p>
        </p:txBody>
      </p:sp>
    </p:spTree>
    <p:extLst>
      <p:ext uri="{BB962C8B-B14F-4D97-AF65-F5344CB8AC3E}">
        <p14:creationId xmlns:p14="http://schemas.microsoft.com/office/powerpoint/2010/main" val="51740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7A5BBC-DD1D-4B5E-B490-29871A761C4F}" type="slidenum">
              <a:rPr lang="en-US" smtClean="0"/>
              <a:pPr/>
              <a:t>21</a:t>
            </a:fld>
            <a:endParaRPr lang="en-US" dirty="0"/>
          </a:p>
        </p:txBody>
      </p:sp>
      <p:pic>
        <p:nvPicPr>
          <p:cNvPr id="3" name="Picture Placeholder 4"/>
          <p:cNvPicPr>
            <a:picLocks noChangeAspect="1"/>
          </p:cNvPicPr>
          <p:nvPr/>
        </p:nvPicPr>
        <p:blipFill>
          <a:blip r:embed="rId2" cstate="print">
            <a:extLst>
              <a:ext uri="{28A0092B-C50C-407E-A947-70E740481C1C}">
                <a14:useLocalDpi xmlns:a14="http://schemas.microsoft.com/office/drawing/2010/main" val="0"/>
              </a:ext>
            </a:extLst>
          </a:blip>
          <a:srcRect l="2508" r="2508"/>
          <a:stretch>
            <a:fillRect/>
          </a:stretch>
        </p:blipFill>
        <p:spPr>
          <a:xfrm>
            <a:off x="4884738" y="1708924"/>
            <a:ext cx="5487985" cy="4333363"/>
          </a:xfrm>
          <a:prstGeom prst="rect">
            <a:avLst/>
          </a:prstGeom>
        </p:spPr>
      </p:pic>
      <p:sp>
        <p:nvSpPr>
          <p:cNvPr id="6" name="Text Placeholder 3"/>
          <p:cNvSpPr txBox="1">
            <a:spLocks/>
          </p:cNvSpPr>
          <p:nvPr/>
        </p:nvSpPr>
        <p:spPr>
          <a:xfrm>
            <a:off x="1744664" y="1604146"/>
            <a:ext cx="3235324" cy="402512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Learn to swim programs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Diving programs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Swim teams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Scuba programs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Triathlon programs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Summer camps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Birthday parties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Lap swim</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Family swim</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Lifeguard training</a:t>
            </a:r>
          </a:p>
        </p:txBody>
      </p:sp>
      <p:sp>
        <p:nvSpPr>
          <p:cNvPr id="9" name="Title 3"/>
          <p:cNvSpPr>
            <a:spLocks noGrp="1"/>
          </p:cNvSpPr>
          <p:nvPr>
            <p:ph type="title"/>
          </p:nvPr>
        </p:nvSpPr>
        <p:spPr>
          <a:xfrm>
            <a:off x="1918212" y="457201"/>
            <a:ext cx="7452800" cy="600075"/>
          </a:xfrm>
        </p:spPr>
        <p:txBody>
          <a:bodyPr>
            <a:noAutofit/>
          </a:bodyPr>
          <a:lstStyle/>
          <a:p>
            <a:pPr algn="l"/>
            <a:r>
              <a:rPr lang="en-US" sz="3200" dirty="0">
                <a:solidFill>
                  <a:schemeClr val="tx2"/>
                </a:solidFill>
                <a:latin typeface="Arial Narrow" panose="020B0606020202030204" pitchFamily="34" charset="0"/>
              </a:rPr>
              <a:t>Atkinson Pool</a:t>
            </a:r>
          </a:p>
        </p:txBody>
      </p:sp>
    </p:spTree>
    <p:extLst>
      <p:ext uri="{BB962C8B-B14F-4D97-AF65-F5344CB8AC3E}">
        <p14:creationId xmlns:p14="http://schemas.microsoft.com/office/powerpoint/2010/main" val="194313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7A5BBC-DD1D-4B5E-B490-29871A761C4F}" type="slidenum">
              <a:rPr lang="en-US" smtClean="0"/>
              <a:pPr/>
              <a:t>22</a:t>
            </a:fld>
            <a:endParaRPr lang="en-US" dirty="0"/>
          </a:p>
        </p:txBody>
      </p:sp>
      <p:pic>
        <p:nvPicPr>
          <p:cNvPr id="3" name="Picture Placeholder 4"/>
          <p:cNvPicPr>
            <a:picLocks noChangeAspect="1"/>
          </p:cNvPicPr>
          <p:nvPr/>
        </p:nvPicPr>
        <p:blipFill>
          <a:blip r:embed="rId2">
            <a:extLst>
              <a:ext uri="{28A0092B-C50C-407E-A947-70E740481C1C}">
                <a14:useLocalDpi xmlns:a14="http://schemas.microsoft.com/office/drawing/2010/main" val="0"/>
              </a:ext>
            </a:extLst>
          </a:blip>
          <a:srcRect l="2508" r="2508"/>
          <a:stretch>
            <a:fillRect/>
          </a:stretch>
        </p:blipFill>
        <p:spPr>
          <a:xfrm>
            <a:off x="4884737" y="1708923"/>
            <a:ext cx="5487985" cy="4333363"/>
          </a:xfrm>
          <a:prstGeom prst="rect">
            <a:avLst/>
          </a:prstGeom>
        </p:spPr>
      </p:pic>
      <p:sp>
        <p:nvSpPr>
          <p:cNvPr id="6" name="Text Placeholder 3"/>
          <p:cNvSpPr txBox="1">
            <a:spLocks/>
          </p:cNvSpPr>
          <p:nvPr/>
        </p:nvSpPr>
        <p:spPr>
          <a:xfrm>
            <a:off x="1744665" y="1604145"/>
            <a:ext cx="2854323" cy="381158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Summer concerts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Teen Centers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Drop in Gyms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Youth Triathlons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Halloween 5K</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Family Fun Day</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Do you want to build a snowman?</a:t>
            </a:r>
          </a:p>
          <a:p>
            <a:pPr marL="0" indent="0">
              <a:spcBef>
                <a:spcPts val="0"/>
              </a:spcBef>
              <a:spcAft>
                <a:spcPts val="600"/>
              </a:spcAft>
              <a:buNone/>
            </a:pPr>
            <a:r>
              <a:rPr lang="en-US" sz="1800" dirty="0">
                <a:solidFill>
                  <a:schemeClr val="tx1">
                    <a:lumMod val="75000"/>
                    <a:lumOff val="25000"/>
                  </a:schemeClr>
                </a:solidFill>
                <a:latin typeface="Arial Narrow" panose="020B0606020202030204" pitchFamily="34" charset="0"/>
              </a:rPr>
              <a:t>Just to name a few…….</a:t>
            </a:r>
          </a:p>
        </p:txBody>
      </p:sp>
      <p:sp>
        <p:nvSpPr>
          <p:cNvPr id="8" name="Title 3"/>
          <p:cNvSpPr>
            <a:spLocks noGrp="1"/>
          </p:cNvSpPr>
          <p:nvPr>
            <p:ph type="title"/>
          </p:nvPr>
        </p:nvSpPr>
        <p:spPr>
          <a:xfrm>
            <a:off x="1918212" y="457201"/>
            <a:ext cx="7452800" cy="600075"/>
          </a:xfrm>
        </p:spPr>
        <p:txBody>
          <a:bodyPr>
            <a:noAutofit/>
          </a:bodyPr>
          <a:lstStyle/>
          <a:p>
            <a:pPr algn="l"/>
            <a:r>
              <a:rPr lang="en-US" sz="3200" dirty="0">
                <a:solidFill>
                  <a:schemeClr val="tx2"/>
                </a:solidFill>
                <a:latin typeface="Arial Narrow" panose="020B0606020202030204" pitchFamily="34" charset="0"/>
              </a:rPr>
              <a:t>Special Events</a:t>
            </a:r>
          </a:p>
        </p:txBody>
      </p:sp>
    </p:spTree>
    <p:extLst>
      <p:ext uri="{BB962C8B-B14F-4D97-AF65-F5344CB8AC3E}">
        <p14:creationId xmlns:p14="http://schemas.microsoft.com/office/powerpoint/2010/main" val="19013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4"/>
          <p:cNvPicPr>
            <a:picLocks noChangeAspect="1"/>
          </p:cNvPicPr>
          <p:nvPr/>
        </p:nvPicPr>
        <p:blipFill>
          <a:blip r:embed="rId2" cstate="print">
            <a:extLst>
              <a:ext uri="{28A0092B-C50C-407E-A947-70E740481C1C}">
                <a14:useLocalDpi xmlns:a14="http://schemas.microsoft.com/office/drawing/2010/main" val="0"/>
              </a:ext>
            </a:extLst>
          </a:blip>
          <a:srcRect l="2508" r="2508"/>
          <a:stretch>
            <a:fillRect/>
          </a:stretch>
        </p:blipFill>
        <p:spPr>
          <a:xfrm>
            <a:off x="4884737" y="1710176"/>
            <a:ext cx="5486400" cy="4332110"/>
          </a:xfrm>
          <a:prstGeom prst="rect">
            <a:avLst/>
          </a:prstGeom>
        </p:spPr>
      </p:pic>
      <p:sp>
        <p:nvSpPr>
          <p:cNvPr id="4" name="Slide Number Placeholder 3"/>
          <p:cNvSpPr>
            <a:spLocks noGrp="1"/>
          </p:cNvSpPr>
          <p:nvPr>
            <p:ph type="sldNum" sz="quarter" idx="12"/>
          </p:nvPr>
        </p:nvSpPr>
        <p:spPr/>
        <p:txBody>
          <a:bodyPr/>
          <a:lstStyle/>
          <a:p>
            <a:fld id="{BD7A5BBC-DD1D-4B5E-B490-29871A761C4F}" type="slidenum">
              <a:rPr lang="en-US" smtClean="0"/>
              <a:pPr/>
              <a:t>23</a:t>
            </a:fld>
            <a:endParaRPr lang="en-US" dirty="0"/>
          </a:p>
        </p:txBody>
      </p:sp>
      <p:sp>
        <p:nvSpPr>
          <p:cNvPr id="6" name="Title 3"/>
          <p:cNvSpPr>
            <a:spLocks noGrp="1"/>
          </p:cNvSpPr>
          <p:nvPr>
            <p:ph type="title"/>
          </p:nvPr>
        </p:nvSpPr>
        <p:spPr>
          <a:xfrm>
            <a:off x="1918212" y="457201"/>
            <a:ext cx="7452800" cy="600075"/>
          </a:xfrm>
        </p:spPr>
        <p:txBody>
          <a:bodyPr>
            <a:noAutofit/>
          </a:bodyPr>
          <a:lstStyle/>
          <a:p>
            <a:pPr algn="l"/>
            <a:r>
              <a:rPr lang="en-US" sz="3200" dirty="0">
                <a:solidFill>
                  <a:schemeClr val="tx2"/>
                </a:solidFill>
                <a:latin typeface="Arial Narrow" panose="020B0606020202030204" pitchFamily="34" charset="0"/>
              </a:rPr>
              <a:t>Why a new community center?</a:t>
            </a:r>
          </a:p>
        </p:txBody>
      </p:sp>
      <p:sp>
        <p:nvSpPr>
          <p:cNvPr id="7" name="Text Placeholder 3"/>
          <p:cNvSpPr txBox="1">
            <a:spLocks/>
          </p:cNvSpPr>
          <p:nvPr/>
        </p:nvSpPr>
        <p:spPr>
          <a:xfrm>
            <a:off x="1744665" y="1613670"/>
            <a:ext cx="3140073" cy="472998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Space is too crowded, programs can’t grow</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COA needs more room, often we need same spaces at the same time.</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Summer time programs need room to expand</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No dedicated art space</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No dedicated technology space</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No dedicated adaptive space</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Elections close gym for 4 days, loss of programming time and revenue</a:t>
            </a:r>
          </a:p>
        </p:txBody>
      </p:sp>
      <p:sp>
        <p:nvSpPr>
          <p:cNvPr id="8" name="Text Placeholder 3"/>
          <p:cNvSpPr txBox="1">
            <a:spLocks/>
          </p:cNvSpPr>
          <p:nvPr/>
        </p:nvSpPr>
        <p:spPr>
          <a:xfrm>
            <a:off x="-3126194" y="1770876"/>
            <a:ext cx="3006723" cy="472998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Space is too crowded, programs can’t grow.  COA needs more room, too many times we need same spaces at the same time.</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Summer time programs need room to expand.</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No dedicated art space.</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No dedicated technology space, yet need for technology programs.</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No dedicated adaptive space, growing adaptive programming needs.</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During elections lose our only gym space and 1/3 of our room space for 4 days, loss of programming time and revenue.</a:t>
            </a:r>
          </a:p>
        </p:txBody>
      </p:sp>
    </p:spTree>
    <p:extLst>
      <p:ext uri="{BB962C8B-B14F-4D97-AF65-F5344CB8AC3E}">
        <p14:creationId xmlns:p14="http://schemas.microsoft.com/office/powerpoint/2010/main" val="45087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7A5BBC-DD1D-4B5E-B490-29871A761C4F}" type="slidenum">
              <a:rPr lang="en-US" smtClean="0"/>
              <a:pPr/>
              <a:t>24</a:t>
            </a:fld>
            <a:endParaRPr lang="en-US" dirty="0"/>
          </a:p>
        </p:txBody>
      </p:sp>
      <p:pic>
        <p:nvPicPr>
          <p:cNvPr id="3" name="Picture Placeholder 5"/>
          <p:cNvPicPr>
            <a:picLocks noChangeAspect="1"/>
          </p:cNvPicPr>
          <p:nvPr/>
        </p:nvPicPr>
        <p:blipFill>
          <a:blip r:embed="rId2" cstate="print">
            <a:extLst>
              <a:ext uri="{28A0092B-C50C-407E-A947-70E740481C1C}">
                <a14:useLocalDpi xmlns:a14="http://schemas.microsoft.com/office/drawing/2010/main" val="0"/>
              </a:ext>
            </a:extLst>
          </a:blip>
          <a:srcRect l="2508" r="2508"/>
          <a:stretch>
            <a:fillRect/>
          </a:stretch>
        </p:blipFill>
        <p:spPr>
          <a:xfrm>
            <a:off x="4884737" y="1710176"/>
            <a:ext cx="5486400" cy="4332110"/>
          </a:xfrm>
          <a:prstGeom prst="rect">
            <a:avLst/>
          </a:prstGeom>
        </p:spPr>
      </p:pic>
      <p:sp>
        <p:nvSpPr>
          <p:cNvPr id="7" name="Text Placeholder 3"/>
          <p:cNvSpPr txBox="1">
            <a:spLocks/>
          </p:cNvSpPr>
          <p:nvPr/>
        </p:nvSpPr>
        <p:spPr>
          <a:xfrm>
            <a:off x="1744665" y="1605401"/>
            <a:ext cx="2978148" cy="47906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Locker rooms are not ADA accessible  </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Need ADA accessible family changing room </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Need team locker rooms for camp programs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Building needs upgrades to heating and roofing. Severe leaks this winter made some rooms inoperable for weeks</a:t>
            </a:r>
          </a:p>
        </p:txBody>
      </p:sp>
      <p:sp>
        <p:nvSpPr>
          <p:cNvPr id="9" name="Title 3"/>
          <p:cNvSpPr>
            <a:spLocks noGrp="1"/>
          </p:cNvSpPr>
          <p:nvPr>
            <p:ph type="title"/>
          </p:nvPr>
        </p:nvSpPr>
        <p:spPr>
          <a:xfrm>
            <a:off x="1918212" y="457201"/>
            <a:ext cx="7452800" cy="600075"/>
          </a:xfrm>
        </p:spPr>
        <p:txBody>
          <a:bodyPr>
            <a:noAutofit/>
          </a:bodyPr>
          <a:lstStyle/>
          <a:p>
            <a:pPr algn="l"/>
            <a:r>
              <a:rPr lang="en-US" sz="3200" dirty="0">
                <a:solidFill>
                  <a:schemeClr val="tx2"/>
                </a:solidFill>
                <a:latin typeface="Arial Narrow" panose="020B0606020202030204" pitchFamily="34" charset="0"/>
              </a:rPr>
              <a:t>Why a new community center?</a:t>
            </a:r>
          </a:p>
        </p:txBody>
      </p:sp>
      <p:sp>
        <p:nvSpPr>
          <p:cNvPr id="6" name="Text Placeholder 3"/>
          <p:cNvSpPr txBox="1">
            <a:spLocks/>
          </p:cNvSpPr>
          <p:nvPr/>
        </p:nvSpPr>
        <p:spPr>
          <a:xfrm>
            <a:off x="-3094689" y="1699128"/>
            <a:ext cx="2978148" cy="479068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Locker rooms are old and barely meet ADA accessibility.  </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Need family changing room options for both ADA access and for families with small children.</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Need team locker rooms that could then be utilized by our camp programs in the summer to keep them separate from the patrons in the regular locker rooms.</a:t>
            </a:r>
          </a:p>
          <a:p>
            <a:pPr marL="285750" indent="-285750">
              <a:spcBef>
                <a:spcPts val="0"/>
              </a:spcBef>
              <a:spcAft>
                <a:spcPts val="600"/>
              </a:spcAft>
            </a:pPr>
            <a:r>
              <a:rPr lang="en-US" sz="1600" dirty="0">
                <a:solidFill>
                  <a:schemeClr val="tx1">
                    <a:lumMod val="75000"/>
                    <a:lumOff val="25000"/>
                  </a:schemeClr>
                </a:solidFill>
                <a:latin typeface="Arial Narrow" panose="020B0606020202030204" pitchFamily="34" charset="0"/>
              </a:rPr>
              <a:t>Building desperately needs upgrades to heating and roofing.  Currently experienced severe leaks this winter making some rooms inoperable for weeks at a time.</a:t>
            </a:r>
          </a:p>
        </p:txBody>
      </p:sp>
    </p:spTree>
    <p:extLst>
      <p:ext uri="{BB962C8B-B14F-4D97-AF65-F5344CB8AC3E}">
        <p14:creationId xmlns:p14="http://schemas.microsoft.com/office/powerpoint/2010/main" val="112198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7A5BBC-DD1D-4B5E-B490-29871A761C4F}" type="slidenum">
              <a:rPr lang="en-US" smtClean="0"/>
              <a:pPr/>
              <a:t>25</a:t>
            </a:fld>
            <a:endParaRPr lang="en-US" dirty="0"/>
          </a:p>
        </p:txBody>
      </p:sp>
      <p:sp>
        <p:nvSpPr>
          <p:cNvPr id="3" name="Title 3"/>
          <p:cNvSpPr>
            <a:spLocks noGrp="1"/>
          </p:cNvSpPr>
          <p:nvPr>
            <p:ph type="title"/>
          </p:nvPr>
        </p:nvSpPr>
        <p:spPr>
          <a:xfrm>
            <a:off x="1918212" y="457201"/>
            <a:ext cx="7452800" cy="600075"/>
          </a:xfrm>
        </p:spPr>
        <p:txBody>
          <a:bodyPr>
            <a:noAutofit/>
          </a:bodyPr>
          <a:lstStyle/>
          <a:p>
            <a:pPr algn="l"/>
            <a:r>
              <a:rPr lang="en-US" sz="3200" dirty="0">
                <a:solidFill>
                  <a:schemeClr val="tx2"/>
                </a:solidFill>
                <a:latin typeface="Arial Narrow" panose="020B0606020202030204" pitchFamily="34" charset="0"/>
              </a:rPr>
              <a:t>Why a new community center?</a:t>
            </a:r>
          </a:p>
        </p:txBody>
      </p:sp>
      <p:pic>
        <p:nvPicPr>
          <p:cNvPr id="5" name="Picture Placeholder 4"/>
          <p:cNvPicPr>
            <a:picLocks noChangeAspect="1"/>
          </p:cNvPicPr>
          <p:nvPr/>
        </p:nvPicPr>
        <p:blipFill>
          <a:blip r:embed="rId2" cstate="print">
            <a:extLst>
              <a:ext uri="{28A0092B-C50C-407E-A947-70E740481C1C}">
                <a14:useLocalDpi xmlns:a14="http://schemas.microsoft.com/office/drawing/2010/main" val="0"/>
              </a:ext>
            </a:extLst>
          </a:blip>
          <a:srcRect t="8646" b="8646"/>
          <a:stretch>
            <a:fillRect/>
          </a:stretch>
        </p:blipFill>
        <p:spPr>
          <a:xfrm>
            <a:off x="4884737" y="1710176"/>
            <a:ext cx="5486400" cy="4332110"/>
          </a:xfrm>
          <a:prstGeom prst="rect">
            <a:avLst/>
          </a:prstGeom>
        </p:spPr>
      </p:pic>
      <p:sp>
        <p:nvSpPr>
          <p:cNvPr id="7" name="Text Placeholder 3"/>
          <p:cNvSpPr txBox="1">
            <a:spLocks/>
          </p:cNvSpPr>
          <p:nvPr/>
        </p:nvSpPr>
        <p:spPr>
          <a:xfrm>
            <a:off x="1744665" y="1609483"/>
            <a:ext cx="2911473" cy="4972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Limited in our program offerings  </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Building is aging rapidly </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New facility enables expansion of current program offerings</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Updating the facility makes it compliant, improves condition and brings new programs</a:t>
            </a:r>
          </a:p>
        </p:txBody>
      </p:sp>
      <p:sp>
        <p:nvSpPr>
          <p:cNvPr id="6" name="Text Placeholder 3"/>
          <p:cNvSpPr txBox="1">
            <a:spLocks/>
          </p:cNvSpPr>
          <p:nvPr/>
        </p:nvSpPr>
        <p:spPr>
          <a:xfrm>
            <a:off x="-3195862" y="1710176"/>
            <a:ext cx="2911473" cy="4972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Without upgrades to space, and new space program offerings are limited will be limited in our program offerings.  </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Need a solution for a building that is aging rapidly before it is completely dysfunctional.</a:t>
            </a:r>
          </a:p>
          <a:p>
            <a:pPr marL="285750" indent="-285750">
              <a:spcBef>
                <a:spcPts val="0"/>
              </a:spcBef>
              <a:spcAft>
                <a:spcPts val="600"/>
              </a:spcAft>
            </a:pPr>
            <a:r>
              <a:rPr lang="en-US" sz="1800" dirty="0">
                <a:solidFill>
                  <a:schemeClr val="tx1">
                    <a:lumMod val="75000"/>
                    <a:lumOff val="25000"/>
                  </a:schemeClr>
                </a:solidFill>
                <a:latin typeface="Arial Narrow" panose="020B0606020202030204" pitchFamily="34" charset="0"/>
              </a:rPr>
              <a:t>A new facility we enable expansion of current program offerings, update the facility to make it compliant and in better condition for our users and bring new programs to the residents of Sudbury.</a:t>
            </a:r>
          </a:p>
        </p:txBody>
      </p:sp>
    </p:spTree>
    <p:extLst>
      <p:ext uri="{BB962C8B-B14F-4D97-AF65-F5344CB8AC3E}">
        <p14:creationId xmlns:p14="http://schemas.microsoft.com/office/powerpoint/2010/main" val="23457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1" y="1371600"/>
            <a:ext cx="8915401" cy="4572000"/>
          </a:xfrm>
        </p:spPr>
        <p:txBody>
          <a:bodyPr>
            <a:normAutofit fontScale="92500"/>
          </a:bodyPr>
          <a:lstStyle/>
          <a:p>
            <a:pPr marL="502920" indent="-457200">
              <a:buFont typeface="+mj-lt"/>
              <a:buAutoNum type="arabicPeriod"/>
            </a:pPr>
            <a:r>
              <a:rPr lang="en-US" sz="2400" b="1" dirty="0"/>
              <a:t>“Do Nothing”  </a:t>
            </a:r>
            <a:r>
              <a:rPr lang="en-US" sz="2400" dirty="0"/>
              <a:t>-  Make no repairs until the building is uninhabitable</a:t>
            </a:r>
          </a:p>
          <a:p>
            <a:pPr marL="502920" indent="-457200">
              <a:buFont typeface="+mj-lt"/>
              <a:buAutoNum type="arabicPeriod"/>
            </a:pPr>
            <a:r>
              <a:rPr lang="en-US" sz="2400" b="1" dirty="0"/>
              <a:t>“Do the Minimum”  </a:t>
            </a:r>
            <a:r>
              <a:rPr lang="en-US" sz="2400" dirty="0"/>
              <a:t>- Minimum repairs to maintain the building and its use as currently configured ($12MM over 10 years)</a:t>
            </a:r>
          </a:p>
          <a:p>
            <a:pPr lvl="1"/>
            <a:r>
              <a:rPr lang="en-US" sz="1600" dirty="0"/>
              <a:t>Repairs to include: complete structural roof replacement, structural wall replacement, sprinkler installation, code compliant fire alarm system, plumbing repairs, locker room repairs, ductwork, HVAC, and more</a:t>
            </a:r>
          </a:p>
          <a:p>
            <a:pPr lvl="1"/>
            <a:r>
              <a:rPr lang="en-US" sz="1600" dirty="0"/>
              <a:t>BUT, after 10 years, we will only have:</a:t>
            </a:r>
          </a:p>
          <a:p>
            <a:pPr marL="925830" lvl="2" indent="-285750">
              <a:spcBef>
                <a:spcPts val="1000"/>
              </a:spcBef>
            </a:pPr>
            <a:r>
              <a:rPr lang="en-US" dirty="0"/>
              <a:t>same building and same configuration</a:t>
            </a:r>
          </a:p>
          <a:p>
            <a:pPr marL="925830" lvl="2" indent="-285750">
              <a:spcBef>
                <a:spcPts val="1000"/>
              </a:spcBef>
            </a:pPr>
            <a:r>
              <a:rPr lang="en-US" dirty="0"/>
              <a:t>This will </a:t>
            </a:r>
            <a:r>
              <a:rPr lang="en-US" b="1" dirty="0"/>
              <a:t>NOT </a:t>
            </a:r>
            <a:r>
              <a:rPr lang="en-US" dirty="0"/>
              <a:t>meet existing Senior Center and Park &amp; Rec needs, let alone future needs.</a:t>
            </a:r>
          </a:p>
          <a:p>
            <a:pPr marL="925830" lvl="2" indent="-285750">
              <a:spcBef>
                <a:spcPts val="1000"/>
              </a:spcBef>
            </a:pPr>
            <a:r>
              <a:rPr lang="en-US" dirty="0"/>
              <a:t>Periodic disruptions could be significant</a:t>
            </a:r>
          </a:p>
          <a:p>
            <a:pPr marL="594360" indent="-457200">
              <a:buFont typeface="+mj-lt"/>
              <a:buAutoNum type="arabicPeriod"/>
            </a:pPr>
            <a:r>
              <a:rPr lang="en-US" sz="2400" b="1" dirty="0"/>
              <a:t>Build a new Community Center </a:t>
            </a:r>
            <a:r>
              <a:rPr lang="en-US" sz="2400" dirty="0"/>
              <a:t>(Project Cost range of $23MM-$35MM</a:t>
            </a:r>
            <a:r>
              <a:rPr lang="en-US" sz="2400" dirty="0" smtClean="0"/>
              <a:t>)</a:t>
            </a:r>
            <a:endParaRPr lang="en-US" dirty="0"/>
          </a:p>
          <a:p>
            <a:endParaRPr lang="en-US" dirty="0"/>
          </a:p>
          <a:p>
            <a:endParaRPr lang="en-US" dirty="0"/>
          </a:p>
        </p:txBody>
      </p:sp>
      <p:sp>
        <p:nvSpPr>
          <p:cNvPr id="3" name="Title 2"/>
          <p:cNvSpPr>
            <a:spLocks noGrp="1"/>
          </p:cNvSpPr>
          <p:nvPr>
            <p:ph type="title"/>
          </p:nvPr>
        </p:nvSpPr>
        <p:spPr>
          <a:xfrm>
            <a:off x="1065212" y="152400"/>
            <a:ext cx="8686801" cy="1066800"/>
          </a:xfrm>
        </p:spPr>
        <p:txBody>
          <a:bodyPr>
            <a:normAutofit/>
          </a:bodyPr>
          <a:lstStyle/>
          <a:p>
            <a:r>
              <a:rPr lang="en-US" dirty="0" err="1"/>
              <a:t>b</a:t>
            </a:r>
            <a:r>
              <a:rPr lang="en-US" dirty="0" err="1" smtClean="0"/>
              <a:t>h+a</a:t>
            </a:r>
            <a:r>
              <a:rPr lang="en-US" dirty="0" smtClean="0"/>
              <a:t> Study: </a:t>
            </a:r>
            <a:br>
              <a:rPr lang="en-US" dirty="0" smtClean="0"/>
            </a:br>
            <a:r>
              <a:rPr lang="en-US" dirty="0" smtClean="0"/>
              <a:t>Overview of Next </a:t>
            </a:r>
            <a:r>
              <a:rPr lang="en-US" dirty="0" smtClean="0"/>
              <a:t>Steps</a:t>
            </a:r>
            <a:endParaRPr lang="en-US" dirty="0">
              <a:solidFill>
                <a:srgbClr val="FF0000"/>
              </a:solidFill>
            </a:endParaRPr>
          </a:p>
        </p:txBody>
      </p:sp>
    </p:spTree>
    <p:extLst>
      <p:ext uri="{BB962C8B-B14F-4D97-AF65-F5344CB8AC3E}">
        <p14:creationId xmlns:p14="http://schemas.microsoft.com/office/powerpoint/2010/main" val="10557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 indent="0">
              <a:buNone/>
            </a:pPr>
            <a:r>
              <a:rPr lang="en-US" sz="2200" dirty="0" err="1"/>
              <a:t>b</a:t>
            </a:r>
            <a:r>
              <a:rPr lang="en-US" sz="2200" dirty="0" err="1" smtClean="0"/>
              <a:t>h+a</a:t>
            </a:r>
            <a:r>
              <a:rPr lang="en-US" sz="2200" dirty="0" smtClean="0"/>
              <a:t> recommends and the Task Force agrees that the optimal next step for Sudbury is to build a new center.</a:t>
            </a:r>
          </a:p>
          <a:p>
            <a:pPr marL="45720" lvl="1" indent="0">
              <a:spcBef>
                <a:spcPts val="1800"/>
              </a:spcBef>
              <a:buNone/>
            </a:pPr>
            <a:r>
              <a:rPr lang="en-US" sz="2200" b="1" dirty="0" smtClean="0"/>
              <a:t>Option 3 </a:t>
            </a:r>
            <a:r>
              <a:rPr lang="en-US" sz="2200" dirty="0" smtClean="0"/>
              <a:t>- of the three conceptual designs initially shared, Option 3 best </a:t>
            </a:r>
            <a:r>
              <a:rPr lang="en-US" sz="2000" dirty="0" smtClean="0"/>
              <a:t>meets </a:t>
            </a:r>
            <a:r>
              <a:rPr lang="en-US" sz="2000" dirty="0"/>
              <a:t>current and some future program </a:t>
            </a:r>
            <a:r>
              <a:rPr lang="en-US" sz="2000" dirty="0" smtClean="0"/>
              <a:t>needs</a:t>
            </a:r>
            <a:endParaRPr lang="en-US" sz="2200" dirty="0" smtClean="0"/>
          </a:p>
          <a:p>
            <a:pPr lvl="1"/>
            <a:r>
              <a:rPr lang="en-US" dirty="0" smtClean="0"/>
              <a:t>60,000 square feet</a:t>
            </a:r>
          </a:p>
          <a:p>
            <a:pPr lvl="1"/>
            <a:r>
              <a:rPr lang="en-US" dirty="0" smtClean="0"/>
              <a:t>One </a:t>
            </a:r>
            <a:r>
              <a:rPr lang="en-US" dirty="0"/>
              <a:t>building with multiple users – a multigenerational center</a:t>
            </a:r>
          </a:p>
          <a:p>
            <a:pPr lvl="1"/>
            <a:r>
              <a:rPr lang="en-US" dirty="0"/>
              <a:t>Shared, flexible multi-use spaces</a:t>
            </a:r>
          </a:p>
          <a:p>
            <a:pPr lvl="1"/>
            <a:r>
              <a:rPr lang="en-US" dirty="0"/>
              <a:t>Locker </a:t>
            </a:r>
            <a:r>
              <a:rPr lang="en-US" dirty="0" smtClean="0"/>
              <a:t>room expansion and upgrade</a:t>
            </a:r>
            <a:endParaRPr lang="en-US" dirty="0"/>
          </a:p>
          <a:p>
            <a:pPr lvl="1"/>
            <a:r>
              <a:rPr lang="en-US" dirty="0"/>
              <a:t>A</a:t>
            </a:r>
            <a:r>
              <a:rPr lang="en-US" dirty="0" smtClean="0"/>
              <a:t>ddition of a Warm Therapy pool</a:t>
            </a:r>
            <a:endParaRPr lang="en-US" b="1" dirty="0"/>
          </a:p>
          <a:p>
            <a:pPr marL="365760" lvl="1" indent="0">
              <a:buNone/>
            </a:pPr>
            <a:r>
              <a:rPr lang="en-US" sz="2000" dirty="0"/>
              <a:t>Notes:</a:t>
            </a:r>
          </a:p>
          <a:p>
            <a:pPr lvl="1"/>
            <a:r>
              <a:rPr lang="en-US" dirty="0"/>
              <a:t>ONLY renovates and repairs existing </a:t>
            </a:r>
            <a:r>
              <a:rPr lang="en-US" dirty="0" smtClean="0"/>
              <a:t>8-lane </a:t>
            </a:r>
            <a:r>
              <a:rPr lang="en-US" dirty="0"/>
              <a:t>pool.  </a:t>
            </a:r>
          </a:p>
          <a:p>
            <a:pPr lvl="1"/>
            <a:r>
              <a:rPr lang="en-US" dirty="0"/>
              <a:t>No change to current diving </a:t>
            </a:r>
            <a:r>
              <a:rPr lang="en-US" dirty="0" smtClean="0"/>
              <a:t>pool</a:t>
            </a:r>
            <a:endParaRPr lang="en-US" dirty="0"/>
          </a:p>
        </p:txBody>
      </p:sp>
      <p:sp>
        <p:nvSpPr>
          <p:cNvPr id="3" name="Title 2"/>
          <p:cNvSpPr>
            <a:spLocks noGrp="1"/>
          </p:cNvSpPr>
          <p:nvPr>
            <p:ph type="title"/>
          </p:nvPr>
        </p:nvSpPr>
        <p:spPr/>
        <p:txBody>
          <a:bodyPr>
            <a:normAutofit/>
          </a:bodyPr>
          <a:lstStyle/>
          <a:p>
            <a:r>
              <a:rPr lang="en-US" sz="2800" dirty="0" smtClean="0"/>
              <a:t>Building a New Community Center:</a:t>
            </a:r>
            <a:br>
              <a:rPr lang="en-US" sz="2800" dirty="0" smtClean="0"/>
            </a:br>
            <a:r>
              <a:rPr lang="en-US" sz="2800" dirty="0" smtClean="0"/>
              <a:t>Conceptual Design Option 3</a:t>
            </a:r>
            <a:endParaRPr lang="en-US" sz="2800" dirty="0"/>
          </a:p>
        </p:txBody>
      </p:sp>
    </p:spTree>
    <p:extLst>
      <p:ext uri="{BB962C8B-B14F-4D97-AF65-F5344CB8AC3E}">
        <p14:creationId xmlns:p14="http://schemas.microsoft.com/office/powerpoint/2010/main" val="82553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609600"/>
          </a:xfrm>
        </p:spPr>
        <p:txBody>
          <a:bodyPr/>
          <a:lstStyle/>
          <a:p>
            <a:r>
              <a:rPr lang="en-US" dirty="0"/>
              <a:t>Option </a:t>
            </a:r>
            <a:r>
              <a:rPr lang="en-US" dirty="0" smtClean="0"/>
              <a:t>3 </a:t>
            </a:r>
            <a:r>
              <a:rPr lang="en-US" dirty="0"/>
              <a:t>– 60,000 Square Feet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49" t="18611" r="5568" b="14861"/>
          <a:stretch/>
        </p:blipFill>
        <p:spPr>
          <a:xfrm>
            <a:off x="836612" y="1371600"/>
            <a:ext cx="8353302" cy="4663440"/>
          </a:xfrm>
          <a:prstGeom prst="rect">
            <a:avLst/>
          </a:prstGeom>
        </p:spPr>
      </p:pic>
    </p:spTree>
    <p:extLst>
      <p:ext uri="{BB962C8B-B14F-4D97-AF65-F5344CB8AC3E}">
        <p14:creationId xmlns:p14="http://schemas.microsoft.com/office/powerpoint/2010/main" val="11734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10431673"/>
              </p:ext>
            </p:extLst>
          </p:nvPr>
        </p:nvGraphicFramePr>
        <p:xfrm>
          <a:off x="760412" y="2521734"/>
          <a:ext cx="8229600" cy="1752600"/>
        </p:xfrm>
        <a:graphic>
          <a:graphicData uri="http://schemas.openxmlformats.org/drawingml/2006/table">
            <a:tbl>
              <a:tblPr firstRow="1" bandRow="1">
                <a:tableStyleId>{5C22544A-7EE6-4342-B048-85BDC9FD1C3A}</a:tableStyleId>
              </a:tblPr>
              <a:tblGrid>
                <a:gridCol w="4811152"/>
                <a:gridCol w="3418448"/>
              </a:tblGrid>
              <a:tr h="370840">
                <a:tc>
                  <a:txBody>
                    <a:bodyPr/>
                    <a:lstStyle/>
                    <a:p>
                      <a:r>
                        <a:rPr lang="en-US" dirty="0" smtClean="0"/>
                        <a:t>Item</a:t>
                      </a:r>
                      <a:endParaRPr lang="en-US" dirty="0"/>
                    </a:p>
                  </a:txBody>
                  <a:tcPr/>
                </a:tc>
                <a:tc>
                  <a:txBody>
                    <a:bodyPr/>
                    <a:lstStyle/>
                    <a:p>
                      <a:r>
                        <a:rPr lang="en-US" dirty="0" smtClean="0"/>
                        <a:t>Amount</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Construction</a:t>
                      </a:r>
                      <a:r>
                        <a:rPr lang="en-US" b="1" baseline="0" dirty="0" smtClean="0"/>
                        <a:t> Cost </a:t>
                      </a:r>
                      <a:r>
                        <a:rPr lang="en-US" sz="1800" i="1" baseline="0" dirty="0" smtClean="0"/>
                        <a:t>(including escalation)</a:t>
                      </a:r>
                      <a:endParaRPr lang="en-US" i="1" dirty="0" smtClean="0"/>
                    </a:p>
                  </a:txBody>
                  <a:tcPr/>
                </a:tc>
                <a:tc>
                  <a:txBody>
                    <a:bodyPr/>
                    <a:lstStyle/>
                    <a:p>
                      <a:r>
                        <a:rPr lang="en-US" dirty="0" smtClean="0"/>
                        <a:t>$18.7MM</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Soft Costs </a:t>
                      </a:r>
                      <a:r>
                        <a:rPr lang="en-US" sz="1800" i="1" dirty="0" smtClean="0"/>
                        <a:t>(Fees, contingencies, internal furniture and fixtures, etc.)</a:t>
                      </a:r>
                    </a:p>
                  </a:txBody>
                  <a:tcPr/>
                </a:tc>
                <a:tc>
                  <a:txBody>
                    <a:bodyPr/>
                    <a:lstStyle/>
                    <a:p>
                      <a:r>
                        <a:rPr lang="en-US" dirty="0" smtClean="0"/>
                        <a:t>$4.1MM</a:t>
                      </a:r>
                      <a:endParaRPr lang="en-US" dirty="0"/>
                    </a:p>
                  </a:txBody>
                  <a:tcPr/>
                </a:tc>
              </a:tr>
              <a:tr h="370840">
                <a:tc>
                  <a:txBody>
                    <a:bodyPr/>
                    <a:lstStyle/>
                    <a:p>
                      <a:pPr algn="r"/>
                      <a:r>
                        <a:rPr lang="en-US" b="1" dirty="0" smtClean="0"/>
                        <a:t>Total Project Cost:</a:t>
                      </a:r>
                      <a:endParaRPr lang="en-US" b="1" dirty="0"/>
                    </a:p>
                  </a:txBody>
                  <a:tcPr/>
                </a:tc>
                <a:tc>
                  <a:txBody>
                    <a:bodyPr/>
                    <a:lstStyle/>
                    <a:p>
                      <a:r>
                        <a:rPr lang="en-US" b="1" dirty="0" smtClean="0"/>
                        <a:t>$22.8MM</a:t>
                      </a:r>
                      <a:endParaRPr lang="en-US" b="1" dirty="0"/>
                    </a:p>
                  </a:txBody>
                  <a:tcPr/>
                </a:tc>
              </a:tr>
            </a:tbl>
          </a:graphicData>
        </a:graphic>
      </p:graphicFrame>
      <p:sp>
        <p:nvSpPr>
          <p:cNvPr id="3" name="Title 2"/>
          <p:cNvSpPr>
            <a:spLocks noGrp="1"/>
          </p:cNvSpPr>
          <p:nvPr>
            <p:ph type="title"/>
          </p:nvPr>
        </p:nvSpPr>
        <p:spPr>
          <a:xfrm>
            <a:off x="1055384" y="434661"/>
            <a:ext cx="8686801" cy="1066800"/>
          </a:xfrm>
        </p:spPr>
        <p:txBody>
          <a:bodyPr/>
          <a:lstStyle/>
          <a:p>
            <a:r>
              <a:rPr lang="en-US" dirty="0" smtClean="0"/>
              <a:t>Option 3 Cost</a:t>
            </a:r>
            <a:endParaRPr lang="en-US" dirty="0"/>
          </a:p>
        </p:txBody>
      </p:sp>
      <p:sp>
        <p:nvSpPr>
          <p:cNvPr id="5" name="TextBox 4"/>
          <p:cNvSpPr txBox="1"/>
          <p:nvPr/>
        </p:nvSpPr>
        <p:spPr>
          <a:xfrm>
            <a:off x="3198812" y="1935984"/>
            <a:ext cx="3048001" cy="400110"/>
          </a:xfrm>
          <a:prstGeom prst="rect">
            <a:avLst/>
          </a:prstGeom>
          <a:noFill/>
          <a:ln>
            <a:solidFill>
              <a:schemeClr val="bg2"/>
            </a:solidFill>
          </a:ln>
        </p:spPr>
        <p:txBody>
          <a:bodyPr wrap="square" rtlCol="0" anchor="ctr" anchorCtr="1">
            <a:spAutoFit/>
          </a:bodyPr>
          <a:lstStyle/>
          <a:p>
            <a:r>
              <a:rPr lang="en-US" sz="2000" b="1" dirty="0" smtClean="0"/>
              <a:t>Project Cost</a:t>
            </a:r>
          </a:p>
        </p:txBody>
      </p:sp>
      <p:sp>
        <p:nvSpPr>
          <p:cNvPr id="8" name="TextBox 7"/>
          <p:cNvSpPr txBox="1"/>
          <p:nvPr/>
        </p:nvSpPr>
        <p:spPr>
          <a:xfrm>
            <a:off x="6094412" y="5943600"/>
            <a:ext cx="4572000" cy="381000"/>
          </a:xfrm>
          <a:prstGeom prst="rect">
            <a:avLst/>
          </a:prstGeom>
          <a:noFill/>
          <a:ln>
            <a:solidFill>
              <a:schemeClr val="bg2"/>
            </a:solidFill>
          </a:ln>
        </p:spPr>
        <p:txBody>
          <a:bodyPr wrap="square" rtlCol="0" anchor="ctr" anchorCtr="1">
            <a:spAutoFit/>
          </a:bodyPr>
          <a:lstStyle/>
          <a:p>
            <a:r>
              <a:rPr lang="en-US" i="1" dirty="0" smtClean="0"/>
              <a:t>Source: </a:t>
            </a:r>
            <a:r>
              <a:rPr lang="en-US" i="1" dirty="0" err="1" smtClean="0"/>
              <a:t>bh+a</a:t>
            </a:r>
            <a:r>
              <a:rPr lang="en-US" i="1" dirty="0" smtClean="0"/>
              <a:t> Feasibility Study and </a:t>
            </a:r>
            <a:r>
              <a:rPr lang="en-US" i="1" dirty="0" err="1" smtClean="0"/>
              <a:t>Aedulus</a:t>
            </a:r>
            <a:endParaRPr lang="en-US" i="1" dirty="0" smtClean="0"/>
          </a:p>
        </p:txBody>
      </p:sp>
    </p:spTree>
    <p:extLst>
      <p:ext uri="{BB962C8B-B14F-4D97-AF65-F5344CB8AC3E}">
        <p14:creationId xmlns:p14="http://schemas.microsoft.com/office/powerpoint/2010/main" val="134100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Provide update on the status of the project</a:t>
            </a:r>
            <a:endParaRPr lang="en-US" sz="2400" dirty="0"/>
          </a:p>
          <a:p>
            <a:pPr lvl="0"/>
            <a:endParaRPr lang="en-US" sz="2800" dirty="0"/>
          </a:p>
          <a:p>
            <a:pPr lvl="0"/>
            <a:r>
              <a:rPr lang="en-US" sz="2800" dirty="0"/>
              <a:t>Prepare for </a:t>
            </a:r>
            <a:r>
              <a:rPr lang="en-US" sz="2800" dirty="0" smtClean="0"/>
              <a:t>May Town </a:t>
            </a:r>
            <a:r>
              <a:rPr lang="en-US" sz="2800" dirty="0"/>
              <a:t>Meeting</a:t>
            </a:r>
          </a:p>
          <a:p>
            <a:pPr lvl="1"/>
            <a:r>
              <a:rPr lang="en-US" sz="2600" dirty="0" smtClean="0"/>
              <a:t>Seeking support of Article 33</a:t>
            </a:r>
          </a:p>
          <a:p>
            <a:pPr lvl="1"/>
            <a:r>
              <a:rPr lang="en-US" sz="2600" dirty="0" smtClean="0"/>
              <a:t>$1.2MM in Design Funds for a new Community Center</a:t>
            </a:r>
            <a:endParaRPr lang="en-US" sz="2800" dirty="0"/>
          </a:p>
          <a:p>
            <a:pPr lvl="0"/>
            <a:r>
              <a:rPr lang="en-US" sz="2800" dirty="0"/>
              <a:t>Answer your </a:t>
            </a:r>
            <a:r>
              <a:rPr lang="en-US" sz="2800" dirty="0" smtClean="0"/>
              <a:t>questions and hear your feedback</a:t>
            </a:r>
            <a:endParaRPr lang="en-US" sz="2800" dirty="0"/>
          </a:p>
          <a:p>
            <a:endParaRPr lang="en-US" dirty="0"/>
          </a:p>
        </p:txBody>
      </p:sp>
      <p:sp>
        <p:nvSpPr>
          <p:cNvPr id="3" name="Title 2"/>
          <p:cNvSpPr>
            <a:spLocks noGrp="1"/>
          </p:cNvSpPr>
          <p:nvPr>
            <p:ph type="title"/>
          </p:nvPr>
        </p:nvSpPr>
        <p:spPr/>
        <p:txBody>
          <a:bodyPr/>
          <a:lstStyle/>
          <a:p>
            <a:r>
              <a:rPr lang="en-US" dirty="0"/>
              <a:t>Objectives of the Forum</a:t>
            </a:r>
          </a:p>
        </p:txBody>
      </p:sp>
    </p:spTree>
    <p:extLst>
      <p:ext uri="{BB962C8B-B14F-4D97-AF65-F5344CB8AC3E}">
        <p14:creationId xmlns:p14="http://schemas.microsoft.com/office/powerpoint/2010/main" val="16800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1" y="367145"/>
            <a:ext cx="8686801" cy="914400"/>
          </a:xfrm>
        </p:spPr>
        <p:txBody>
          <a:bodyPr>
            <a:normAutofit/>
          </a:bodyPr>
          <a:lstStyle/>
          <a:p>
            <a:r>
              <a:rPr lang="en-US" dirty="0" smtClean="0"/>
              <a:t>Conceptual Design Evolution</a:t>
            </a:r>
            <a:endParaRPr lang="en-US" dirty="0"/>
          </a:p>
        </p:txBody>
      </p:sp>
      <p:sp>
        <p:nvSpPr>
          <p:cNvPr id="3" name="Content Placeholder 2"/>
          <p:cNvSpPr>
            <a:spLocks noGrp="1"/>
          </p:cNvSpPr>
          <p:nvPr>
            <p:ph idx="1"/>
          </p:nvPr>
        </p:nvSpPr>
        <p:spPr>
          <a:xfrm>
            <a:off x="1065212" y="1295400"/>
            <a:ext cx="8686801" cy="4724400"/>
          </a:xfrm>
        </p:spPr>
        <p:txBody>
          <a:bodyPr>
            <a:normAutofit/>
          </a:bodyPr>
          <a:lstStyle/>
          <a:p>
            <a:pPr marL="45720" indent="0">
              <a:buNone/>
            </a:pPr>
            <a:endParaRPr lang="en-US" dirty="0"/>
          </a:p>
          <a:p>
            <a:pPr marL="45720" indent="0">
              <a:lnSpc>
                <a:spcPct val="120000"/>
              </a:lnSpc>
              <a:spcBef>
                <a:spcPts val="0"/>
              </a:spcBef>
              <a:buNone/>
            </a:pPr>
            <a:r>
              <a:rPr lang="en-US" dirty="0" smtClean="0"/>
              <a:t>After </a:t>
            </a:r>
            <a:r>
              <a:rPr lang="en-US" dirty="0"/>
              <a:t>additional </a:t>
            </a:r>
            <a:r>
              <a:rPr lang="en-US" dirty="0" smtClean="0"/>
              <a:t>discussions, input from the new Park &amp; Rec Director </a:t>
            </a:r>
            <a:r>
              <a:rPr lang="en-US" dirty="0"/>
              <a:t>and public feedback, the Task Force </a:t>
            </a:r>
            <a:r>
              <a:rPr lang="en-US" dirty="0" smtClean="0"/>
              <a:t>considered additional programs and features:  </a:t>
            </a:r>
            <a:endParaRPr lang="en-US" dirty="0"/>
          </a:p>
          <a:p>
            <a:pPr lvl="1"/>
            <a:r>
              <a:rPr lang="en-US" dirty="0"/>
              <a:t>Option 3 may not adequately address </a:t>
            </a:r>
            <a:r>
              <a:rPr lang="en-US" b="1" dirty="0"/>
              <a:t>dislocation problems</a:t>
            </a:r>
          </a:p>
          <a:p>
            <a:pPr lvl="2"/>
            <a:r>
              <a:rPr lang="en-US" dirty="0"/>
              <a:t>Site plan was modified to build out towards Hudson Road (South end)</a:t>
            </a:r>
          </a:p>
          <a:p>
            <a:pPr lvl="1">
              <a:lnSpc>
                <a:spcPct val="120000"/>
              </a:lnSpc>
              <a:spcBef>
                <a:spcPts val="0"/>
              </a:spcBef>
            </a:pPr>
            <a:endParaRPr lang="en-US" dirty="0" smtClean="0"/>
          </a:p>
          <a:p>
            <a:pPr lvl="1">
              <a:lnSpc>
                <a:spcPct val="120000"/>
              </a:lnSpc>
              <a:spcBef>
                <a:spcPts val="0"/>
              </a:spcBef>
            </a:pPr>
            <a:r>
              <a:rPr lang="en-US" b="1" dirty="0" smtClean="0"/>
              <a:t>A </a:t>
            </a:r>
            <a:r>
              <a:rPr lang="en-US" b="1" dirty="0"/>
              <a:t>two story </a:t>
            </a:r>
            <a:r>
              <a:rPr lang="en-US" b="1" dirty="0" smtClean="0"/>
              <a:t>facility</a:t>
            </a:r>
          </a:p>
          <a:p>
            <a:pPr lvl="2">
              <a:lnSpc>
                <a:spcPct val="120000"/>
              </a:lnSpc>
              <a:spcBef>
                <a:spcPts val="0"/>
              </a:spcBef>
            </a:pPr>
            <a:r>
              <a:rPr lang="en-US" dirty="0"/>
              <a:t>C</a:t>
            </a:r>
            <a:r>
              <a:rPr lang="en-US" dirty="0" smtClean="0"/>
              <a:t>ould </a:t>
            </a:r>
            <a:r>
              <a:rPr lang="en-US" dirty="0"/>
              <a:t>accommodate SPS administration. </a:t>
            </a:r>
            <a:endParaRPr lang="en-US" dirty="0" smtClean="0"/>
          </a:p>
          <a:p>
            <a:pPr lvl="2">
              <a:lnSpc>
                <a:spcPct val="120000"/>
              </a:lnSpc>
              <a:spcBef>
                <a:spcPts val="0"/>
              </a:spcBef>
            </a:pPr>
            <a:r>
              <a:rPr lang="en-US" dirty="0" smtClean="0"/>
              <a:t>Allows for desired feature of a walking/jogging track over the gym</a:t>
            </a:r>
          </a:p>
          <a:p>
            <a:pPr lvl="2">
              <a:lnSpc>
                <a:spcPct val="120000"/>
              </a:lnSpc>
              <a:spcBef>
                <a:spcPts val="0"/>
              </a:spcBef>
            </a:pPr>
            <a:r>
              <a:rPr lang="en-US" dirty="0" smtClean="0"/>
              <a:t>Enables spectator seating for swim meets </a:t>
            </a:r>
            <a:endParaRPr lang="en-US" dirty="0"/>
          </a:p>
          <a:p>
            <a:pPr lvl="1">
              <a:lnSpc>
                <a:spcPct val="120000"/>
              </a:lnSpc>
            </a:pPr>
            <a:r>
              <a:rPr lang="en-US" dirty="0" smtClean="0"/>
              <a:t>An </a:t>
            </a:r>
            <a:r>
              <a:rPr lang="en-US" b="1" dirty="0" smtClean="0"/>
              <a:t>expanded </a:t>
            </a:r>
            <a:r>
              <a:rPr lang="en-US" b="1" dirty="0"/>
              <a:t>preschool </a:t>
            </a:r>
            <a:r>
              <a:rPr lang="en-US" dirty="0"/>
              <a:t>space </a:t>
            </a:r>
            <a:r>
              <a:rPr lang="en-US" dirty="0" smtClean="0"/>
              <a:t>to </a:t>
            </a:r>
            <a:r>
              <a:rPr lang="en-US" dirty="0"/>
              <a:t>meet current </a:t>
            </a:r>
            <a:r>
              <a:rPr lang="en-US" dirty="0" smtClean="0"/>
              <a:t>demand</a:t>
            </a:r>
          </a:p>
        </p:txBody>
      </p:sp>
    </p:spTree>
    <p:extLst>
      <p:ext uri="{BB962C8B-B14F-4D97-AF65-F5344CB8AC3E}">
        <p14:creationId xmlns:p14="http://schemas.microsoft.com/office/powerpoint/2010/main" val="140245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812" y="1524000"/>
            <a:ext cx="8686801" cy="4419600"/>
          </a:xfrm>
        </p:spPr>
        <p:txBody>
          <a:bodyPr>
            <a:normAutofit/>
          </a:bodyPr>
          <a:lstStyle/>
          <a:p>
            <a:pPr lvl="1">
              <a:lnSpc>
                <a:spcPct val="120000"/>
              </a:lnSpc>
            </a:pPr>
            <a:r>
              <a:rPr lang="en-US" b="1" dirty="0" smtClean="0"/>
              <a:t>Aquatics</a:t>
            </a:r>
            <a:r>
              <a:rPr lang="en-US" b="1" dirty="0"/>
              <a:t>:</a:t>
            </a:r>
          </a:p>
          <a:p>
            <a:pPr lvl="2">
              <a:lnSpc>
                <a:spcPct val="120000"/>
              </a:lnSpc>
            </a:pPr>
            <a:r>
              <a:rPr lang="en-US" dirty="0" smtClean="0"/>
              <a:t>A </a:t>
            </a:r>
            <a:r>
              <a:rPr lang="en-US" dirty="0"/>
              <a:t>larger second “family” warmer water pool could benefit seniors and </a:t>
            </a:r>
            <a:r>
              <a:rPr lang="en-US" dirty="0" smtClean="0"/>
              <a:t>families (would replace warm therapy pool)</a:t>
            </a:r>
          </a:p>
          <a:p>
            <a:pPr lvl="2">
              <a:lnSpc>
                <a:spcPct val="120000"/>
              </a:lnSpc>
            </a:pPr>
            <a:r>
              <a:rPr lang="en-US" dirty="0" smtClean="0"/>
              <a:t>The lap pool and its enclosure are to be new</a:t>
            </a:r>
          </a:p>
          <a:p>
            <a:pPr lvl="2">
              <a:lnSpc>
                <a:spcPct val="120000"/>
              </a:lnSpc>
            </a:pPr>
            <a:r>
              <a:rPr lang="en-US" dirty="0" smtClean="0"/>
              <a:t>Diving pool upgraded to meet broader range of competition requirements</a:t>
            </a:r>
          </a:p>
          <a:p>
            <a:pPr lvl="1">
              <a:lnSpc>
                <a:spcPct val="120000"/>
              </a:lnSpc>
            </a:pPr>
            <a:r>
              <a:rPr lang="en-US" b="1" dirty="0" smtClean="0"/>
              <a:t>A </a:t>
            </a:r>
            <a:r>
              <a:rPr lang="en-US" b="1" dirty="0"/>
              <a:t>double-court g</a:t>
            </a:r>
            <a:r>
              <a:rPr lang="en-US" b="1" dirty="0" smtClean="0"/>
              <a:t>ym:</a:t>
            </a:r>
            <a:endParaRPr lang="en-US" b="1" dirty="0"/>
          </a:p>
          <a:p>
            <a:pPr lvl="2">
              <a:lnSpc>
                <a:spcPct val="120000"/>
              </a:lnSpc>
            </a:pPr>
            <a:r>
              <a:rPr lang="en-US" dirty="0" smtClean="0"/>
              <a:t>Allows </a:t>
            </a:r>
            <a:r>
              <a:rPr lang="en-US" dirty="0"/>
              <a:t>for </a:t>
            </a:r>
            <a:r>
              <a:rPr lang="en-US" dirty="0" smtClean="0"/>
              <a:t>growth of high demand Park </a:t>
            </a:r>
            <a:r>
              <a:rPr lang="en-US" dirty="0"/>
              <a:t>&amp; Rec </a:t>
            </a:r>
            <a:r>
              <a:rPr lang="en-US" dirty="0" smtClean="0"/>
              <a:t>children programs which currently </a:t>
            </a:r>
            <a:r>
              <a:rPr lang="en-US" dirty="0"/>
              <a:t>sell out within minutes and have large waiting </a:t>
            </a:r>
            <a:r>
              <a:rPr lang="en-US" dirty="0" smtClean="0"/>
              <a:t>lists</a:t>
            </a:r>
          </a:p>
          <a:p>
            <a:pPr lvl="2">
              <a:lnSpc>
                <a:spcPct val="120000"/>
              </a:lnSpc>
            </a:pPr>
            <a:r>
              <a:rPr lang="en-US" dirty="0" smtClean="0"/>
              <a:t>Allows for introduction of new Park &amp; Rec programs such as adult </a:t>
            </a:r>
            <a:r>
              <a:rPr lang="en-US" dirty="0"/>
              <a:t>basketball leagues and more</a:t>
            </a:r>
          </a:p>
          <a:p>
            <a:pPr lvl="2">
              <a:lnSpc>
                <a:spcPct val="120000"/>
              </a:lnSpc>
            </a:pPr>
            <a:r>
              <a:rPr lang="en-US" dirty="0"/>
              <a:t>Improved Emergency Shelter</a:t>
            </a:r>
          </a:p>
          <a:p>
            <a:pPr lvl="2">
              <a:lnSpc>
                <a:spcPct val="120000"/>
              </a:lnSpc>
            </a:pPr>
            <a:r>
              <a:rPr lang="en-US" dirty="0"/>
              <a:t>Provide better space for large </a:t>
            </a:r>
            <a:r>
              <a:rPr lang="en-US" dirty="0" smtClean="0"/>
              <a:t>functions, events </a:t>
            </a:r>
            <a:r>
              <a:rPr lang="en-US" dirty="0"/>
              <a:t>and </a:t>
            </a:r>
            <a:r>
              <a:rPr lang="en-US" dirty="0" smtClean="0"/>
              <a:t>games</a:t>
            </a:r>
          </a:p>
          <a:p>
            <a:pPr lvl="2">
              <a:lnSpc>
                <a:spcPct val="120000"/>
              </a:lnSpc>
            </a:pPr>
            <a:endParaRPr lang="en-US" dirty="0" smtClean="0"/>
          </a:p>
          <a:p>
            <a:pPr lvl="2">
              <a:lnSpc>
                <a:spcPct val="120000"/>
              </a:lnSpc>
            </a:pPr>
            <a:endParaRPr lang="en-US" dirty="0"/>
          </a:p>
          <a:p>
            <a:endParaRPr lang="en-US" dirty="0" smtClean="0">
              <a:solidFill>
                <a:srgbClr val="FF0000"/>
              </a:solidFill>
            </a:endParaRPr>
          </a:p>
          <a:p>
            <a:endParaRPr lang="en-US" dirty="0"/>
          </a:p>
        </p:txBody>
      </p:sp>
      <p:sp>
        <p:nvSpPr>
          <p:cNvPr id="3" name="Title 2"/>
          <p:cNvSpPr>
            <a:spLocks noGrp="1"/>
          </p:cNvSpPr>
          <p:nvPr>
            <p:ph type="title"/>
          </p:nvPr>
        </p:nvSpPr>
        <p:spPr>
          <a:xfrm>
            <a:off x="1035915" y="304800"/>
            <a:ext cx="8686801" cy="1066800"/>
          </a:xfrm>
        </p:spPr>
        <p:txBody>
          <a:bodyPr/>
          <a:lstStyle/>
          <a:p>
            <a:r>
              <a:rPr lang="en-US" dirty="0" smtClean="0"/>
              <a:t>Continued Evolution</a:t>
            </a:r>
            <a:endParaRPr lang="en-US" dirty="0"/>
          </a:p>
        </p:txBody>
      </p:sp>
    </p:spTree>
    <p:extLst>
      <p:ext uri="{BB962C8B-B14F-4D97-AF65-F5344CB8AC3E}">
        <p14:creationId xmlns:p14="http://schemas.microsoft.com/office/powerpoint/2010/main" val="21087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Increases </a:t>
            </a:r>
            <a:r>
              <a:rPr lang="en-US" dirty="0"/>
              <a:t>the size of Option 3 by about 15% to 69,000 sq. ft. </a:t>
            </a:r>
          </a:p>
          <a:p>
            <a:r>
              <a:rPr lang="en-US" dirty="0"/>
              <a:t>Is two </a:t>
            </a:r>
            <a:r>
              <a:rPr lang="en-US" dirty="0" smtClean="0"/>
              <a:t>stories and has </a:t>
            </a:r>
            <a:r>
              <a:rPr lang="en-US" dirty="0"/>
              <a:t>a smaller footprint </a:t>
            </a:r>
          </a:p>
          <a:p>
            <a:r>
              <a:rPr lang="en-US" dirty="0"/>
              <a:t>Aids in eliminating the two year dislocation </a:t>
            </a:r>
            <a:r>
              <a:rPr lang="en-US" dirty="0" smtClean="0"/>
              <a:t>problem for non-aquatic activities</a:t>
            </a:r>
          </a:p>
          <a:p>
            <a:r>
              <a:rPr lang="en-US" dirty="0" smtClean="0"/>
              <a:t>Allows for new features that create opportunity to minimize the town’s annual subsidies </a:t>
            </a:r>
            <a:r>
              <a:rPr lang="en-US" i="1" dirty="0" smtClean="0"/>
              <a:t>(double court gym &amp; track, pre-school, enhanced aquatics)</a:t>
            </a:r>
            <a:endParaRPr lang="en-US" i="1" dirty="0"/>
          </a:p>
          <a:p>
            <a:r>
              <a:rPr lang="en-US" dirty="0"/>
              <a:t>Space for SPS </a:t>
            </a:r>
            <a:r>
              <a:rPr lang="en-US" dirty="0" smtClean="0"/>
              <a:t>can </a:t>
            </a:r>
            <a:r>
              <a:rPr lang="en-US" dirty="0"/>
              <a:t>be </a:t>
            </a:r>
            <a:r>
              <a:rPr lang="en-US" dirty="0" smtClean="0"/>
              <a:t>added increasing total sq. footage to 78,000 </a:t>
            </a:r>
            <a:r>
              <a:rPr lang="en-US" dirty="0"/>
              <a:t>sq. ft.</a:t>
            </a:r>
          </a:p>
          <a:p>
            <a:pPr lvl="1"/>
            <a:r>
              <a:rPr lang="en-US" dirty="0"/>
              <a:t>Town is still evaluating SPS </a:t>
            </a:r>
            <a:r>
              <a:rPr lang="en-US" dirty="0" smtClean="0"/>
              <a:t>alternatives such as leasing and Nixon addition</a:t>
            </a:r>
            <a:endParaRPr lang="en-US" dirty="0"/>
          </a:p>
          <a:p>
            <a:pPr lvl="1"/>
            <a:r>
              <a:rPr lang="en-US" dirty="0" smtClean="0"/>
              <a:t>Including SPS in new building will increase the overall project cost by $3.75MM, however, this alternative would be a minimum of $1.75MM less expensive than a Nixon addition based on current estimates</a:t>
            </a:r>
            <a:endParaRPr lang="en-US" dirty="0"/>
          </a:p>
        </p:txBody>
      </p:sp>
      <p:sp>
        <p:nvSpPr>
          <p:cNvPr id="3" name="Title 2"/>
          <p:cNvSpPr>
            <a:spLocks noGrp="1"/>
          </p:cNvSpPr>
          <p:nvPr>
            <p:ph type="title"/>
          </p:nvPr>
        </p:nvSpPr>
        <p:spPr/>
        <p:txBody>
          <a:bodyPr/>
          <a:lstStyle/>
          <a:p>
            <a:r>
              <a:rPr lang="en-US" dirty="0" smtClean="0"/>
              <a:t>A New Conceptual Design: Option </a:t>
            </a:r>
            <a:r>
              <a:rPr lang="en-US" dirty="0"/>
              <a:t>4</a:t>
            </a:r>
          </a:p>
        </p:txBody>
      </p:sp>
    </p:spTree>
    <p:extLst>
      <p:ext uri="{BB962C8B-B14F-4D97-AF65-F5344CB8AC3E}">
        <p14:creationId xmlns:p14="http://schemas.microsoft.com/office/powerpoint/2010/main" val="112124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6612" y="381000"/>
            <a:ext cx="9353549" cy="6235699"/>
          </a:xfrm>
          <a:prstGeom prst="rect">
            <a:avLst/>
          </a:prstGeom>
        </p:spPr>
      </p:pic>
    </p:spTree>
    <p:extLst>
      <p:ext uri="{BB962C8B-B14F-4D97-AF65-F5344CB8AC3E}">
        <p14:creationId xmlns:p14="http://schemas.microsoft.com/office/powerpoint/2010/main" val="73716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609600"/>
          </a:xfrm>
        </p:spPr>
        <p:txBody>
          <a:bodyPr/>
          <a:lstStyle/>
          <a:p>
            <a:r>
              <a:rPr lang="en-US" dirty="0"/>
              <a:t>Option 4 – First Floor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1143000"/>
            <a:ext cx="9485312" cy="5181600"/>
          </a:xfrm>
          <a:prstGeom prst="rect">
            <a:avLst/>
          </a:prstGeom>
        </p:spPr>
      </p:pic>
    </p:spTree>
    <p:extLst>
      <p:ext uri="{BB962C8B-B14F-4D97-AF65-F5344CB8AC3E}">
        <p14:creationId xmlns:p14="http://schemas.microsoft.com/office/powerpoint/2010/main" val="370449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33400"/>
            <a:ext cx="8686801" cy="609600"/>
          </a:xfrm>
        </p:spPr>
        <p:txBody>
          <a:bodyPr/>
          <a:lstStyle/>
          <a:p>
            <a:r>
              <a:rPr lang="en-US" dirty="0"/>
              <a:t>Option 4 – Second Floor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881" y="1143000"/>
            <a:ext cx="8037512" cy="5638800"/>
          </a:xfrm>
          <a:prstGeom prst="rect">
            <a:avLst/>
          </a:prstGeom>
        </p:spPr>
      </p:pic>
    </p:spTree>
    <p:extLst>
      <p:ext uri="{BB962C8B-B14F-4D97-AF65-F5344CB8AC3E}">
        <p14:creationId xmlns:p14="http://schemas.microsoft.com/office/powerpoint/2010/main" val="307282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2042210"/>
              </p:ext>
            </p:extLst>
          </p:nvPr>
        </p:nvGraphicFramePr>
        <p:xfrm>
          <a:off x="1055384" y="2145406"/>
          <a:ext cx="8686801" cy="3181391"/>
        </p:xfrm>
        <a:graphic>
          <a:graphicData uri="http://schemas.openxmlformats.org/drawingml/2006/table">
            <a:tbl>
              <a:tblPr firstRow="1" bandRow="1">
                <a:tableStyleId>{5C22544A-7EE6-4342-B048-85BDC9FD1C3A}</a:tableStyleId>
              </a:tblPr>
              <a:tblGrid>
                <a:gridCol w="5078439"/>
                <a:gridCol w="3608362"/>
              </a:tblGrid>
              <a:tr h="324509">
                <a:tc>
                  <a:txBody>
                    <a:bodyPr/>
                    <a:lstStyle/>
                    <a:p>
                      <a:r>
                        <a:rPr lang="en-US" dirty="0" smtClean="0"/>
                        <a:t>Item</a:t>
                      </a:r>
                      <a:endParaRPr lang="en-US" dirty="0"/>
                    </a:p>
                  </a:txBody>
                  <a:tcPr/>
                </a:tc>
                <a:tc>
                  <a:txBody>
                    <a:bodyPr/>
                    <a:lstStyle/>
                    <a:p>
                      <a:r>
                        <a:rPr lang="en-US" dirty="0" smtClean="0"/>
                        <a:t>Amount</a:t>
                      </a:r>
                      <a:endParaRPr lang="en-US" dirty="0"/>
                    </a:p>
                  </a:txBody>
                  <a:tcPr/>
                </a:tc>
              </a:tr>
              <a:tr h="560111">
                <a:tc>
                  <a:txBody>
                    <a:bodyPr/>
                    <a:lstStyle/>
                    <a:p>
                      <a:r>
                        <a:rPr lang="en-US" dirty="0" smtClean="0"/>
                        <a:t>Construction</a:t>
                      </a:r>
                      <a:r>
                        <a:rPr lang="en-US" baseline="0" dirty="0" smtClean="0"/>
                        <a:t> Cost </a:t>
                      </a:r>
                      <a:r>
                        <a:rPr lang="en-US" sz="1600" i="1" baseline="0" dirty="0" smtClean="0"/>
                        <a:t>(including escalation)</a:t>
                      </a:r>
                      <a:endParaRPr lang="en-US" i="1" dirty="0"/>
                    </a:p>
                  </a:txBody>
                  <a:tcPr/>
                </a:tc>
                <a:tc>
                  <a:txBody>
                    <a:bodyPr/>
                    <a:lstStyle/>
                    <a:p>
                      <a:r>
                        <a:rPr lang="en-US" dirty="0" smtClean="0"/>
                        <a:t>$29.5MM</a:t>
                      </a:r>
                      <a:endParaRPr lang="en-US" dirty="0"/>
                    </a:p>
                  </a:txBody>
                  <a:tcPr/>
                </a:tc>
              </a:tr>
              <a:tr h="3245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Soft Cost  </a:t>
                      </a:r>
                      <a:r>
                        <a:rPr lang="en-US" sz="1600" i="1" dirty="0" smtClean="0"/>
                        <a:t>(Fees, contingencies, internal furniture, fitness equipment and fixtures, etc.)</a:t>
                      </a:r>
                    </a:p>
                    <a:p>
                      <a:endParaRPr lang="en-US" dirty="0"/>
                    </a:p>
                  </a:txBody>
                  <a:tcPr/>
                </a:tc>
                <a:tc>
                  <a:txBody>
                    <a:bodyPr/>
                    <a:lstStyle/>
                    <a:p>
                      <a:r>
                        <a:rPr lang="en-US" dirty="0" smtClean="0"/>
                        <a:t>$5MM</a:t>
                      </a:r>
                      <a:endParaRPr lang="en-US" dirty="0"/>
                    </a:p>
                  </a:txBody>
                  <a:tcPr/>
                </a:tc>
              </a:tr>
              <a:tr h="324509">
                <a:tc>
                  <a:txBody>
                    <a:bodyPr/>
                    <a:lstStyle/>
                    <a:p>
                      <a:pPr algn="r"/>
                      <a:r>
                        <a:rPr lang="en-US" b="1" dirty="0" smtClean="0"/>
                        <a:t>Total Project Cost:</a:t>
                      </a:r>
                      <a:endParaRPr lang="en-US" b="1" dirty="0"/>
                    </a:p>
                  </a:txBody>
                  <a:tcPr/>
                </a:tc>
                <a:tc>
                  <a:txBody>
                    <a:bodyPr/>
                    <a:lstStyle/>
                    <a:p>
                      <a:r>
                        <a:rPr lang="en-US" b="1" dirty="0" smtClean="0"/>
                        <a:t>$34.5-35MM</a:t>
                      </a:r>
                      <a:endParaRPr lang="en-US" b="1" dirty="0"/>
                    </a:p>
                  </a:txBody>
                  <a:tcPr/>
                </a:tc>
              </a:tr>
              <a:tr h="324509">
                <a:tc>
                  <a:txBody>
                    <a:bodyPr/>
                    <a:lstStyle/>
                    <a:p>
                      <a:pPr algn="r"/>
                      <a:endParaRPr lang="en-US" dirty="0"/>
                    </a:p>
                  </a:txBody>
                  <a:tcPr/>
                </a:tc>
                <a:tc>
                  <a:txBody>
                    <a:bodyPr/>
                    <a:lstStyle/>
                    <a:p>
                      <a:endParaRPr lang="en-US" dirty="0"/>
                    </a:p>
                  </a:txBody>
                  <a:tcPr/>
                </a:tc>
              </a:tr>
              <a:tr h="324509">
                <a:tc gridSpan="2">
                  <a:txBody>
                    <a:bodyPr/>
                    <a:lstStyle/>
                    <a:p>
                      <a:pPr algn="ctr"/>
                      <a:r>
                        <a:rPr lang="en-US" i="1" dirty="0" smtClean="0"/>
                        <a:t>Note this</a:t>
                      </a:r>
                      <a:r>
                        <a:rPr lang="en-US" i="1" baseline="0" dirty="0" smtClean="0"/>
                        <a:t> total </a:t>
                      </a:r>
                      <a:r>
                        <a:rPr lang="en-US" b="1" i="1" baseline="0" dirty="0" smtClean="0"/>
                        <a:t>includes</a:t>
                      </a:r>
                      <a:r>
                        <a:rPr lang="en-US" i="1" baseline="0" dirty="0" smtClean="0"/>
                        <a:t> an estimated $3.75MM in incremental project cost </a:t>
                      </a:r>
                    </a:p>
                    <a:p>
                      <a:pPr algn="ctr"/>
                      <a:r>
                        <a:rPr lang="en-US" i="1" baseline="0" dirty="0" smtClean="0"/>
                        <a:t>associated with 9K square feet for SPS</a:t>
                      </a:r>
                      <a:endParaRPr lang="en-US" b="1" i="1" dirty="0"/>
                    </a:p>
                  </a:txBody>
                  <a:tcPr/>
                </a:tc>
                <a:tc hMerge="1">
                  <a:txBody>
                    <a:bodyPr/>
                    <a:lstStyle/>
                    <a:p>
                      <a:endParaRPr lang="en-US" dirty="0"/>
                    </a:p>
                  </a:txBody>
                  <a:tcPr/>
                </a:tc>
              </a:tr>
            </a:tbl>
          </a:graphicData>
        </a:graphic>
      </p:graphicFrame>
      <p:sp>
        <p:nvSpPr>
          <p:cNvPr id="3" name="Title 2"/>
          <p:cNvSpPr>
            <a:spLocks noGrp="1"/>
          </p:cNvSpPr>
          <p:nvPr>
            <p:ph type="title"/>
          </p:nvPr>
        </p:nvSpPr>
        <p:spPr>
          <a:xfrm>
            <a:off x="1055384" y="316299"/>
            <a:ext cx="8686801" cy="1066800"/>
          </a:xfrm>
        </p:spPr>
        <p:txBody>
          <a:bodyPr/>
          <a:lstStyle/>
          <a:p>
            <a:r>
              <a:rPr lang="en-US" dirty="0" smtClean="0"/>
              <a:t>Option 4 Costs</a:t>
            </a:r>
            <a:endParaRPr lang="en-US" dirty="0"/>
          </a:p>
        </p:txBody>
      </p:sp>
      <p:sp>
        <p:nvSpPr>
          <p:cNvPr id="5" name="TextBox 4"/>
          <p:cNvSpPr txBox="1"/>
          <p:nvPr/>
        </p:nvSpPr>
        <p:spPr>
          <a:xfrm>
            <a:off x="3884612" y="1619822"/>
            <a:ext cx="3048001" cy="400110"/>
          </a:xfrm>
          <a:prstGeom prst="rect">
            <a:avLst/>
          </a:prstGeom>
          <a:noFill/>
          <a:ln>
            <a:solidFill>
              <a:schemeClr val="bg2"/>
            </a:solidFill>
          </a:ln>
        </p:spPr>
        <p:txBody>
          <a:bodyPr wrap="square" rtlCol="0" anchor="ctr" anchorCtr="1">
            <a:spAutoFit/>
          </a:bodyPr>
          <a:lstStyle/>
          <a:p>
            <a:r>
              <a:rPr lang="en-US" sz="2000" b="1" dirty="0" smtClean="0"/>
              <a:t>Project Cost Estimate</a:t>
            </a:r>
          </a:p>
        </p:txBody>
      </p:sp>
      <p:sp>
        <p:nvSpPr>
          <p:cNvPr id="2" name="TextBox 1"/>
          <p:cNvSpPr txBox="1"/>
          <p:nvPr/>
        </p:nvSpPr>
        <p:spPr>
          <a:xfrm>
            <a:off x="5713412" y="5878176"/>
            <a:ext cx="4572000" cy="381000"/>
          </a:xfrm>
          <a:prstGeom prst="rect">
            <a:avLst/>
          </a:prstGeom>
          <a:noFill/>
          <a:ln>
            <a:solidFill>
              <a:schemeClr val="bg2"/>
            </a:solidFill>
          </a:ln>
        </p:spPr>
        <p:txBody>
          <a:bodyPr wrap="square" rtlCol="0" anchor="ctr" anchorCtr="1">
            <a:spAutoFit/>
          </a:bodyPr>
          <a:lstStyle/>
          <a:p>
            <a:r>
              <a:rPr lang="en-US" i="1" dirty="0" smtClean="0"/>
              <a:t>Source: </a:t>
            </a:r>
            <a:r>
              <a:rPr lang="en-US" i="1" dirty="0" err="1" smtClean="0"/>
              <a:t>bh+a</a:t>
            </a:r>
            <a:r>
              <a:rPr lang="en-US" i="1" dirty="0" smtClean="0"/>
              <a:t> second study and </a:t>
            </a:r>
            <a:r>
              <a:rPr lang="en-US" i="1" dirty="0" err="1" smtClean="0"/>
              <a:t>Aedulus</a:t>
            </a:r>
            <a:endParaRPr lang="en-US" i="1" dirty="0" smtClean="0"/>
          </a:p>
        </p:txBody>
      </p:sp>
    </p:spTree>
    <p:extLst>
      <p:ext uri="{BB962C8B-B14F-4D97-AF65-F5344CB8AC3E}">
        <p14:creationId xmlns:p14="http://schemas.microsoft.com/office/powerpoint/2010/main" val="137949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6735752"/>
              </p:ext>
            </p:extLst>
          </p:nvPr>
        </p:nvGraphicFramePr>
        <p:xfrm>
          <a:off x="1865312" y="2132635"/>
          <a:ext cx="7239000" cy="3683000"/>
        </p:xfrm>
        <a:graphic>
          <a:graphicData uri="http://schemas.openxmlformats.org/drawingml/2006/table">
            <a:tbl>
              <a:tblPr firstRow="1" bandRow="1">
                <a:tableStyleId>{5C22544A-7EE6-4342-B048-85BDC9FD1C3A}</a:tableStyleId>
              </a:tblPr>
              <a:tblGrid>
                <a:gridCol w="1447800"/>
                <a:gridCol w="1447800"/>
                <a:gridCol w="1447800"/>
                <a:gridCol w="1447800"/>
                <a:gridCol w="1447800"/>
              </a:tblGrid>
              <a:tr h="370840">
                <a:tc>
                  <a:txBody>
                    <a:bodyPr/>
                    <a:lstStyle/>
                    <a:p>
                      <a:pPr algn="ctr"/>
                      <a:r>
                        <a:rPr lang="en-US" dirty="0" smtClean="0"/>
                        <a:t>Category</a:t>
                      </a:r>
                      <a:endParaRPr lang="en-US" dirty="0"/>
                    </a:p>
                  </a:txBody>
                  <a:tcPr/>
                </a:tc>
                <a:tc>
                  <a:txBody>
                    <a:bodyPr/>
                    <a:lstStyle/>
                    <a:p>
                      <a:pPr algn="ctr"/>
                      <a:r>
                        <a:rPr lang="en-US" dirty="0" smtClean="0"/>
                        <a:t>Existing</a:t>
                      </a:r>
                      <a:r>
                        <a:rPr lang="en-US" baseline="0" dirty="0" smtClean="0"/>
                        <a:t> </a:t>
                      </a:r>
                      <a:r>
                        <a:rPr lang="en-US" baseline="0" dirty="0" smtClean="0"/>
                        <a:t>Facility</a:t>
                      </a:r>
                    </a:p>
                  </a:txBody>
                  <a:tcPr/>
                </a:tc>
                <a:tc>
                  <a:txBody>
                    <a:bodyPr/>
                    <a:lstStyle/>
                    <a:p>
                      <a:pPr algn="ctr"/>
                      <a:r>
                        <a:rPr lang="en-US" dirty="0" smtClean="0"/>
                        <a:t>Option 4 Additional Facility</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b="1" dirty="0" smtClean="0"/>
                        <a:t>OPTION 4 TOTAL FACILITY</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Difference</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Expenses</a:t>
                      </a:r>
                      <a:endParaRPr lang="en-US" dirty="0"/>
                    </a:p>
                  </a:txBody>
                  <a:tcPr/>
                </a:tc>
                <a:tc>
                  <a:txBody>
                    <a:bodyPr/>
                    <a:lstStyle/>
                    <a:p>
                      <a:pPr algn="ctr"/>
                      <a:r>
                        <a:rPr lang="en-US" dirty="0" smtClean="0"/>
                        <a:t>$1.65MM</a:t>
                      </a:r>
                      <a:endParaRPr lang="en-US" dirty="0"/>
                    </a:p>
                  </a:txBody>
                  <a:tcPr/>
                </a:tc>
                <a:tc>
                  <a:txBody>
                    <a:bodyPr/>
                    <a:lstStyle/>
                    <a:p>
                      <a:pPr algn="ctr"/>
                      <a:r>
                        <a:rPr lang="en-US" dirty="0" smtClean="0"/>
                        <a:t>$1.62MM</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b="1" dirty="0" smtClean="0"/>
                        <a:t>$3.28MM</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98%</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Revenues</a:t>
                      </a:r>
                      <a:endParaRPr lang="en-US" dirty="0"/>
                    </a:p>
                  </a:txBody>
                  <a:tcPr/>
                </a:tc>
                <a:tc>
                  <a:txBody>
                    <a:bodyPr/>
                    <a:lstStyle/>
                    <a:p>
                      <a:pPr algn="ctr"/>
                      <a:r>
                        <a:rPr lang="en-US" dirty="0" smtClean="0"/>
                        <a:t>$1.28MM</a:t>
                      </a:r>
                      <a:endParaRPr lang="en-US" dirty="0"/>
                    </a:p>
                  </a:txBody>
                  <a:tcPr/>
                </a:tc>
                <a:tc>
                  <a:txBody>
                    <a:bodyPr/>
                    <a:lstStyle/>
                    <a:p>
                      <a:pPr algn="ctr"/>
                      <a:r>
                        <a:rPr lang="en-US" dirty="0" smtClean="0"/>
                        <a:t>$1.68MM</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b="1" dirty="0" smtClean="0"/>
                        <a:t>$2.97MM</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132%</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Difference</a:t>
                      </a:r>
                      <a:endParaRPr lang="en-US" dirty="0"/>
                    </a:p>
                  </a:txBody>
                  <a:tcPr/>
                </a:tc>
                <a:tc>
                  <a:txBody>
                    <a:bodyPr/>
                    <a:lstStyle/>
                    <a:p>
                      <a:pPr algn="ctr"/>
                      <a:r>
                        <a:rPr lang="en-US" dirty="0" smtClean="0"/>
                        <a:t>($376K)</a:t>
                      </a:r>
                      <a:endParaRPr lang="en-US" dirty="0"/>
                    </a:p>
                  </a:txBody>
                  <a:tcPr/>
                </a:tc>
                <a:tc>
                  <a:txBody>
                    <a:bodyPr/>
                    <a:lstStyle/>
                    <a:p>
                      <a:pPr algn="ctr"/>
                      <a:r>
                        <a:rPr lang="en-US" dirty="0" smtClean="0"/>
                        <a:t>~$9K</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b="1" dirty="0" smtClean="0"/>
                        <a:t>($317K)</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dirty="0" smtClean="0"/>
                        <a:t>-16%</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Recovery</a:t>
                      </a:r>
                      <a:r>
                        <a:rPr lang="en-US" baseline="0" dirty="0" smtClean="0"/>
                        <a:t> %</a:t>
                      </a:r>
                      <a:endParaRPr lang="en-US" dirty="0"/>
                    </a:p>
                  </a:txBody>
                  <a:tcPr/>
                </a:tc>
                <a:tc>
                  <a:txBody>
                    <a:bodyPr/>
                    <a:lstStyle/>
                    <a:p>
                      <a:pPr algn="ctr"/>
                      <a:r>
                        <a:rPr lang="en-US" sz="1600" i="1" dirty="0" smtClean="0"/>
                        <a:t>77%</a:t>
                      </a:r>
                      <a:endParaRPr lang="en-US" sz="1600" i="1" dirty="0"/>
                    </a:p>
                  </a:txBody>
                  <a:tcPr/>
                </a:tc>
                <a:tc>
                  <a:txBody>
                    <a:bodyPr/>
                    <a:lstStyle/>
                    <a:p>
                      <a:pPr algn="ctr"/>
                      <a:r>
                        <a:rPr lang="en-US" sz="1600" i="1" dirty="0" smtClean="0"/>
                        <a:t>104%</a:t>
                      </a:r>
                      <a:endParaRPr lang="en-US" sz="1600" i="1" dirty="0"/>
                    </a:p>
                  </a:txBody>
                  <a:tcPr>
                    <a:lnR w="12700" cap="flat" cmpd="sng" algn="ctr">
                      <a:solidFill>
                        <a:schemeClr val="tx1"/>
                      </a:solidFill>
                      <a:prstDash val="solid"/>
                      <a:round/>
                      <a:headEnd type="none" w="med" len="med"/>
                      <a:tailEnd type="none" w="med" len="med"/>
                    </a:lnR>
                  </a:tcPr>
                </a:tc>
                <a:tc>
                  <a:txBody>
                    <a:bodyPr/>
                    <a:lstStyle/>
                    <a:p>
                      <a:pPr algn="ctr"/>
                      <a:r>
                        <a:rPr lang="en-US" sz="1600" b="1" i="1" dirty="0" smtClean="0"/>
                        <a:t>90%</a:t>
                      </a:r>
                      <a:endParaRPr lang="en-US" sz="1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i="1" dirty="0"/>
                    </a:p>
                  </a:txBody>
                  <a:tcPr>
                    <a:lnL w="12700" cap="flat" cmpd="sng" algn="ctr">
                      <a:solidFill>
                        <a:schemeClr val="tx1"/>
                      </a:solidFill>
                      <a:prstDash val="solid"/>
                      <a:round/>
                      <a:headEnd type="none" w="med" len="med"/>
                      <a:tailEnd type="none" w="med" len="med"/>
                    </a:lnL>
                  </a:tcPr>
                </a:tc>
              </a:tr>
              <a:tr h="370840">
                <a:tc>
                  <a:txBody>
                    <a:bodyPr/>
                    <a:lstStyle/>
                    <a:p>
                      <a:endParaRPr lang="en-US" dirty="0"/>
                    </a:p>
                  </a:txBody>
                  <a:tcPr/>
                </a:tc>
                <a:tc>
                  <a:txBody>
                    <a:bodyPr/>
                    <a:lstStyle/>
                    <a:p>
                      <a:pPr algn="ctr"/>
                      <a:endParaRPr lang="en-US" sz="1600" i="1" dirty="0"/>
                    </a:p>
                  </a:txBody>
                  <a:tcPr/>
                </a:tc>
                <a:tc>
                  <a:txBody>
                    <a:bodyPr/>
                    <a:lstStyle/>
                    <a:p>
                      <a:pPr algn="ctr"/>
                      <a:endParaRPr lang="en-US" sz="1600" i="1" dirty="0"/>
                    </a:p>
                  </a:txBody>
                  <a:tcPr>
                    <a:lnR w="12700" cap="flat" cmpd="sng" algn="ctr">
                      <a:solidFill>
                        <a:schemeClr val="tx1"/>
                      </a:solidFill>
                      <a:prstDash val="solid"/>
                      <a:round/>
                      <a:headEnd type="none" w="med" len="med"/>
                      <a:tailEnd type="none" w="med" len="med"/>
                    </a:lnR>
                  </a:tcPr>
                </a:tc>
                <a:tc>
                  <a:txBody>
                    <a:bodyPr/>
                    <a:lstStyle/>
                    <a:p>
                      <a:pPr algn="ctr"/>
                      <a:endParaRPr lang="en-US" sz="16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600" i="1" dirty="0"/>
                    </a:p>
                  </a:txBody>
                  <a:tcPr>
                    <a:lnL w="12700" cap="flat" cmpd="sng" algn="ctr">
                      <a:solidFill>
                        <a:schemeClr val="tx1"/>
                      </a:solidFill>
                      <a:prstDash val="solid"/>
                      <a:round/>
                      <a:headEnd type="none" w="med" len="med"/>
                      <a:tailEnd type="none" w="med" len="med"/>
                    </a:lnL>
                  </a:tcPr>
                </a:tc>
              </a:tr>
              <a:tr h="370840">
                <a:tc gridSpan="5">
                  <a:txBody>
                    <a:bodyPr/>
                    <a:lstStyle/>
                    <a:p>
                      <a:pPr algn="ctr"/>
                      <a:r>
                        <a:rPr lang="en-US" i="1" dirty="0" smtClean="0"/>
                        <a:t>Note: This</a:t>
                      </a:r>
                      <a:r>
                        <a:rPr lang="en-US" i="1" baseline="0" dirty="0" smtClean="0"/>
                        <a:t> estimate is for the 69K square foot facility without SPS and its correlating operating expenses.  It also does not include a stabilization fund for capital repairs. </a:t>
                      </a:r>
                      <a:endParaRPr lang="en-US" i="1" dirty="0"/>
                    </a:p>
                  </a:txBody>
                  <a:tcPr/>
                </a:tc>
                <a:tc hMerge="1">
                  <a:txBody>
                    <a:bodyPr/>
                    <a:lstStyle/>
                    <a:p>
                      <a:endParaRPr lang="en-US"/>
                    </a:p>
                  </a:txBody>
                  <a:tcPr/>
                </a:tc>
                <a:tc hMerge="1">
                  <a:txBody>
                    <a:bodyPr/>
                    <a:lstStyle/>
                    <a:p>
                      <a:pPr algn="ctr"/>
                      <a:endParaRPr lang="en-US" sz="1600" i="1" dirty="0"/>
                    </a:p>
                  </a:txBody>
                  <a:tcPr/>
                </a:tc>
                <a:tc hMerge="1">
                  <a:txBody>
                    <a:bodyPr/>
                    <a:lstStyle/>
                    <a:p>
                      <a:pPr algn="ctr"/>
                      <a:endParaRPr lang="en-US" sz="1600" i="1" dirty="0"/>
                    </a:p>
                  </a:txBody>
                  <a:tcPr/>
                </a:tc>
                <a:tc hMerge="1">
                  <a:txBody>
                    <a:bodyPr/>
                    <a:lstStyle/>
                    <a:p>
                      <a:pPr algn="ctr"/>
                      <a:endParaRPr lang="en-US" sz="1600" i="1" dirty="0"/>
                    </a:p>
                  </a:txBody>
                  <a:tcPr/>
                </a:tc>
              </a:tr>
            </a:tbl>
          </a:graphicData>
        </a:graphic>
      </p:graphicFrame>
      <p:sp>
        <p:nvSpPr>
          <p:cNvPr id="3" name="Title 2"/>
          <p:cNvSpPr>
            <a:spLocks noGrp="1"/>
          </p:cNvSpPr>
          <p:nvPr>
            <p:ph type="title"/>
          </p:nvPr>
        </p:nvSpPr>
        <p:spPr/>
        <p:txBody>
          <a:bodyPr/>
          <a:lstStyle/>
          <a:p>
            <a:r>
              <a:rPr lang="en-US" smtClean="0"/>
              <a:t>Option 4 Costs</a:t>
            </a:r>
            <a:endParaRPr lang="en-US"/>
          </a:p>
        </p:txBody>
      </p:sp>
      <p:sp>
        <p:nvSpPr>
          <p:cNvPr id="5" name="TextBox 4"/>
          <p:cNvSpPr txBox="1"/>
          <p:nvPr/>
        </p:nvSpPr>
        <p:spPr>
          <a:xfrm>
            <a:off x="3884612" y="1638556"/>
            <a:ext cx="3200400" cy="400110"/>
          </a:xfrm>
          <a:prstGeom prst="rect">
            <a:avLst/>
          </a:prstGeom>
          <a:noFill/>
          <a:ln>
            <a:solidFill>
              <a:schemeClr val="bg2"/>
            </a:solidFill>
          </a:ln>
        </p:spPr>
        <p:txBody>
          <a:bodyPr wrap="square" rtlCol="0" anchor="ctr" anchorCtr="1">
            <a:spAutoFit/>
          </a:bodyPr>
          <a:lstStyle/>
          <a:p>
            <a:r>
              <a:rPr lang="en-US" sz="2000" b="1" dirty="0" smtClean="0"/>
              <a:t>Operating Cost Estimate</a:t>
            </a:r>
          </a:p>
        </p:txBody>
      </p:sp>
      <p:sp>
        <p:nvSpPr>
          <p:cNvPr id="6" name="TextBox 5"/>
          <p:cNvSpPr txBox="1"/>
          <p:nvPr/>
        </p:nvSpPr>
        <p:spPr>
          <a:xfrm>
            <a:off x="6627812" y="5867400"/>
            <a:ext cx="4572000" cy="381000"/>
          </a:xfrm>
          <a:prstGeom prst="rect">
            <a:avLst/>
          </a:prstGeom>
          <a:noFill/>
          <a:ln>
            <a:solidFill>
              <a:schemeClr val="bg2"/>
            </a:solidFill>
          </a:ln>
        </p:spPr>
        <p:txBody>
          <a:bodyPr wrap="square" rtlCol="0" anchor="ctr" anchorCtr="1">
            <a:spAutoFit/>
          </a:bodyPr>
          <a:lstStyle/>
          <a:p>
            <a:r>
              <a:rPr lang="en-US" i="1" dirty="0" smtClean="0">
                <a:solidFill>
                  <a:srgbClr val="FF0000"/>
                </a:solidFill>
              </a:rPr>
              <a:t>Source: Ballard King and </a:t>
            </a:r>
            <a:r>
              <a:rPr lang="en-US" i="1" dirty="0" err="1" smtClean="0">
                <a:solidFill>
                  <a:srgbClr val="FF0000"/>
                </a:solidFill>
              </a:rPr>
              <a:t>Aedulus</a:t>
            </a:r>
            <a:r>
              <a:rPr lang="en-US" i="1" dirty="0" smtClean="0">
                <a:solidFill>
                  <a:srgbClr val="FF0000"/>
                </a:solidFill>
              </a:rPr>
              <a:t>???</a:t>
            </a:r>
          </a:p>
        </p:txBody>
      </p:sp>
    </p:spTree>
    <p:extLst>
      <p:ext uri="{BB962C8B-B14F-4D97-AF65-F5344CB8AC3E}">
        <p14:creationId xmlns:p14="http://schemas.microsoft.com/office/powerpoint/2010/main" val="204665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828800"/>
            <a:ext cx="8839200" cy="4191000"/>
          </a:xfrm>
        </p:spPr>
        <p:txBody>
          <a:bodyPr>
            <a:normAutofit/>
          </a:bodyPr>
          <a:lstStyle/>
          <a:p>
            <a:pPr marL="45720" indent="0" algn="ctr">
              <a:buNone/>
            </a:pPr>
            <a:r>
              <a:rPr lang="en-US" sz="2400" b="1" dirty="0" smtClean="0"/>
              <a:t>Seek Design Funding at Town Meeting in order to:</a:t>
            </a:r>
          </a:p>
          <a:p>
            <a:r>
              <a:rPr lang="en-US" b="1" u="sng" dirty="0" smtClean="0"/>
              <a:t>Pursue </a:t>
            </a:r>
            <a:r>
              <a:rPr lang="en-US" b="1" u="sng" dirty="0"/>
              <a:t>Option </a:t>
            </a:r>
            <a:r>
              <a:rPr lang="en-US" b="1" u="sng" dirty="0" smtClean="0"/>
              <a:t>3 </a:t>
            </a:r>
            <a:r>
              <a:rPr lang="en-US" dirty="0"/>
              <a:t>with further consideration of </a:t>
            </a:r>
            <a:r>
              <a:rPr lang="en-US" b="1" dirty="0"/>
              <a:t>features </a:t>
            </a:r>
            <a:r>
              <a:rPr lang="en-US" dirty="0"/>
              <a:t>from Option </a:t>
            </a:r>
            <a:r>
              <a:rPr lang="en-US" dirty="0" smtClean="0"/>
              <a:t>4</a:t>
            </a:r>
            <a:endParaRPr lang="en-US" dirty="0"/>
          </a:p>
          <a:p>
            <a:pPr lvl="1"/>
            <a:r>
              <a:rPr lang="en-US" dirty="0"/>
              <a:t>I</a:t>
            </a:r>
            <a:r>
              <a:rPr lang="en-US" dirty="0" smtClean="0"/>
              <a:t>nclusion </a:t>
            </a:r>
            <a:r>
              <a:rPr lang="en-US" dirty="0"/>
              <a:t>of </a:t>
            </a:r>
            <a:r>
              <a:rPr lang="en-US" dirty="0" smtClean="0"/>
              <a:t>SPS</a:t>
            </a:r>
          </a:p>
          <a:p>
            <a:pPr lvl="1"/>
            <a:r>
              <a:rPr lang="en-US" dirty="0" smtClean="0"/>
              <a:t>A </a:t>
            </a:r>
            <a:r>
              <a:rPr lang="en-US" dirty="0"/>
              <a:t>two-story </a:t>
            </a:r>
            <a:r>
              <a:rPr lang="en-US" dirty="0" smtClean="0"/>
              <a:t>design that </a:t>
            </a:r>
            <a:r>
              <a:rPr lang="en-US" dirty="0"/>
              <a:t>permits south side development (avoids displacement)</a:t>
            </a:r>
          </a:p>
          <a:p>
            <a:pPr lvl="1"/>
            <a:r>
              <a:rPr lang="en-US" dirty="0"/>
              <a:t>Deeper analysis of revenue opportunities (camps, pre-school, fitness, fees for non-residents, etc</a:t>
            </a:r>
            <a:r>
              <a:rPr lang="en-US" dirty="0" smtClean="0"/>
              <a:t>.)</a:t>
            </a:r>
          </a:p>
          <a:p>
            <a:pPr lvl="1"/>
            <a:r>
              <a:rPr lang="en-US" dirty="0" smtClean="0"/>
              <a:t>Further evaluation of aquatics (Family Pool vs. Warm Therapy Pool, enhanced Diving Well)</a:t>
            </a:r>
          </a:p>
          <a:p>
            <a:pPr lvl="1"/>
            <a:r>
              <a:rPr lang="en-US" dirty="0" smtClean="0"/>
              <a:t>Improvements of Emergency Shelter services</a:t>
            </a:r>
          </a:p>
        </p:txBody>
      </p:sp>
      <p:sp>
        <p:nvSpPr>
          <p:cNvPr id="3" name="Title 2"/>
          <p:cNvSpPr>
            <a:spLocks noGrp="1"/>
          </p:cNvSpPr>
          <p:nvPr>
            <p:ph type="title"/>
          </p:nvPr>
        </p:nvSpPr>
        <p:spPr/>
        <p:txBody>
          <a:bodyPr/>
          <a:lstStyle/>
          <a:p>
            <a:r>
              <a:rPr lang="en-US" dirty="0"/>
              <a:t>Task Force </a:t>
            </a:r>
            <a:r>
              <a:rPr lang="en-US" dirty="0" smtClean="0"/>
              <a:t>Recommendations</a:t>
            </a:r>
            <a:endParaRPr lang="en-US" dirty="0"/>
          </a:p>
        </p:txBody>
      </p:sp>
    </p:spTree>
    <p:extLst>
      <p:ext uri="{BB962C8B-B14F-4D97-AF65-F5344CB8AC3E}">
        <p14:creationId xmlns:p14="http://schemas.microsoft.com/office/powerpoint/2010/main" val="12772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Article 33 seeks </a:t>
            </a:r>
            <a:r>
              <a:rPr lang="en-US" dirty="0"/>
              <a:t>$1.2MM </a:t>
            </a:r>
            <a:r>
              <a:rPr lang="en-US" dirty="0" smtClean="0"/>
              <a:t>for designing a new Community Center</a:t>
            </a:r>
          </a:p>
          <a:p>
            <a:pPr lvl="1"/>
            <a:r>
              <a:rPr lang="en-US" dirty="0"/>
              <a:t>The basis for the design is a 60,000 square foot building, AKA Option </a:t>
            </a:r>
            <a:r>
              <a:rPr lang="en-US" dirty="0" smtClean="0"/>
              <a:t>3, which represents the </a:t>
            </a:r>
            <a:r>
              <a:rPr lang="en-US" dirty="0"/>
              <a:t>minimum size </a:t>
            </a:r>
            <a:r>
              <a:rPr lang="en-US" dirty="0" smtClean="0"/>
              <a:t>required to </a:t>
            </a:r>
            <a:r>
              <a:rPr lang="en-US" dirty="0"/>
              <a:t>provide residents the services requested</a:t>
            </a:r>
            <a:endParaRPr lang="en-US" dirty="0" smtClean="0"/>
          </a:p>
          <a:p>
            <a:r>
              <a:rPr lang="en-US" dirty="0" smtClean="0"/>
              <a:t>Deliverables to include:</a:t>
            </a:r>
          </a:p>
          <a:p>
            <a:pPr lvl="1"/>
            <a:r>
              <a:rPr lang="en-US" dirty="0" smtClean="0"/>
              <a:t>Schematic </a:t>
            </a:r>
            <a:r>
              <a:rPr lang="en-US" dirty="0"/>
              <a:t>Design</a:t>
            </a:r>
          </a:p>
          <a:p>
            <a:pPr lvl="1"/>
            <a:r>
              <a:rPr lang="en-US" dirty="0"/>
              <a:t>Design &amp; Development Documents</a:t>
            </a:r>
          </a:p>
          <a:p>
            <a:r>
              <a:rPr lang="en-US" dirty="0" smtClean="0"/>
              <a:t>This Design </a:t>
            </a:r>
            <a:r>
              <a:rPr lang="en-US" dirty="0"/>
              <a:t>phase will determine final building option</a:t>
            </a:r>
          </a:p>
          <a:p>
            <a:r>
              <a:rPr lang="en-US" dirty="0" smtClean="0"/>
              <a:t>Critical component of this next step is to more concretely define and further analyze the Operating </a:t>
            </a:r>
            <a:r>
              <a:rPr lang="en-US" dirty="0"/>
              <a:t>P</a:t>
            </a:r>
            <a:r>
              <a:rPr lang="en-US" dirty="0" smtClean="0"/>
              <a:t>lans </a:t>
            </a:r>
            <a:r>
              <a:rPr lang="en-US" dirty="0"/>
              <a:t>(revenue/expenses</a:t>
            </a:r>
            <a:r>
              <a:rPr lang="en-US" dirty="0" smtClean="0"/>
              <a:t>)</a:t>
            </a:r>
          </a:p>
          <a:p>
            <a:pPr lvl="1"/>
            <a:r>
              <a:rPr lang="en-US" dirty="0" smtClean="0"/>
              <a:t>Integrated participation of Town Staff in this process is essential</a:t>
            </a:r>
          </a:p>
          <a:p>
            <a:r>
              <a:rPr lang="en-US" dirty="0" smtClean="0"/>
              <a:t>Public Forums will continue during this phase to seek resident input</a:t>
            </a:r>
            <a:endParaRPr lang="en-US" dirty="0"/>
          </a:p>
          <a:p>
            <a:endParaRPr lang="en-US" dirty="0"/>
          </a:p>
          <a:p>
            <a:endParaRPr lang="en-US" dirty="0"/>
          </a:p>
        </p:txBody>
      </p:sp>
      <p:sp>
        <p:nvSpPr>
          <p:cNvPr id="3" name="Title 2"/>
          <p:cNvSpPr>
            <a:spLocks noGrp="1"/>
          </p:cNvSpPr>
          <p:nvPr>
            <p:ph type="title"/>
          </p:nvPr>
        </p:nvSpPr>
        <p:spPr/>
        <p:txBody>
          <a:bodyPr/>
          <a:lstStyle/>
          <a:p>
            <a:r>
              <a:rPr lang="en-US" dirty="0"/>
              <a:t>Town Meeting Article 33</a:t>
            </a:r>
          </a:p>
        </p:txBody>
      </p:sp>
    </p:spTree>
    <p:extLst>
      <p:ext uri="{BB962C8B-B14F-4D97-AF65-F5344CB8AC3E}">
        <p14:creationId xmlns:p14="http://schemas.microsoft.com/office/powerpoint/2010/main" val="211522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1828800"/>
            <a:ext cx="8686801" cy="4191000"/>
          </a:xfrm>
        </p:spPr>
        <p:txBody>
          <a:bodyPr>
            <a:normAutofit fontScale="77500" lnSpcReduction="20000"/>
          </a:bodyPr>
          <a:lstStyle/>
          <a:p>
            <a:pPr marL="76200" lvl="0" indent="0">
              <a:buClr>
                <a:srgbClr val="000000"/>
              </a:buClr>
              <a:buSzPct val="166666"/>
              <a:buNone/>
            </a:pPr>
            <a:r>
              <a:rPr lang="en-US" sz="3200" b="1" dirty="0"/>
              <a:t>Abridged mission statement from 2012 </a:t>
            </a:r>
          </a:p>
          <a:p>
            <a:r>
              <a:rPr lang="en" sz="3200" dirty="0"/>
              <a:t>“advise the Board of Selectmen as to the best options for dealing with the failing roof on the non-Pool section of the Fairbank Community Center”</a:t>
            </a:r>
          </a:p>
          <a:p>
            <a:pPr lvl="0"/>
            <a:r>
              <a:rPr lang="en" sz="3200" dirty="0"/>
              <a:t>“provide an assessment of the capacity of the existing building to meet the current and future program and office needs and goals”</a:t>
            </a:r>
            <a:endParaRPr lang="en-US" sz="3200" dirty="0"/>
          </a:p>
          <a:p>
            <a:pPr marL="76200" lvl="0" indent="0">
              <a:buClr>
                <a:srgbClr val="000000"/>
              </a:buClr>
              <a:buSzPct val="166666"/>
              <a:buNone/>
            </a:pPr>
            <a:r>
              <a:rPr lang="en-US" sz="3200" b="1" dirty="0"/>
              <a:t>Overall Guidance from Town Manager:</a:t>
            </a:r>
          </a:p>
          <a:p>
            <a:r>
              <a:rPr lang="en-US" sz="3200" dirty="0"/>
              <a:t>Work to minimize the town annual subsidy while still providing the appropriate services.</a:t>
            </a:r>
          </a:p>
          <a:p>
            <a:r>
              <a:rPr lang="en-US" sz="3200" dirty="0"/>
              <a:t>Continue to provide suitable Emergency Shelter Services</a:t>
            </a:r>
          </a:p>
          <a:p>
            <a:pPr marL="76200" lvl="0" indent="0">
              <a:buClr>
                <a:srgbClr val="000000"/>
              </a:buClr>
              <a:buSzPct val="166666"/>
              <a:buNone/>
            </a:pPr>
            <a:endParaRPr lang="en" sz="3200" dirty="0"/>
          </a:p>
          <a:p>
            <a:endParaRPr lang="en-US" dirty="0"/>
          </a:p>
        </p:txBody>
      </p:sp>
      <p:sp>
        <p:nvSpPr>
          <p:cNvPr id="2" name="Title 1"/>
          <p:cNvSpPr>
            <a:spLocks noGrp="1"/>
          </p:cNvSpPr>
          <p:nvPr>
            <p:ph type="title"/>
          </p:nvPr>
        </p:nvSpPr>
        <p:spPr/>
        <p:txBody>
          <a:bodyPr/>
          <a:lstStyle/>
          <a:p>
            <a:r>
              <a:rPr lang="en-US" dirty="0"/>
              <a:t>Task Force Mission &amp; Guidance</a:t>
            </a:r>
            <a:endParaRPr lang="en" dirty="0"/>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5212" y="1828800"/>
            <a:ext cx="9296400" cy="4191000"/>
          </a:xfrm>
        </p:spPr>
        <p:txBody>
          <a:bodyPr>
            <a:normAutofit fontScale="62500" lnSpcReduction="20000"/>
          </a:bodyPr>
          <a:lstStyle/>
          <a:p>
            <a:r>
              <a:rPr lang="en-US" sz="2600" b="1" dirty="0" smtClean="0"/>
              <a:t>Financing </a:t>
            </a:r>
            <a:r>
              <a:rPr lang="en-US" sz="2600" b="1" dirty="0"/>
              <a:t>Scenario for Project Costs:</a:t>
            </a:r>
            <a:r>
              <a:rPr lang="en-US" sz="2600" dirty="0"/>
              <a:t> $30MM debt exclusion </a:t>
            </a:r>
            <a:r>
              <a:rPr lang="en-US" sz="2600" dirty="0" smtClean="0"/>
              <a:t>over </a:t>
            </a:r>
            <a:r>
              <a:rPr lang="en-US" sz="2600" dirty="0"/>
              <a:t>25 years</a:t>
            </a:r>
          </a:p>
          <a:p>
            <a:pPr lvl="2">
              <a:lnSpc>
                <a:spcPct val="140000"/>
              </a:lnSpc>
              <a:buFont typeface="Wingdings" charset="2"/>
              <a:buChar char="Ø"/>
            </a:pPr>
            <a:r>
              <a:rPr lang="en-US" sz="2600" dirty="0"/>
              <a:t>Tax increase would peak in 2020 at $365 for average household, then reducing annually for another 21 years</a:t>
            </a:r>
          </a:p>
          <a:p>
            <a:r>
              <a:rPr lang="en-US" sz="2600" b="1" dirty="0" smtClean="0"/>
              <a:t>Financing Scenario for Design Funds:</a:t>
            </a:r>
            <a:r>
              <a:rPr lang="en-US" sz="2600" dirty="0" smtClean="0"/>
              <a:t> $1.2MM bond over 5 years</a:t>
            </a:r>
            <a:endParaRPr lang="en-US" sz="2600" dirty="0" smtClean="0">
              <a:solidFill>
                <a:srgbClr val="FF0000"/>
              </a:solidFill>
            </a:endParaRPr>
          </a:p>
          <a:p>
            <a:pPr lvl="1">
              <a:buFont typeface="Wingdings" charset="2"/>
              <a:buChar char="Ø"/>
            </a:pPr>
            <a:r>
              <a:rPr lang="en-US" sz="2300" dirty="0" smtClean="0"/>
              <a:t>Tax increase would be approximately $36 per year for the average household</a:t>
            </a:r>
          </a:p>
          <a:p>
            <a:endParaRPr lang="en-US" sz="700" dirty="0" smtClean="0"/>
          </a:p>
          <a:p>
            <a:r>
              <a:rPr lang="en-US" sz="2900" dirty="0" smtClean="0"/>
              <a:t>Current </a:t>
            </a:r>
            <a:r>
              <a:rPr lang="en-US" sz="2900" dirty="0"/>
              <a:t>estimates are for 100% town </a:t>
            </a:r>
            <a:r>
              <a:rPr lang="en-US" sz="2900" dirty="0" smtClean="0"/>
              <a:t>funding, however, the Task Force recommends:</a:t>
            </a:r>
            <a:endParaRPr lang="en-US" sz="2900" dirty="0"/>
          </a:p>
          <a:p>
            <a:pPr lvl="1"/>
            <a:r>
              <a:rPr lang="en-US" sz="2600" dirty="0"/>
              <a:t>E</a:t>
            </a:r>
            <a:r>
              <a:rPr lang="en-US" sz="2600" dirty="0" smtClean="0"/>
              <a:t>xploration </a:t>
            </a:r>
            <a:r>
              <a:rPr lang="en-US" sz="2600" dirty="0"/>
              <a:t>of private funding, </a:t>
            </a:r>
            <a:r>
              <a:rPr lang="en-US" sz="2600" dirty="0" smtClean="0"/>
              <a:t>applications </a:t>
            </a:r>
            <a:r>
              <a:rPr lang="en-US" sz="2600" dirty="0"/>
              <a:t>for Senior related grants, CPC funds, etc. </a:t>
            </a:r>
          </a:p>
          <a:p>
            <a:pPr lvl="1"/>
            <a:r>
              <a:rPr lang="en-US" sz="2600" dirty="0"/>
              <a:t>C</a:t>
            </a:r>
            <a:r>
              <a:rPr lang="en-US" sz="2600" dirty="0" smtClean="0"/>
              <a:t>reation of sub-group to analyze in </a:t>
            </a:r>
            <a:r>
              <a:rPr lang="en-US" sz="2600" dirty="0"/>
              <a:t>detail over next </a:t>
            </a:r>
            <a:r>
              <a:rPr lang="en-US" sz="2600" dirty="0" smtClean="0"/>
              <a:t>9-10 months</a:t>
            </a:r>
          </a:p>
          <a:p>
            <a:pPr marL="45720" indent="0">
              <a:buNone/>
            </a:pPr>
            <a:endParaRPr lang="en-US" sz="2300" i="1" dirty="0"/>
          </a:p>
          <a:p>
            <a:pPr marL="45720" indent="0" algn="ctr">
              <a:buNone/>
            </a:pPr>
            <a:r>
              <a:rPr lang="en-US" sz="2200" i="1" dirty="0" smtClean="0"/>
              <a:t>Note: The </a:t>
            </a:r>
            <a:r>
              <a:rPr lang="en-US" sz="2200" i="1" dirty="0"/>
              <a:t>Task Force set its own internal maximum at $500 per household for both Capital and town annual budget subsidies.  </a:t>
            </a:r>
          </a:p>
          <a:p>
            <a:pPr lvl="1" algn="ctr"/>
            <a:r>
              <a:rPr lang="en-US" sz="2200" i="1" dirty="0"/>
              <a:t>The Option 4 estimates are currently BELOW this target.  More work needed in the next 9-10 months.</a:t>
            </a:r>
          </a:p>
          <a:p>
            <a:pPr lvl="1"/>
            <a:endParaRPr lang="en-US" sz="2100" dirty="0" smtClean="0"/>
          </a:p>
          <a:p>
            <a:pPr lvl="1"/>
            <a:endParaRPr lang="en-US" dirty="0"/>
          </a:p>
          <a:p>
            <a:pPr lvl="1"/>
            <a:endParaRPr lang="en-US" dirty="0">
              <a:solidFill>
                <a:srgbClr val="FF0000"/>
              </a:solidFill>
            </a:endParaRPr>
          </a:p>
          <a:p>
            <a:endParaRPr lang="en-US" dirty="0"/>
          </a:p>
        </p:txBody>
      </p:sp>
      <p:sp>
        <p:nvSpPr>
          <p:cNvPr id="3" name="Title 2"/>
          <p:cNvSpPr>
            <a:spLocks noGrp="1"/>
          </p:cNvSpPr>
          <p:nvPr>
            <p:ph type="title"/>
          </p:nvPr>
        </p:nvSpPr>
        <p:spPr/>
        <p:txBody>
          <a:bodyPr/>
          <a:lstStyle/>
          <a:p>
            <a:r>
              <a:rPr lang="en-US" dirty="0" smtClean="0"/>
              <a:t>Property Tax Estimates &amp; Financing</a:t>
            </a:r>
            <a:endParaRPr lang="en-US" dirty="0"/>
          </a:p>
        </p:txBody>
      </p:sp>
      <p:sp>
        <p:nvSpPr>
          <p:cNvPr id="4" name="Rectangle 3"/>
          <p:cNvSpPr/>
          <p:nvPr/>
        </p:nvSpPr>
        <p:spPr>
          <a:xfrm>
            <a:off x="972391" y="1676400"/>
            <a:ext cx="9389221" cy="1905000"/>
          </a:xfrm>
          <a:prstGeom prst="rect">
            <a:avLst/>
          </a:prstGeom>
          <a:noFill/>
          <a:ln>
            <a:solidFill>
              <a:schemeClr val="bg2">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92535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28600" lvl="2">
              <a:spcBef>
                <a:spcPts val="1000"/>
              </a:spcBef>
            </a:pPr>
            <a:r>
              <a:rPr lang="en-US" sz="2000" dirty="0"/>
              <a:t>Feasibility Study &amp; Conceptual Designs (this phase is completed)</a:t>
            </a:r>
          </a:p>
          <a:p>
            <a:pPr marL="228600" lvl="2">
              <a:spcBef>
                <a:spcPts val="1000"/>
              </a:spcBef>
            </a:pPr>
            <a:r>
              <a:rPr lang="en-US" sz="2000" dirty="0"/>
              <a:t>May 2016: Seek approval of 50% of Design fees (to be funded via Article 33)</a:t>
            </a:r>
          </a:p>
          <a:p>
            <a:pPr marL="685800" lvl="3">
              <a:spcBef>
                <a:spcPts val="1000"/>
              </a:spcBef>
            </a:pPr>
            <a:r>
              <a:rPr lang="en-US" sz="2000" dirty="0"/>
              <a:t>Schematic Design </a:t>
            </a:r>
            <a:r>
              <a:rPr lang="en-US" sz="2000" dirty="0" smtClean="0"/>
              <a:t>, Design </a:t>
            </a:r>
            <a:r>
              <a:rPr lang="en-US" sz="2000" dirty="0"/>
              <a:t>&amp; Development </a:t>
            </a:r>
          </a:p>
          <a:p>
            <a:pPr marL="228600" lvl="2">
              <a:spcBef>
                <a:spcPts val="1000"/>
              </a:spcBef>
            </a:pPr>
            <a:r>
              <a:rPr lang="en-US" sz="2000" dirty="0"/>
              <a:t>May 2017: Seek approval for final 50% of Design, Construction Documents, Bidding and Construction</a:t>
            </a:r>
          </a:p>
          <a:p>
            <a:r>
              <a:rPr lang="en-US" dirty="0"/>
              <a:t>Summer and Fall 2017: Completion of Remaining Design - Bidding Process - End of Year 2017</a:t>
            </a:r>
          </a:p>
          <a:p>
            <a:r>
              <a:rPr lang="en-US" dirty="0"/>
              <a:t>Spring 2018: Commence Construction (pending approval of bids)</a:t>
            </a:r>
          </a:p>
          <a:p>
            <a:r>
              <a:rPr lang="en-US" dirty="0"/>
              <a:t>2020: Occupancy Estimate</a:t>
            </a:r>
          </a:p>
          <a:p>
            <a:r>
              <a:rPr lang="en-US" dirty="0"/>
              <a:t>Summer/Fall 2020: Return to full operation</a:t>
            </a:r>
          </a:p>
        </p:txBody>
      </p:sp>
      <p:sp>
        <p:nvSpPr>
          <p:cNvPr id="3" name="Title 2"/>
          <p:cNvSpPr>
            <a:spLocks noGrp="1"/>
          </p:cNvSpPr>
          <p:nvPr>
            <p:ph type="title"/>
          </p:nvPr>
        </p:nvSpPr>
        <p:spPr/>
        <p:txBody>
          <a:bodyPr/>
          <a:lstStyle/>
          <a:p>
            <a:r>
              <a:rPr lang="en-US" dirty="0"/>
              <a:t>Brief Project Time Line</a:t>
            </a:r>
          </a:p>
        </p:txBody>
      </p:sp>
    </p:spTree>
    <p:extLst>
      <p:ext uri="{BB962C8B-B14F-4D97-AF65-F5344CB8AC3E}">
        <p14:creationId xmlns:p14="http://schemas.microsoft.com/office/powerpoint/2010/main" val="21472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200" dirty="0" smtClean="0"/>
              <a:t>Initial investment has provided us with a lot of information and options</a:t>
            </a:r>
          </a:p>
          <a:p>
            <a:pPr lvl="1"/>
            <a:r>
              <a:rPr lang="en-US" sz="2200" dirty="0" smtClean="0"/>
              <a:t>Many questions still remain and further analysis is required</a:t>
            </a:r>
          </a:p>
          <a:p>
            <a:pPr lvl="1"/>
            <a:r>
              <a:rPr lang="en-US" sz="2200" dirty="0" smtClean="0"/>
              <a:t>The way to get those questions answered is to move to the next phase of Design by voting for Article </a:t>
            </a:r>
            <a:r>
              <a:rPr lang="en-US" sz="2200" dirty="0"/>
              <a:t>33 </a:t>
            </a:r>
            <a:endParaRPr lang="en-US" sz="2200" dirty="0" smtClean="0"/>
          </a:p>
          <a:p>
            <a:pPr lvl="1"/>
            <a:r>
              <a:rPr lang="en-US" sz="2200" dirty="0" smtClean="0"/>
              <a:t>Vote for Article 33 and keep </a:t>
            </a:r>
            <a:r>
              <a:rPr lang="en-US" sz="2200" dirty="0"/>
              <a:t>the Project Moving Forward</a:t>
            </a:r>
          </a:p>
          <a:p>
            <a:pPr lvl="1"/>
            <a:endParaRPr lang="en-US" sz="2200" b="1" dirty="0" smtClean="0">
              <a:solidFill>
                <a:schemeClr val="bg2">
                  <a:lumMod val="50000"/>
                </a:schemeClr>
              </a:solidFill>
            </a:endParaRPr>
          </a:p>
          <a:p>
            <a:pPr marL="365760" lvl="1" indent="0" algn="ctr">
              <a:buNone/>
            </a:pPr>
            <a:r>
              <a:rPr lang="en-US" sz="2200" b="1" i="1" dirty="0" smtClean="0">
                <a:solidFill>
                  <a:schemeClr val="bg2">
                    <a:lumMod val="50000"/>
                  </a:schemeClr>
                </a:solidFill>
              </a:rPr>
              <a:t>Town Meeting: May 2-4 at 7:30pm, </a:t>
            </a:r>
          </a:p>
          <a:p>
            <a:pPr marL="365760" lvl="1" indent="0" algn="ctr">
              <a:buNone/>
            </a:pPr>
            <a:r>
              <a:rPr lang="en-US" sz="2200" b="1" i="1" dirty="0" smtClean="0">
                <a:solidFill>
                  <a:schemeClr val="bg2">
                    <a:lumMod val="50000"/>
                  </a:schemeClr>
                </a:solidFill>
              </a:rPr>
              <a:t>Lincoln-Sudbury Regional High School</a:t>
            </a:r>
            <a:endParaRPr lang="en-US" i="1"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7852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and Feedback</a:t>
            </a:r>
            <a:endParaRPr lang="en-US" dirty="0"/>
          </a:p>
        </p:txBody>
      </p:sp>
    </p:spTree>
    <p:extLst>
      <p:ext uri="{BB962C8B-B14F-4D97-AF65-F5344CB8AC3E}">
        <p14:creationId xmlns:p14="http://schemas.microsoft.com/office/powerpoint/2010/main" val="19883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12" y="1371600"/>
            <a:ext cx="8686801" cy="4495800"/>
          </a:xfrm>
        </p:spPr>
        <p:txBody>
          <a:bodyPr>
            <a:normAutofit fontScale="92500"/>
          </a:bodyPr>
          <a:lstStyle/>
          <a:p>
            <a:r>
              <a:rPr lang="en-US" b="1" dirty="0" smtClean="0"/>
              <a:t>Town </a:t>
            </a:r>
            <a:r>
              <a:rPr lang="en-US" b="1" dirty="0"/>
              <a:t>Subsidy</a:t>
            </a:r>
            <a:r>
              <a:rPr lang="en-US" dirty="0"/>
              <a:t>– If needed the annual amount the town will have to contribute via the annual budget to operating expense recovery</a:t>
            </a:r>
          </a:p>
          <a:p>
            <a:r>
              <a:rPr lang="en-US" b="1" dirty="0"/>
              <a:t>Construction Costs</a:t>
            </a:r>
            <a:r>
              <a:rPr lang="en-US" dirty="0"/>
              <a:t>– Direct payments made to </a:t>
            </a:r>
            <a:r>
              <a:rPr lang="en-US" dirty="0" smtClean="0"/>
              <a:t>building </a:t>
            </a:r>
            <a:r>
              <a:rPr lang="en-US" dirty="0"/>
              <a:t>contractors who are physically creating the building.</a:t>
            </a:r>
          </a:p>
          <a:p>
            <a:r>
              <a:rPr lang="en-US" dirty="0"/>
              <a:t>“</a:t>
            </a:r>
            <a:r>
              <a:rPr lang="en-US" b="1" dirty="0"/>
              <a:t>Soft Costs”-  </a:t>
            </a:r>
            <a:r>
              <a:rPr lang="en-US" dirty="0"/>
              <a:t>Those other costs of managing the project including fees, document control expenses, internal furniture, and the town’s expenses to oversee the project. </a:t>
            </a:r>
            <a:endParaRPr lang="en-US" dirty="0" smtClean="0"/>
          </a:p>
          <a:p>
            <a:r>
              <a:rPr lang="en-US" dirty="0" smtClean="0"/>
              <a:t>“</a:t>
            </a:r>
            <a:r>
              <a:rPr lang="en-US" b="1" dirty="0"/>
              <a:t>Project” </a:t>
            </a:r>
            <a:r>
              <a:rPr lang="en-US" b="1" dirty="0" smtClean="0"/>
              <a:t>Costs-</a:t>
            </a:r>
            <a:r>
              <a:rPr lang="en-US" dirty="0" smtClean="0"/>
              <a:t>  Total cost </a:t>
            </a:r>
            <a:r>
              <a:rPr lang="en-US" dirty="0"/>
              <a:t>of the project including Construction and “Soft”</a:t>
            </a:r>
          </a:p>
          <a:p>
            <a:r>
              <a:rPr lang="en-US" b="1" dirty="0"/>
              <a:t>Dislocation</a:t>
            </a:r>
            <a:r>
              <a:rPr lang="en-US" dirty="0"/>
              <a:t>– The tasks associated with all tenants having to work around construction including deferral or cancelation of many programs if needed</a:t>
            </a:r>
            <a:r>
              <a:rPr lang="en-US" dirty="0" smtClean="0"/>
              <a:t>.</a:t>
            </a:r>
          </a:p>
          <a:p>
            <a:r>
              <a:rPr lang="en-US" b="1" dirty="0" smtClean="0"/>
              <a:t>Cost </a:t>
            </a:r>
            <a:r>
              <a:rPr lang="en-US" b="1" dirty="0"/>
              <a:t>Neutral-</a:t>
            </a:r>
            <a:r>
              <a:rPr lang="en-US" dirty="0"/>
              <a:t>--  A program or programs is </a:t>
            </a:r>
            <a:r>
              <a:rPr lang="en-US" dirty="0" smtClean="0"/>
              <a:t>“cost or revenue </a:t>
            </a:r>
            <a:r>
              <a:rPr lang="en-US" dirty="0"/>
              <a:t>neutral” if operating expenses are exactly offset by fees or other revenue</a:t>
            </a:r>
          </a:p>
          <a:p>
            <a:endParaRPr lang="en-US" dirty="0"/>
          </a:p>
        </p:txBody>
      </p:sp>
      <p:sp>
        <p:nvSpPr>
          <p:cNvPr id="3" name="Title 2"/>
          <p:cNvSpPr>
            <a:spLocks noGrp="1"/>
          </p:cNvSpPr>
          <p:nvPr>
            <p:ph type="title"/>
          </p:nvPr>
        </p:nvSpPr>
        <p:spPr>
          <a:xfrm>
            <a:off x="760412" y="533400"/>
            <a:ext cx="8686801" cy="533400"/>
          </a:xfrm>
        </p:spPr>
        <p:txBody>
          <a:bodyPr>
            <a:noAutofit/>
          </a:bodyPr>
          <a:lstStyle/>
          <a:p>
            <a:pPr>
              <a:lnSpc>
                <a:spcPct val="100000"/>
              </a:lnSpc>
            </a:pPr>
            <a:r>
              <a:rPr lang="en-US" sz="3200" dirty="0"/>
              <a:t>Some Terms Used throughout Presentation</a:t>
            </a:r>
          </a:p>
        </p:txBody>
      </p:sp>
    </p:spTree>
    <p:extLst>
      <p:ext uri="{BB962C8B-B14F-4D97-AF65-F5344CB8AC3E}">
        <p14:creationId xmlns:p14="http://schemas.microsoft.com/office/powerpoint/2010/main" val="271825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1371600"/>
            <a:ext cx="8839200" cy="3646357"/>
          </a:xfrm>
        </p:spPr>
        <p:txBody>
          <a:bodyPr>
            <a:noAutofit/>
          </a:bodyPr>
          <a:lstStyle/>
          <a:p>
            <a:pPr marL="0" indent="0">
              <a:spcBef>
                <a:spcPts val="1200"/>
              </a:spcBef>
              <a:buNone/>
            </a:pPr>
            <a:r>
              <a:rPr lang="en-US" sz="1600" dirty="0" smtClean="0"/>
              <a:t>Initial </a:t>
            </a:r>
            <a:r>
              <a:rPr lang="en-US" sz="1600" dirty="0"/>
              <a:t>investment of $91K </a:t>
            </a:r>
            <a:r>
              <a:rPr lang="en-US" sz="1600" i="1" dirty="0"/>
              <a:t>($36K town funded, $</a:t>
            </a:r>
            <a:r>
              <a:rPr lang="en-US" sz="1600" i="1" dirty="0" smtClean="0"/>
              <a:t>55K </a:t>
            </a:r>
            <a:r>
              <a:rPr lang="en-US" sz="1600" i="1" dirty="0"/>
              <a:t>privately funded</a:t>
            </a:r>
            <a:r>
              <a:rPr lang="en-US" sz="1600" i="1" dirty="0" smtClean="0"/>
              <a:t>)</a:t>
            </a:r>
            <a:endParaRPr lang="en-US" sz="1600" dirty="0" smtClean="0"/>
          </a:p>
          <a:p>
            <a:pPr marL="285750" indent="-285750">
              <a:spcBef>
                <a:spcPts val="1200"/>
              </a:spcBef>
            </a:pPr>
            <a:r>
              <a:rPr lang="en-US" sz="1600" b="1" dirty="0" smtClean="0"/>
              <a:t>Feasibility Study </a:t>
            </a:r>
            <a:r>
              <a:rPr lang="en-US" sz="1600" dirty="0" smtClean="0"/>
              <a:t>led by </a:t>
            </a:r>
            <a:r>
              <a:rPr lang="en-US" sz="1600" dirty="0" err="1" smtClean="0"/>
              <a:t>Bargmann</a:t>
            </a:r>
            <a:r>
              <a:rPr lang="en-US" sz="1600" dirty="0" smtClean="0"/>
              <a:t>, </a:t>
            </a:r>
            <a:r>
              <a:rPr lang="en-US" sz="1600" dirty="0" err="1" smtClean="0"/>
              <a:t>Hendrie</a:t>
            </a:r>
            <a:r>
              <a:rPr lang="en-US" sz="1600" dirty="0"/>
              <a:t> + Archetype (BH+A</a:t>
            </a:r>
            <a:r>
              <a:rPr lang="en-US" sz="1600" dirty="0" smtClean="0"/>
              <a:t>) resulting in </a:t>
            </a:r>
            <a:r>
              <a:rPr lang="en-US" sz="1600" dirty="0"/>
              <a:t>Comprehensive 175 page feasibility analysis </a:t>
            </a:r>
          </a:p>
          <a:p>
            <a:pPr marL="285750" indent="-285750">
              <a:spcBef>
                <a:spcPts val="1200"/>
              </a:spcBef>
            </a:pPr>
            <a:r>
              <a:rPr lang="en-US" sz="1600" dirty="0" smtClean="0"/>
              <a:t>A </a:t>
            </a:r>
            <a:r>
              <a:rPr lang="en-US" sz="1600" dirty="0"/>
              <a:t>2012 report by engineering consultant Russo Barr </a:t>
            </a:r>
          </a:p>
          <a:p>
            <a:pPr marL="285750" indent="-285750">
              <a:spcBef>
                <a:spcPts val="1200"/>
              </a:spcBef>
            </a:pPr>
            <a:r>
              <a:rPr lang="en-US" sz="1600" dirty="0"/>
              <a:t>Reports by engineering consultant Simpson, </a:t>
            </a:r>
            <a:r>
              <a:rPr lang="en-US" sz="1600" dirty="0" err="1"/>
              <a:t>Gumpertz</a:t>
            </a:r>
            <a:r>
              <a:rPr lang="en-US" sz="1600" dirty="0"/>
              <a:t> &amp; </a:t>
            </a:r>
            <a:r>
              <a:rPr lang="en-US" sz="1600" dirty="0" err="1"/>
              <a:t>Heger</a:t>
            </a:r>
            <a:r>
              <a:rPr lang="en-US" sz="1600" dirty="0"/>
              <a:t> in 2013</a:t>
            </a:r>
          </a:p>
          <a:p>
            <a:pPr marL="285750" indent="-285750">
              <a:spcBef>
                <a:spcPts val="1200"/>
              </a:spcBef>
            </a:pPr>
            <a:r>
              <a:rPr lang="en-US" sz="1600" dirty="0" smtClean="0"/>
              <a:t>Revenue/Expenses </a:t>
            </a:r>
            <a:r>
              <a:rPr lang="en-US" sz="1600" dirty="0"/>
              <a:t>report from Ballard King</a:t>
            </a:r>
          </a:p>
          <a:p>
            <a:pPr marL="285750" indent="-285750">
              <a:spcBef>
                <a:spcPts val="1200"/>
              </a:spcBef>
            </a:pPr>
            <a:r>
              <a:rPr lang="en-US" sz="1600" dirty="0"/>
              <a:t>Meetings with:</a:t>
            </a:r>
          </a:p>
          <a:p>
            <a:pPr marL="605790" lvl="1" indent="-285750">
              <a:spcBef>
                <a:spcPts val="1200"/>
              </a:spcBef>
            </a:pPr>
            <a:r>
              <a:rPr lang="en-US" sz="1400" dirty="0"/>
              <a:t>Senior Center, Council On Aging, Friends Of The Sudbury Senior Center</a:t>
            </a:r>
          </a:p>
          <a:p>
            <a:pPr marL="605790" lvl="1" indent="-285750">
              <a:spcBef>
                <a:spcPts val="1200"/>
              </a:spcBef>
            </a:pPr>
            <a:r>
              <a:rPr lang="en-US" sz="1400" dirty="0"/>
              <a:t>Park &amp; Recreation, Recreation </a:t>
            </a:r>
            <a:r>
              <a:rPr lang="en-US" sz="1400" dirty="0" smtClean="0"/>
              <a:t>Commission, Sudbury Aquatics, L-S Swimming, Teen Center</a:t>
            </a:r>
            <a:endParaRPr lang="en-US" sz="1400" dirty="0"/>
          </a:p>
          <a:p>
            <a:pPr marL="605790" lvl="1" indent="-285750">
              <a:spcBef>
                <a:spcPts val="1200"/>
              </a:spcBef>
            </a:pPr>
            <a:r>
              <a:rPr lang="en-US" sz="1400" dirty="0"/>
              <a:t>Sudbury </a:t>
            </a:r>
            <a:r>
              <a:rPr lang="en-US" sz="1400" dirty="0" smtClean="0"/>
              <a:t>Public Schools, Sudbury Family </a:t>
            </a:r>
            <a:r>
              <a:rPr lang="en-US" sz="1400" dirty="0"/>
              <a:t>Network, Town Staff, Police Chief, Fire Chief, DPW, Health </a:t>
            </a:r>
            <a:r>
              <a:rPr lang="en-US" sz="1400" dirty="0" smtClean="0"/>
              <a:t>Department, </a:t>
            </a:r>
            <a:r>
              <a:rPr lang="en-US" sz="1400" dirty="0" err="1" smtClean="0"/>
              <a:t>FinComm</a:t>
            </a:r>
            <a:r>
              <a:rPr lang="en-US" sz="1400" dirty="0" smtClean="0"/>
              <a:t>, CIAC, PBC, and more </a:t>
            </a:r>
            <a:endParaRPr lang="en-US" sz="1400" dirty="0"/>
          </a:p>
          <a:p>
            <a:pPr marL="285750" indent="-285750">
              <a:spcBef>
                <a:spcPts val="1200"/>
              </a:spcBef>
            </a:pPr>
            <a:r>
              <a:rPr lang="en-US" sz="1600" dirty="0"/>
              <a:t>Input from the </a:t>
            </a:r>
            <a:r>
              <a:rPr lang="en-US" sz="1600" dirty="0" smtClean="0"/>
              <a:t>residents at large, including </a:t>
            </a:r>
            <a:r>
              <a:rPr lang="en-US" sz="1600" dirty="0"/>
              <a:t>public forums on</a:t>
            </a:r>
          </a:p>
          <a:p>
            <a:pPr marL="605790" lvl="1" indent="-285750">
              <a:spcBef>
                <a:spcPts val="1200"/>
              </a:spcBef>
            </a:pPr>
            <a:r>
              <a:rPr lang="en-US" sz="1400" dirty="0"/>
              <a:t>February 27, 2014</a:t>
            </a:r>
          </a:p>
          <a:p>
            <a:pPr marL="605790" lvl="1" indent="-285750">
              <a:spcBef>
                <a:spcPts val="1200"/>
              </a:spcBef>
            </a:pPr>
            <a:r>
              <a:rPr lang="en-US" sz="1400" dirty="0"/>
              <a:t>March 26, 2015</a:t>
            </a:r>
          </a:p>
          <a:p>
            <a:pPr marL="605790" lvl="1" indent="-285750">
              <a:spcBef>
                <a:spcPts val="1200"/>
              </a:spcBef>
            </a:pPr>
            <a:r>
              <a:rPr lang="en-US" sz="1400" dirty="0" smtClean="0"/>
              <a:t>Today! April </a:t>
            </a:r>
            <a:r>
              <a:rPr lang="en-US" sz="1400" dirty="0"/>
              <a:t>14, </a:t>
            </a:r>
            <a:r>
              <a:rPr lang="en-US" sz="1400" dirty="0" smtClean="0"/>
              <a:t>2016</a:t>
            </a:r>
          </a:p>
          <a:p>
            <a:pPr marL="320040" lvl="1" indent="0">
              <a:buNone/>
            </a:pPr>
            <a:endParaRPr lang="en-US" sz="1400" dirty="0"/>
          </a:p>
          <a:p>
            <a:endParaRPr lang="en-US" sz="1600" dirty="0"/>
          </a:p>
        </p:txBody>
      </p:sp>
      <p:sp>
        <p:nvSpPr>
          <p:cNvPr id="2" name="Title 1"/>
          <p:cNvSpPr>
            <a:spLocks noGrp="1"/>
          </p:cNvSpPr>
          <p:nvPr>
            <p:ph type="title"/>
          </p:nvPr>
        </p:nvSpPr>
        <p:spPr>
          <a:xfrm>
            <a:off x="760412" y="76200"/>
            <a:ext cx="8686801" cy="1066800"/>
          </a:xfrm>
        </p:spPr>
        <p:txBody>
          <a:bodyPr>
            <a:normAutofit/>
          </a:bodyPr>
          <a:lstStyle/>
          <a:p>
            <a:r>
              <a:rPr lang="en-US" sz="3200" dirty="0"/>
              <a:t>Summary of Work </a:t>
            </a:r>
            <a:r>
              <a:rPr lang="en-US" sz="3200" smtClean="0"/>
              <a:t>Completed Since 2012</a:t>
            </a:r>
            <a:endParaRPr lang="en-US" sz="3200" dirty="0"/>
          </a:p>
        </p:txBody>
      </p:sp>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109484" y="2171327"/>
            <a:ext cx="2590800" cy="1655975"/>
          </a:xfrm>
          <a:prstGeom prst="rect">
            <a:avLst/>
          </a:prstGeom>
        </p:spPr>
      </p:pic>
      <p:sp>
        <p:nvSpPr>
          <p:cNvPr id="3" name="Title 2"/>
          <p:cNvSpPr>
            <a:spLocks noGrp="1"/>
          </p:cNvSpPr>
          <p:nvPr>
            <p:ph type="title"/>
          </p:nvPr>
        </p:nvSpPr>
        <p:spPr>
          <a:xfrm>
            <a:off x="1065211" y="206422"/>
            <a:ext cx="8686801" cy="1066800"/>
          </a:xfrm>
        </p:spPr>
        <p:txBody>
          <a:bodyPr/>
          <a:lstStyle/>
          <a:p>
            <a:r>
              <a:rPr lang="en-US" dirty="0" smtClean="0"/>
              <a:t>Study Conclusion: </a:t>
            </a:r>
            <a:br>
              <a:rPr lang="en-US" dirty="0" smtClean="0"/>
            </a:br>
            <a:r>
              <a:rPr lang="en-US" dirty="0" smtClean="0"/>
              <a:t>Multiple </a:t>
            </a:r>
            <a:r>
              <a:rPr lang="en-US" dirty="0"/>
              <a:t>Structural Deficiencies Found</a:t>
            </a:r>
          </a:p>
        </p:txBody>
      </p:sp>
      <p:pic>
        <p:nvPicPr>
          <p:cNvPr id="5" name="Picture 4"/>
          <p:cNvPicPr>
            <a:picLocks noChangeAspect="1"/>
          </p:cNvPicPr>
          <p:nvPr/>
        </p:nvPicPr>
        <p:blipFill>
          <a:blip r:embed="rId4"/>
          <a:stretch>
            <a:fillRect/>
          </a:stretch>
        </p:blipFill>
        <p:spPr>
          <a:xfrm>
            <a:off x="5865814" y="1301741"/>
            <a:ext cx="2620884" cy="1666198"/>
          </a:xfrm>
          <a:prstGeom prst="rect">
            <a:avLst/>
          </a:prstGeom>
        </p:spPr>
      </p:pic>
      <p:pic>
        <p:nvPicPr>
          <p:cNvPr id="6" name="Picture 5"/>
          <p:cNvPicPr>
            <a:picLocks noChangeAspect="1"/>
          </p:cNvPicPr>
          <p:nvPr/>
        </p:nvPicPr>
        <p:blipFill>
          <a:blip r:embed="rId5"/>
          <a:stretch>
            <a:fillRect/>
          </a:stretch>
        </p:blipFill>
        <p:spPr>
          <a:xfrm>
            <a:off x="379412" y="1390651"/>
            <a:ext cx="2564542" cy="1943100"/>
          </a:xfrm>
          <a:prstGeom prst="rect">
            <a:avLst/>
          </a:prstGeom>
        </p:spPr>
      </p:pic>
      <p:pic>
        <p:nvPicPr>
          <p:cNvPr id="7" name="Picture 6"/>
          <p:cNvPicPr>
            <a:picLocks noChangeAspect="1"/>
          </p:cNvPicPr>
          <p:nvPr/>
        </p:nvPicPr>
        <p:blipFill>
          <a:blip r:embed="rId6"/>
          <a:stretch>
            <a:fillRect/>
          </a:stretch>
        </p:blipFill>
        <p:spPr>
          <a:xfrm>
            <a:off x="8583407" y="2134561"/>
            <a:ext cx="2641032" cy="1692742"/>
          </a:xfrm>
          <a:prstGeom prst="rect">
            <a:avLst/>
          </a:prstGeom>
        </p:spPr>
      </p:pic>
      <p:sp>
        <p:nvSpPr>
          <p:cNvPr id="2" name="TextBox 1"/>
          <p:cNvSpPr txBox="1"/>
          <p:nvPr/>
        </p:nvSpPr>
        <p:spPr>
          <a:xfrm>
            <a:off x="861584" y="4147066"/>
            <a:ext cx="9677400" cy="1754326"/>
          </a:xfrm>
          <a:prstGeom prst="rect">
            <a:avLst/>
          </a:prstGeom>
          <a:noFill/>
          <a:ln>
            <a:solidFill>
              <a:schemeClr val="bg2"/>
            </a:solidFill>
          </a:ln>
        </p:spPr>
        <p:txBody>
          <a:bodyPr wrap="square" rtlCol="0" anchor="ctr" anchorCtr="1">
            <a:spAutoFit/>
          </a:bodyPr>
          <a:lstStyle/>
          <a:p>
            <a:r>
              <a:rPr lang="en-US" b="1" dirty="0" smtClean="0"/>
              <a:t>From the </a:t>
            </a:r>
            <a:r>
              <a:rPr lang="en-US" b="1" dirty="0" err="1" smtClean="0"/>
              <a:t>bh+a</a:t>
            </a:r>
            <a:r>
              <a:rPr lang="en-US" b="1" dirty="0" smtClean="0"/>
              <a:t> Report: </a:t>
            </a:r>
            <a:r>
              <a:rPr lang="en-US" i="1" dirty="0" smtClean="0"/>
              <a:t>“The </a:t>
            </a:r>
            <a:r>
              <a:rPr lang="en-US" i="1" dirty="0"/>
              <a:t>roof structure requires significant reinforcement to its framing and roof deck to meet current code </a:t>
            </a:r>
            <a:r>
              <a:rPr lang="en-US" i="1" dirty="0" smtClean="0"/>
              <a:t>requirements… masonry </a:t>
            </a:r>
            <a:r>
              <a:rPr lang="en-US" i="1" dirty="0"/>
              <a:t>walls are not reinforced and require reconstruction, replacement, or supplemental framing to meet lateral and seismic loading </a:t>
            </a:r>
            <a:r>
              <a:rPr lang="en-US" i="1" dirty="0" smtClean="0"/>
              <a:t>requirements…</a:t>
            </a:r>
          </a:p>
          <a:p>
            <a:endParaRPr lang="en-US" i="1" dirty="0"/>
          </a:p>
          <a:p>
            <a:r>
              <a:rPr lang="en-US" i="1" dirty="0" smtClean="0"/>
              <a:t>…In simple </a:t>
            </a:r>
            <a:r>
              <a:rPr lang="en-US" i="1" dirty="0"/>
              <a:t>terms, installation of sprinkler piping, ductwork, HVAC equipment, or new roof insulation would require </a:t>
            </a:r>
            <a:r>
              <a:rPr lang="en-US" b="1" i="1" dirty="0"/>
              <a:t>new structural framing to reinforce the roof and walls</a:t>
            </a:r>
            <a:r>
              <a:rPr lang="en-US" b="1" i="1" dirty="0" smtClean="0"/>
              <a:t>.</a:t>
            </a:r>
            <a:r>
              <a:rPr lang="en-US" i="1" dirty="0" smtClean="0"/>
              <a:t>”</a:t>
            </a:r>
            <a:endParaRPr lang="en-US" dirty="0" smtClean="0"/>
          </a:p>
        </p:txBody>
      </p:sp>
    </p:spTree>
    <p:extLst>
      <p:ext uri="{BB962C8B-B14F-4D97-AF65-F5344CB8AC3E}">
        <p14:creationId xmlns:p14="http://schemas.microsoft.com/office/powerpoint/2010/main" val="82179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Study Conclusion:</a:t>
            </a:r>
            <a:br>
              <a:rPr lang="en-US" dirty="0" smtClean="0"/>
            </a:br>
            <a:r>
              <a:rPr lang="en-US" dirty="0" smtClean="0"/>
              <a:t>Program </a:t>
            </a:r>
            <a:r>
              <a:rPr lang="en-US" dirty="0"/>
              <a:t>Needs Not Met</a:t>
            </a:r>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endParaRPr lang="en-US" sz="2800" b="1" dirty="0"/>
          </a:p>
        </p:txBody>
      </p:sp>
      <p:sp>
        <p:nvSpPr>
          <p:cNvPr id="7" name="Content Placeholder 6"/>
          <p:cNvSpPr>
            <a:spLocks noGrp="1"/>
          </p:cNvSpPr>
          <p:nvPr>
            <p:ph idx="1"/>
          </p:nvPr>
        </p:nvSpPr>
        <p:spPr>
          <a:xfrm>
            <a:off x="3817811" y="4202901"/>
            <a:ext cx="1447800" cy="1165836"/>
          </a:xfrm>
        </p:spPr>
        <p:txBody>
          <a:bodyPr>
            <a:normAutofit/>
          </a:bodyPr>
          <a:lstStyle/>
          <a:p>
            <a:pPr marL="274320" lvl="1">
              <a:spcBef>
                <a:spcPts val="1800"/>
              </a:spcBef>
            </a:pPr>
            <a:endParaRPr lang="en-US" dirty="0"/>
          </a:p>
          <a:p>
            <a:pPr marL="274320" lvl="1">
              <a:spcBef>
                <a:spcPts val="1800"/>
              </a:spcBef>
            </a:pPr>
            <a:endParaRPr lang="en-US" dirty="0"/>
          </a:p>
          <a:p>
            <a:endParaRPr lang="en-US" dirty="0"/>
          </a:p>
        </p:txBody>
      </p:sp>
      <p:sp>
        <p:nvSpPr>
          <p:cNvPr id="9" name="Content Placeholder 2"/>
          <p:cNvSpPr txBox="1">
            <a:spLocks/>
          </p:cNvSpPr>
          <p:nvPr/>
        </p:nvSpPr>
        <p:spPr>
          <a:xfrm>
            <a:off x="1034792" y="1663300"/>
            <a:ext cx="8686801" cy="41910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274320" lvl="1">
              <a:spcBef>
                <a:spcPts val="1800"/>
              </a:spcBef>
            </a:pPr>
            <a:r>
              <a:rPr lang="en-US" sz="2000" dirty="0"/>
              <a:t>Existing 40,000 (33K without SPS) square foot building does not meet current or future program </a:t>
            </a:r>
            <a:r>
              <a:rPr lang="en-US" sz="2000" dirty="0" smtClean="0"/>
              <a:t>needs.</a:t>
            </a:r>
            <a:endParaRPr lang="en-US" sz="2000" dirty="0"/>
          </a:p>
          <a:p>
            <a:pPr marL="274320" lvl="1">
              <a:spcBef>
                <a:spcPts val="1800"/>
              </a:spcBef>
            </a:pPr>
            <a:endParaRPr lang="en-US" dirty="0"/>
          </a:p>
          <a:p>
            <a:pPr marL="274320" lvl="1">
              <a:spcBef>
                <a:spcPts val="1800"/>
              </a:spcBef>
            </a:pPr>
            <a:r>
              <a:rPr lang="en-US" dirty="0"/>
              <a:t>needs  </a:t>
            </a:r>
          </a:p>
        </p:txBody>
      </p:sp>
      <p:pic>
        <p:nvPicPr>
          <p:cNvPr id="10" name="Picture 9" descr="ttp://www.friendsofsudburyseniors.org/images/Senior-Ce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710" y="2488401"/>
            <a:ext cx="2280636" cy="1714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ttps://www.activityreg.com/CHERY/IMAGES/BANNER_LOGO_FOR_ACTIVITY_REG_WEBSITE_Sit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4957" y="2526501"/>
            <a:ext cx="4511843" cy="1143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ttp://cdn.patch.com/users/46939/2012/12/T800x600/7f32aca39b2fef5c298b6b69c484d6c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868" y="4225452"/>
            <a:ext cx="2211388" cy="1658541"/>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ttps://sudbury.ma.us/img/header.php?dept=Council+on+Aging&amp;note=Sudbury%2C+MA&amp;color=000&amp;v=4.1.2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409" y="4357194"/>
            <a:ext cx="6745108" cy="809413"/>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ttps://s3-us-west-2.amazonaws.com/cdn.sudbury.ma.us/wp-content/uploads/sites/355/2015/09/25sept2015-wel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2884" y="3863181"/>
            <a:ext cx="1676340" cy="21883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15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45720" indent="0">
              <a:buNone/>
            </a:pPr>
            <a:endParaRPr lang="en-US" dirty="0" smtClean="0"/>
          </a:p>
        </p:txBody>
      </p:sp>
      <p:sp>
        <p:nvSpPr>
          <p:cNvPr id="3" name="Title 2"/>
          <p:cNvSpPr>
            <a:spLocks noGrp="1"/>
          </p:cNvSpPr>
          <p:nvPr>
            <p:ph type="title"/>
          </p:nvPr>
        </p:nvSpPr>
        <p:spPr/>
        <p:txBody>
          <a:bodyPr>
            <a:normAutofit/>
          </a:bodyPr>
          <a:lstStyle/>
          <a:p>
            <a:r>
              <a:rPr lang="en-US" dirty="0" smtClean="0"/>
              <a:t>A Word From Debra Galloway, </a:t>
            </a:r>
            <a:br>
              <a:rPr lang="en-US" dirty="0" smtClean="0"/>
            </a:br>
            <a:r>
              <a:rPr lang="en-US" dirty="0" smtClean="0"/>
              <a:t>Director of Sudbury Senior Center</a:t>
            </a:r>
            <a:endParaRPr lang="en-US" dirty="0"/>
          </a:p>
        </p:txBody>
      </p:sp>
      <p:pic>
        <p:nvPicPr>
          <p:cNvPr id="5" name="Picture 4" descr="ttp://www.friendsofsudburyseniors.org/images/Senior-C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2" y="1855694"/>
            <a:ext cx="4969902" cy="37361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612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 id="{8652783A-F43B-4C47-8F3C-48F967BE0382}" vid="{232EED29-0899-40B2-8969-E379F11A5395}"/>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E1DFAE-A563-49ED-B827-D954CB21C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0</TotalTime>
  <Words>4213</Words>
  <Application>Microsoft Office PowerPoint</Application>
  <PresentationFormat>Custom</PresentationFormat>
  <Paragraphs>435</Paragraphs>
  <Slides>43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Black</vt:lpstr>
      <vt:lpstr>Arial Narrow</vt:lpstr>
      <vt:lpstr>Century Gothic</vt:lpstr>
      <vt:lpstr>Palatino Linotype</vt:lpstr>
      <vt:lpstr>Wingdings</vt:lpstr>
      <vt:lpstr>Business strategy presentation</vt:lpstr>
      <vt:lpstr>Fairbanks Community Center Study Task Force</vt:lpstr>
      <vt:lpstr>Welcome, Introductions &amp; Agenda</vt:lpstr>
      <vt:lpstr>Objectives of the Forum</vt:lpstr>
      <vt:lpstr>Task Force Mission &amp; Guidance</vt:lpstr>
      <vt:lpstr>Some Terms Used throughout Presentation</vt:lpstr>
      <vt:lpstr>Summary of Work Completed Since 2012</vt:lpstr>
      <vt:lpstr>Study Conclusion:  Multiple Structural Deficiencies Found</vt:lpstr>
      <vt:lpstr>Study Conclusion: Program Needs Not Met</vt:lpstr>
      <vt:lpstr>A Word From Debra Galloway,  Director of Sudbury Senior Center</vt:lpstr>
      <vt:lpstr>Strengthening Sudbury</vt:lpstr>
      <vt:lpstr>Sudbury’s Population is Changing</vt:lpstr>
      <vt:lpstr>Growth of 60+ Population - Sudbury</vt:lpstr>
      <vt:lpstr>Why the Senior Center is Important</vt:lpstr>
      <vt:lpstr> Senior Center Participation</vt:lpstr>
      <vt:lpstr>Senior Center Space Issues</vt:lpstr>
      <vt:lpstr>Council on Aging  Comments Regarding Concept Plans</vt:lpstr>
      <vt:lpstr>Strengthening Sudbury</vt:lpstr>
      <vt:lpstr>A Word From Kayla McNamara,  Director of Parks, Recreation &amp; Aquatics</vt:lpstr>
      <vt:lpstr>Sudbury Park and Recreation / Atkinson Pool</vt:lpstr>
      <vt:lpstr>Parks and Recreation</vt:lpstr>
      <vt:lpstr>Atkinson Pool</vt:lpstr>
      <vt:lpstr>Special Events</vt:lpstr>
      <vt:lpstr>Why a new community center?</vt:lpstr>
      <vt:lpstr>Why a new community center?</vt:lpstr>
      <vt:lpstr>Why a new community center?</vt:lpstr>
      <vt:lpstr>bh+a Study:  Overview of Next Steps</vt:lpstr>
      <vt:lpstr>Building a New Community Center: Conceptual Design Option 3</vt:lpstr>
      <vt:lpstr>Option 3 – 60,000 Square Feet</vt:lpstr>
      <vt:lpstr>Option 3 Cost</vt:lpstr>
      <vt:lpstr>Conceptual Design Evolution</vt:lpstr>
      <vt:lpstr>Continued Evolution</vt:lpstr>
      <vt:lpstr>A New Conceptual Design: Option 4</vt:lpstr>
      <vt:lpstr>PowerPoint Presentation</vt:lpstr>
      <vt:lpstr>Option 4 – First Floor</vt:lpstr>
      <vt:lpstr>Option 4 – Second Floor</vt:lpstr>
      <vt:lpstr>Option 4 Costs</vt:lpstr>
      <vt:lpstr>Option 4 Costs</vt:lpstr>
      <vt:lpstr>Task Force Recommendations</vt:lpstr>
      <vt:lpstr>Town Meeting Article 33</vt:lpstr>
      <vt:lpstr>Property Tax Estimates &amp; Financing</vt:lpstr>
      <vt:lpstr>Brief Project Time Line</vt:lpstr>
      <vt:lpstr>Conclusion</vt:lpstr>
      <vt:lpstr>Questions and Feedback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2016-04-15T23:45:23Z</cp:lastPrinted>
  <dcterms:created xsi:type="dcterms:W3CDTF">2016-04-03T21:49:14Z</dcterms:created>
  <dcterms:modified xsi:type="dcterms:W3CDTF">2016-04-18T00:08:35Z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TC034606639991</vt:lpwstr>
  </property>
</Properties>
</file>