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73152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>
        <p:scale>
          <a:sx n="100" d="100"/>
          <a:sy n="100" d="100"/>
        </p:scale>
        <p:origin x="23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43049-D3E3-41BE-A269-D7C05236B8E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5375" y="1162050"/>
            <a:ext cx="22796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84920-AE6A-4E6D-ACB0-5889385B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6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646133"/>
            <a:ext cx="6217920" cy="35018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82989"/>
            <a:ext cx="5486400" cy="242845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2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35517"/>
            <a:ext cx="157734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5517"/>
            <a:ext cx="4640580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6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507618"/>
            <a:ext cx="6309360" cy="418401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731215"/>
            <a:ext cx="6309360" cy="220027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35519"/>
            <a:ext cx="630936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465706"/>
            <a:ext cx="3094672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674110"/>
            <a:ext cx="309467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465706"/>
            <a:ext cx="3109913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674110"/>
            <a:ext cx="310991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5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5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48226"/>
            <a:ext cx="3703320" cy="71479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448226"/>
            <a:ext cx="3703320" cy="71479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6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35519"/>
            <a:ext cx="63093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677584"/>
            <a:ext cx="63093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3C082-C766-427A-A193-CCAEB37272F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B45F9-D207-46F8-8DB0-341C716F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0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.ly/hp-water-heater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.ly/hp-water-heater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9EBE6-762E-4054-B32F-8FA4C7DA3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b="9131"/>
          <a:stretch/>
        </p:blipFill>
        <p:spPr>
          <a:xfrm>
            <a:off x="829415" y="2416736"/>
            <a:ext cx="5657110" cy="5603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DC3875-9D57-4151-8994-B1BE5472A720}"/>
              </a:ext>
            </a:extLst>
          </p:cNvPr>
          <p:cNvSpPr txBox="1"/>
          <p:nvPr/>
        </p:nvSpPr>
        <p:spPr>
          <a:xfrm>
            <a:off x="923872" y="8090168"/>
            <a:ext cx="5467459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0" dirty="0">
                <a:ea typeface="Calibri" panose="020F0502020204030204" pitchFamily="34" charset="0"/>
              </a:rPr>
              <a:t>Join us to learn about </a:t>
            </a:r>
            <a:r>
              <a:rPr lang="en-US" sz="1320" b="1" dirty="0">
                <a:ea typeface="Calibri" panose="020F0502020204030204" pitchFamily="34" charset="0"/>
              </a:rPr>
              <a:t>the economic and environmental benefits </a:t>
            </a:r>
            <a:r>
              <a:rPr lang="en-US" sz="1320" dirty="0">
                <a:ea typeface="Calibri" panose="020F0502020204030204" pitchFamily="34" charset="0"/>
              </a:rPr>
              <a:t>of</a:t>
            </a:r>
            <a:r>
              <a:rPr lang="en-US" sz="1320" b="1" dirty="0">
                <a:ea typeface="Calibri" panose="020F0502020204030204" pitchFamily="34" charset="0"/>
              </a:rPr>
              <a:t> highly-efficient heat pump water heaters!</a:t>
            </a:r>
          </a:p>
          <a:p>
            <a:pPr algn="ctr"/>
            <a:endParaRPr lang="en-US" sz="1320" b="1" dirty="0">
              <a:ea typeface="Calibri" panose="020F0502020204030204" pitchFamily="34" charset="0"/>
            </a:endParaRPr>
          </a:p>
          <a:p>
            <a:pPr algn="ctr"/>
            <a:r>
              <a:rPr lang="en-US" sz="1155" dirty="0">
                <a:ea typeface="Calibri" panose="020F0502020204030204" pitchFamily="34" charset="0"/>
              </a:rPr>
              <a:t>Don’t miss out on </a:t>
            </a:r>
            <a:r>
              <a:rPr lang="en-US" sz="1155" b="1" dirty="0">
                <a:ea typeface="Calibri" panose="020F0502020204030204" pitchFamily="34" charset="0"/>
              </a:rPr>
              <a:t>federal tax credits of up to $2,000</a:t>
            </a:r>
            <a:r>
              <a:rPr lang="en-US" sz="1155" dirty="0">
                <a:ea typeface="Calibri" panose="020F0502020204030204" pitchFamily="34" charset="0"/>
              </a:rPr>
              <a:t> for qualifying </a:t>
            </a:r>
            <a:r>
              <a:rPr lang="en-US" sz="1155" b="1" dirty="0">
                <a:ea typeface="Calibri" panose="020F0502020204030204" pitchFamily="34" charset="0"/>
              </a:rPr>
              <a:t>heat pump water heaters</a:t>
            </a:r>
            <a:r>
              <a:rPr lang="en-US" sz="1155" dirty="0">
                <a:ea typeface="Calibri" panose="020F0502020204030204" pitchFamily="34" charset="0"/>
              </a:rPr>
              <a:t>, or up to </a:t>
            </a:r>
            <a:r>
              <a:rPr lang="en-US" sz="1155" b="1" dirty="0">
                <a:ea typeface="Calibri" panose="020F0502020204030204" pitchFamily="34" charset="0"/>
              </a:rPr>
              <a:t>$3,200 total annually</a:t>
            </a:r>
            <a:r>
              <a:rPr lang="en-US" sz="1155" dirty="0">
                <a:ea typeface="Calibri" panose="020F0502020204030204" pitchFamily="34" charset="0"/>
              </a:rPr>
              <a:t> for all eligible home energy upgrades! These incentives </a:t>
            </a:r>
            <a:r>
              <a:rPr lang="en-US" sz="1155" b="1" dirty="0">
                <a:ea typeface="Calibri" panose="020F0502020204030204" pitchFamily="34" charset="0"/>
              </a:rPr>
              <a:t>expire at the end of 2025</a:t>
            </a:r>
            <a:r>
              <a:rPr lang="en-US" sz="1155" dirty="0">
                <a:ea typeface="Calibri" panose="020F0502020204030204" pitchFamily="34" charset="0"/>
              </a:rPr>
              <a:t> and can be </a:t>
            </a:r>
            <a:r>
              <a:rPr lang="en-US" sz="1155" b="1" dirty="0">
                <a:ea typeface="Calibri" panose="020F0502020204030204" pitchFamily="34" charset="0"/>
              </a:rPr>
              <a:t>combined with Mass Save rebates</a:t>
            </a:r>
            <a:r>
              <a:rPr lang="en-US" sz="1155" dirty="0">
                <a:ea typeface="Calibri" panose="020F0502020204030204" pitchFamily="34" charset="0"/>
              </a:rPr>
              <a:t> for even greater savings.</a:t>
            </a:r>
          </a:p>
          <a:p>
            <a:pPr algn="ctr"/>
            <a:r>
              <a:rPr lang="en-US" sz="1155" dirty="0">
                <a:ea typeface="Times New Roman" panose="02020603050405020304" pitchFamily="18" charset="0"/>
              </a:rPr>
              <a:t> </a:t>
            </a:r>
            <a:endParaRPr lang="en-US" sz="1155" dirty="0">
              <a:ea typeface="Calibri" panose="020F0502020204030204" pitchFamily="34" charset="0"/>
            </a:endParaRPr>
          </a:p>
          <a:p>
            <a:pPr algn="ctr"/>
            <a:r>
              <a:rPr lang="en-US" sz="1485" b="1" dirty="0">
                <a:solidFill>
                  <a:srgbClr val="000000"/>
                </a:solidFill>
                <a:ea typeface="Calibri" panose="020F0502020204030204" pitchFamily="34" charset="0"/>
              </a:rPr>
              <a:t>Nov 19, 7–8 pm | Register:  </a:t>
            </a:r>
            <a:r>
              <a:rPr lang="en-US" sz="1485" b="1" u="sng" dirty="0">
                <a:solidFill>
                  <a:srgbClr val="000000"/>
                </a:solidFill>
                <a:ea typeface="Calibri" panose="020F0502020204030204" pitchFamily="34" charset="0"/>
                <a:hlinkClick r:id="rId3"/>
              </a:rPr>
              <a:t>www.bit.ly/hp-water-heater</a:t>
            </a:r>
            <a:endParaRPr lang="en-US" sz="1485" dirty="0">
              <a:ea typeface="Calibri" panose="020F0502020204030204" pitchFamily="34" charset="0"/>
            </a:endParaRPr>
          </a:p>
          <a:p>
            <a:pPr algn="ctr"/>
            <a:endParaRPr lang="en-US" sz="13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24D53-64D0-4E6B-A8F3-8EF534564F45}"/>
              </a:ext>
            </a:extLst>
          </p:cNvPr>
          <p:cNvSpPr txBox="1"/>
          <p:nvPr/>
        </p:nvSpPr>
        <p:spPr>
          <a:xfrm>
            <a:off x="-423890" y="5481829"/>
            <a:ext cx="184731" cy="320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85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1AAFE-375A-444B-B28D-C0B027B547B0}"/>
              </a:ext>
            </a:extLst>
          </p:cNvPr>
          <p:cNvSpPr txBox="1"/>
          <p:nvPr/>
        </p:nvSpPr>
        <p:spPr>
          <a:xfrm>
            <a:off x="828676" y="440004"/>
            <a:ext cx="5657851" cy="12095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30" b="1" dirty="0">
                <a:solidFill>
                  <a:schemeClr val="bg1"/>
                </a:solidFill>
              </a:rPr>
              <a:t>HEAT PUMP WATER HEATER WEBINAR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209E90-F86E-4263-8798-32932EFFD762}"/>
              </a:ext>
            </a:extLst>
          </p:cNvPr>
          <p:cNvSpPr txBox="1"/>
          <p:nvPr/>
        </p:nvSpPr>
        <p:spPr>
          <a:xfrm>
            <a:off x="1606403" y="28675"/>
            <a:ext cx="42456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0" b="1" dirty="0">
                <a:solidFill>
                  <a:srgbClr val="0070C0"/>
                </a:solidFill>
              </a:rPr>
              <a:t>Get Yourself Into (Efficient) Hot Water!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61F279-C4CD-4312-9F3B-9FD3E10AB801}"/>
              </a:ext>
            </a:extLst>
          </p:cNvPr>
          <p:cNvGrpSpPr/>
          <p:nvPr/>
        </p:nvGrpSpPr>
        <p:grpSpPr>
          <a:xfrm>
            <a:off x="1530515" y="1036706"/>
            <a:ext cx="452629" cy="502882"/>
            <a:chOff x="-1358538" y="1654002"/>
            <a:chExt cx="548641" cy="609554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BFB3A85B-D756-4D0C-9B7C-CB535A15E631}"/>
                </a:ext>
              </a:extLst>
            </p:cNvPr>
            <p:cNvSpPr/>
            <p:nvPr/>
          </p:nvSpPr>
          <p:spPr>
            <a:xfrm>
              <a:off x="-1358538" y="1654002"/>
              <a:ext cx="292609" cy="317302"/>
            </a:xfrm>
            <a:prstGeom prst="teardrop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9E995C98-D6C0-47BE-BD03-57F3FF9037B5}"/>
                </a:ext>
              </a:extLst>
            </p:cNvPr>
            <p:cNvSpPr/>
            <p:nvPr/>
          </p:nvSpPr>
          <p:spPr>
            <a:xfrm>
              <a:off x="-1230522" y="1800128"/>
              <a:ext cx="292609" cy="317302"/>
            </a:xfrm>
            <a:prstGeom prst="teardrop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4F6E7DB7-B925-4D59-839A-6CC9D5D40801}"/>
                </a:ext>
              </a:extLst>
            </p:cNvPr>
            <p:cNvSpPr/>
            <p:nvPr/>
          </p:nvSpPr>
          <p:spPr>
            <a:xfrm>
              <a:off x="-1102506" y="1946254"/>
              <a:ext cx="292609" cy="317302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3B1ED3E8-1CEA-4EAD-BD32-386BA7BFA3E7}"/>
                </a:ext>
              </a:extLst>
            </p:cNvPr>
            <p:cNvSpPr/>
            <p:nvPr/>
          </p:nvSpPr>
          <p:spPr>
            <a:xfrm rot="6207044">
              <a:off x="-1020210" y="2075418"/>
              <a:ext cx="128016" cy="113212"/>
            </a:xfrm>
            <a:prstGeom prst="arc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85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E8C8DC-7179-41DF-B377-A57310508BB5}"/>
              </a:ext>
            </a:extLst>
          </p:cNvPr>
          <p:cNvGrpSpPr/>
          <p:nvPr/>
        </p:nvGrpSpPr>
        <p:grpSpPr>
          <a:xfrm>
            <a:off x="5398372" y="1057248"/>
            <a:ext cx="452629" cy="502882"/>
            <a:chOff x="-1358538" y="1654002"/>
            <a:chExt cx="548641" cy="609554"/>
          </a:xfrm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05673C08-E54B-432E-BD19-4568AD03D2DC}"/>
                </a:ext>
              </a:extLst>
            </p:cNvPr>
            <p:cNvSpPr/>
            <p:nvPr/>
          </p:nvSpPr>
          <p:spPr>
            <a:xfrm>
              <a:off x="-1358538" y="1654002"/>
              <a:ext cx="292609" cy="317302"/>
            </a:xfrm>
            <a:prstGeom prst="teardrop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8" name="Teardrop 37">
              <a:extLst>
                <a:ext uri="{FF2B5EF4-FFF2-40B4-BE49-F238E27FC236}">
                  <a16:creationId xmlns:a16="http://schemas.microsoft.com/office/drawing/2014/main" id="{2D276904-082B-4830-8284-0C924D37BBF1}"/>
                </a:ext>
              </a:extLst>
            </p:cNvPr>
            <p:cNvSpPr/>
            <p:nvPr/>
          </p:nvSpPr>
          <p:spPr>
            <a:xfrm>
              <a:off x="-1230522" y="1800128"/>
              <a:ext cx="292609" cy="317302"/>
            </a:xfrm>
            <a:prstGeom prst="teardrop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CE9F4421-2772-48FE-AAF7-DA1C649D5B23}"/>
                </a:ext>
              </a:extLst>
            </p:cNvPr>
            <p:cNvSpPr/>
            <p:nvPr/>
          </p:nvSpPr>
          <p:spPr>
            <a:xfrm>
              <a:off x="-1102506" y="1946254"/>
              <a:ext cx="292609" cy="317302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E968457B-65C3-4A95-90D9-954D80463FF5}"/>
                </a:ext>
              </a:extLst>
            </p:cNvPr>
            <p:cNvSpPr/>
            <p:nvPr/>
          </p:nvSpPr>
          <p:spPr>
            <a:xfrm rot="6207044">
              <a:off x="-1020210" y="2075418"/>
              <a:ext cx="128016" cy="113212"/>
            </a:xfrm>
            <a:prstGeom prst="arc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85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FA2687E-9A66-4C84-8D3B-7D986A3230C3}"/>
              </a:ext>
            </a:extLst>
          </p:cNvPr>
          <p:cNvGrpSpPr/>
          <p:nvPr/>
        </p:nvGrpSpPr>
        <p:grpSpPr>
          <a:xfrm>
            <a:off x="923872" y="1696809"/>
            <a:ext cx="5467459" cy="683663"/>
            <a:chOff x="115388" y="2056736"/>
            <a:chExt cx="6627223" cy="8286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3EA14F-BC91-482E-B8CF-5A9E995E9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88" y="2305243"/>
              <a:ext cx="1470650" cy="30424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675984-843F-4797-B8BA-E8EA686D4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1" t="18572" r="5905" b="54148"/>
            <a:stretch/>
          </p:blipFill>
          <p:spPr>
            <a:xfrm>
              <a:off x="1847835" y="2166301"/>
              <a:ext cx="1649506" cy="60955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D7CE97-8C34-4637-ABF7-1083FBD0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4456" y="2229820"/>
              <a:ext cx="1878155" cy="50829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455649-BD19-45DE-9724-1B0C4433B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7251" y="2056736"/>
              <a:ext cx="827295" cy="828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36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624D53-64D0-4E6B-A8F3-8EF534564F45}"/>
              </a:ext>
            </a:extLst>
          </p:cNvPr>
          <p:cNvSpPr txBox="1"/>
          <p:nvPr/>
        </p:nvSpPr>
        <p:spPr>
          <a:xfrm>
            <a:off x="-423890" y="5481829"/>
            <a:ext cx="184731" cy="320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85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DEBC22-7644-47C9-B860-64CF5723160E}"/>
              </a:ext>
            </a:extLst>
          </p:cNvPr>
          <p:cNvGrpSpPr/>
          <p:nvPr/>
        </p:nvGrpSpPr>
        <p:grpSpPr>
          <a:xfrm>
            <a:off x="502754" y="0"/>
            <a:ext cx="2830781" cy="5180037"/>
            <a:chOff x="826820" y="-6772"/>
            <a:chExt cx="2830781" cy="51800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79EBE6-762E-4054-B32F-8FA4C7DA3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b="9131"/>
            <a:stretch/>
          </p:blipFill>
          <p:spPr>
            <a:xfrm>
              <a:off x="826820" y="-6772"/>
              <a:ext cx="2800113" cy="277334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D5E520-D44D-4FA4-8A86-03CDD0A8AE70}"/>
                </a:ext>
              </a:extLst>
            </p:cNvPr>
            <p:cNvSpPr txBox="1"/>
            <p:nvPr/>
          </p:nvSpPr>
          <p:spPr>
            <a:xfrm>
              <a:off x="952683" y="3354306"/>
              <a:ext cx="2704918" cy="18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90" dirty="0">
                  <a:ea typeface="Calibri" panose="020F0502020204030204" pitchFamily="34" charset="0"/>
                </a:rPr>
                <a:t>Join us to learn about </a:t>
              </a:r>
              <a:r>
                <a:rPr lang="en-US" sz="990" b="1" dirty="0">
                  <a:ea typeface="Calibri" panose="020F0502020204030204" pitchFamily="34" charset="0"/>
                </a:rPr>
                <a:t>the economic and environmental benefits </a:t>
              </a:r>
              <a:r>
                <a:rPr lang="en-US" sz="990" dirty="0">
                  <a:ea typeface="Calibri" panose="020F0502020204030204" pitchFamily="34" charset="0"/>
                </a:rPr>
                <a:t>of</a:t>
              </a:r>
              <a:r>
                <a:rPr lang="en-US" sz="990" b="1" dirty="0">
                  <a:ea typeface="Calibri" panose="020F0502020204030204" pitchFamily="34" charset="0"/>
                </a:rPr>
                <a:t> highly-efficient heat pump water heaters!</a:t>
              </a:r>
            </a:p>
            <a:p>
              <a:pPr algn="ctr"/>
              <a:endParaRPr lang="en-US" sz="990" b="1" dirty="0">
                <a:ea typeface="Calibri" panose="020F0502020204030204" pitchFamily="34" charset="0"/>
              </a:endParaRPr>
            </a:p>
            <a:p>
              <a:pPr algn="ctr"/>
              <a:r>
                <a:rPr lang="en-US" sz="990" dirty="0">
                  <a:ea typeface="Calibri" panose="020F0502020204030204" pitchFamily="34" charset="0"/>
                </a:rPr>
                <a:t>Don’t miss out on qualifying </a:t>
              </a:r>
              <a:r>
                <a:rPr lang="en-US" sz="990" b="1" dirty="0">
                  <a:ea typeface="Calibri" panose="020F0502020204030204" pitchFamily="34" charset="0"/>
                </a:rPr>
                <a:t>federal tax credits of up to $2,000</a:t>
              </a:r>
              <a:r>
                <a:rPr lang="en-US" sz="990" dirty="0">
                  <a:ea typeface="Calibri" panose="020F0502020204030204" pitchFamily="34" charset="0"/>
                </a:rPr>
                <a:t> that can be </a:t>
              </a:r>
              <a:r>
                <a:rPr lang="en-US" sz="990" b="1" dirty="0">
                  <a:ea typeface="Calibri" panose="020F0502020204030204" pitchFamily="34" charset="0"/>
                </a:rPr>
                <a:t>combined with Mass Save rebates</a:t>
              </a:r>
              <a:r>
                <a:rPr lang="en-US" sz="990" dirty="0">
                  <a:ea typeface="Calibri" panose="020F0502020204030204" pitchFamily="34" charset="0"/>
                </a:rPr>
                <a:t> for even greater savings.</a:t>
              </a:r>
            </a:p>
            <a:p>
              <a:pPr algn="ctr"/>
              <a:r>
                <a:rPr lang="en-US" sz="990" dirty="0">
                  <a:ea typeface="Times New Roman" panose="02020603050405020304" pitchFamily="18" charset="0"/>
                </a:rPr>
                <a:t> </a:t>
              </a:r>
              <a:endParaRPr lang="en-US" sz="990" dirty="0">
                <a:ea typeface="Calibri" panose="020F0502020204030204" pitchFamily="34" charset="0"/>
              </a:endParaRPr>
            </a:p>
            <a:p>
              <a:pPr algn="ctr"/>
              <a:r>
                <a:rPr lang="en-US" sz="990" b="1" dirty="0">
                  <a:solidFill>
                    <a:srgbClr val="000000"/>
                  </a:solidFill>
                  <a:ea typeface="Calibri" panose="020F0502020204030204" pitchFamily="34" charset="0"/>
                </a:rPr>
                <a:t>Nov 19, 7–8 pm | Register:  </a:t>
              </a:r>
              <a:r>
                <a:rPr lang="en-US" sz="990" b="1" u="sng" dirty="0">
                  <a:solidFill>
                    <a:srgbClr val="000000"/>
                  </a:solidFill>
                  <a:ea typeface="Calibri" panose="020F0502020204030204" pitchFamily="34" charset="0"/>
                  <a:hlinkClick r:id="rId3"/>
                </a:rPr>
                <a:t>www.bit.ly/hp-water-heater</a:t>
              </a:r>
              <a:endParaRPr lang="en-US" sz="990" dirty="0">
                <a:ea typeface="Calibri" panose="020F0502020204030204" pitchFamily="34" charset="0"/>
              </a:endParaRPr>
            </a:p>
            <a:p>
              <a:pPr algn="ctr"/>
              <a:endParaRPr lang="en-US" sz="1320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A6CADC-8160-4C48-B452-359C9152373F}"/>
                </a:ext>
              </a:extLst>
            </p:cNvPr>
            <p:cNvGrpSpPr/>
            <p:nvPr/>
          </p:nvGrpSpPr>
          <p:grpSpPr>
            <a:xfrm>
              <a:off x="876272" y="2933493"/>
              <a:ext cx="2704918" cy="393980"/>
              <a:chOff x="115388" y="2056736"/>
              <a:chExt cx="6627223" cy="82868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257040E-FCED-4C5F-BAB9-818AC11C5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88" y="2305243"/>
                <a:ext cx="1470650" cy="30424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BA1E988-348E-4049-95A9-CAD214F864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71" t="18572" r="5905" b="54148"/>
              <a:stretch/>
            </p:blipFill>
            <p:spPr>
              <a:xfrm>
                <a:off x="1847835" y="2166301"/>
                <a:ext cx="1649506" cy="60955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A906A23-32FD-43E4-9213-50D154857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4456" y="2229820"/>
                <a:ext cx="1878155" cy="508297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ACB06B7-8D39-4733-94C1-1C25EC730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67251" y="2056736"/>
                <a:ext cx="827295" cy="828683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816E8B-3100-4413-9253-E6932100527E}"/>
              </a:ext>
            </a:extLst>
          </p:cNvPr>
          <p:cNvGrpSpPr/>
          <p:nvPr/>
        </p:nvGrpSpPr>
        <p:grpSpPr>
          <a:xfrm>
            <a:off x="4058078" y="3347"/>
            <a:ext cx="2800113" cy="5186374"/>
            <a:chOff x="3686414" y="1"/>
            <a:chExt cx="2800113" cy="518637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25F7555-793B-4661-BFFC-F4EDE81AB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b="9131"/>
            <a:stretch/>
          </p:blipFill>
          <p:spPr>
            <a:xfrm>
              <a:off x="3686414" y="1"/>
              <a:ext cx="2800113" cy="277334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A62DDF-A06A-4153-975E-7CEB2E4C91EA}"/>
                </a:ext>
              </a:extLst>
            </p:cNvPr>
            <p:cNvSpPr txBox="1"/>
            <p:nvPr/>
          </p:nvSpPr>
          <p:spPr>
            <a:xfrm>
              <a:off x="3722693" y="3367416"/>
              <a:ext cx="2704918" cy="18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90" dirty="0">
                  <a:ea typeface="Calibri" panose="020F0502020204030204" pitchFamily="34" charset="0"/>
                </a:rPr>
                <a:t>Join us to learn about </a:t>
              </a:r>
              <a:r>
                <a:rPr lang="en-US" sz="990" b="1" dirty="0">
                  <a:ea typeface="Calibri" panose="020F0502020204030204" pitchFamily="34" charset="0"/>
                </a:rPr>
                <a:t>the economic and environmental benefits </a:t>
              </a:r>
              <a:r>
                <a:rPr lang="en-US" sz="990" dirty="0">
                  <a:ea typeface="Calibri" panose="020F0502020204030204" pitchFamily="34" charset="0"/>
                </a:rPr>
                <a:t>of</a:t>
              </a:r>
              <a:r>
                <a:rPr lang="en-US" sz="990" b="1" dirty="0">
                  <a:ea typeface="Calibri" panose="020F0502020204030204" pitchFamily="34" charset="0"/>
                </a:rPr>
                <a:t> highly-efficient heat pump water heaters!</a:t>
              </a:r>
            </a:p>
            <a:p>
              <a:pPr algn="ctr"/>
              <a:endParaRPr lang="en-US" sz="990" b="1" dirty="0">
                <a:ea typeface="Calibri" panose="020F0502020204030204" pitchFamily="34" charset="0"/>
              </a:endParaRPr>
            </a:p>
            <a:p>
              <a:pPr algn="ctr"/>
              <a:r>
                <a:rPr lang="en-US" sz="990" dirty="0">
                  <a:ea typeface="Calibri" panose="020F0502020204030204" pitchFamily="34" charset="0"/>
                </a:rPr>
                <a:t>Don’t miss out on qualifying </a:t>
              </a:r>
              <a:r>
                <a:rPr lang="en-US" sz="990" b="1" dirty="0">
                  <a:ea typeface="Calibri" panose="020F0502020204030204" pitchFamily="34" charset="0"/>
                </a:rPr>
                <a:t>federal tax credits of up to $2,000</a:t>
              </a:r>
              <a:r>
                <a:rPr lang="en-US" sz="990" dirty="0">
                  <a:ea typeface="Calibri" panose="020F0502020204030204" pitchFamily="34" charset="0"/>
                </a:rPr>
                <a:t> that can be </a:t>
              </a:r>
              <a:r>
                <a:rPr lang="en-US" sz="990" b="1" dirty="0">
                  <a:ea typeface="Calibri" panose="020F0502020204030204" pitchFamily="34" charset="0"/>
                </a:rPr>
                <a:t>combined with Mass Save rebates</a:t>
              </a:r>
              <a:r>
                <a:rPr lang="en-US" sz="990" dirty="0">
                  <a:ea typeface="Calibri" panose="020F0502020204030204" pitchFamily="34" charset="0"/>
                </a:rPr>
                <a:t> for even greater savings.</a:t>
              </a:r>
            </a:p>
            <a:p>
              <a:pPr algn="ctr"/>
              <a:r>
                <a:rPr lang="en-US" sz="990" dirty="0">
                  <a:ea typeface="Times New Roman" panose="02020603050405020304" pitchFamily="18" charset="0"/>
                </a:rPr>
                <a:t> </a:t>
              </a:r>
              <a:endParaRPr lang="en-US" sz="990" dirty="0">
                <a:ea typeface="Calibri" panose="020F0502020204030204" pitchFamily="34" charset="0"/>
              </a:endParaRPr>
            </a:p>
            <a:p>
              <a:pPr algn="ctr"/>
              <a:r>
                <a:rPr lang="en-US" sz="990" b="1" dirty="0">
                  <a:solidFill>
                    <a:srgbClr val="000000"/>
                  </a:solidFill>
                  <a:ea typeface="Calibri" panose="020F0502020204030204" pitchFamily="34" charset="0"/>
                </a:rPr>
                <a:t>Nov 19, 7–8 pm | Register:  </a:t>
              </a:r>
              <a:r>
                <a:rPr lang="en-US" sz="990" b="1" u="sng" dirty="0">
                  <a:solidFill>
                    <a:srgbClr val="000000"/>
                  </a:solidFill>
                  <a:ea typeface="Calibri" panose="020F0502020204030204" pitchFamily="34" charset="0"/>
                  <a:hlinkClick r:id="rId3"/>
                </a:rPr>
                <a:t>www.bit.ly/hp-water-heater</a:t>
              </a:r>
              <a:endParaRPr lang="en-US" sz="990" dirty="0">
                <a:ea typeface="Calibri" panose="020F0502020204030204" pitchFamily="34" charset="0"/>
              </a:endParaRPr>
            </a:p>
            <a:p>
              <a:pPr algn="ctr"/>
              <a:endParaRPr lang="en-US" sz="1320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6B8C6E2-9234-435D-AE62-F18B5C92E05C}"/>
                </a:ext>
              </a:extLst>
            </p:cNvPr>
            <p:cNvGrpSpPr/>
            <p:nvPr/>
          </p:nvGrpSpPr>
          <p:grpSpPr>
            <a:xfrm>
              <a:off x="3734010" y="2925474"/>
              <a:ext cx="2704918" cy="393980"/>
              <a:chOff x="115388" y="2056736"/>
              <a:chExt cx="6627223" cy="82868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5D0DCB92-35B1-49F0-AFFC-159D04619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88" y="2305243"/>
                <a:ext cx="1470650" cy="304241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124917D-4790-4EA4-9BE7-FF0560BEF2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71" t="18572" r="5905" b="54148"/>
              <a:stretch/>
            </p:blipFill>
            <p:spPr>
              <a:xfrm>
                <a:off x="1847835" y="2166301"/>
                <a:ext cx="1649506" cy="60955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3B2EBA4-4328-451B-AF23-40F4EF99D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4456" y="2229820"/>
                <a:ext cx="1878155" cy="508297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566E4E4-F010-4B79-8922-D0F6DCDB3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67251" y="2056736"/>
                <a:ext cx="827295" cy="828683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F758AAD-FBC8-4D74-ACF0-1C5ABDC2A74E}"/>
              </a:ext>
            </a:extLst>
          </p:cNvPr>
          <p:cNvGrpSpPr/>
          <p:nvPr/>
        </p:nvGrpSpPr>
        <p:grpSpPr>
          <a:xfrm>
            <a:off x="533422" y="5090076"/>
            <a:ext cx="2800113" cy="5121398"/>
            <a:chOff x="828676" y="5090076"/>
            <a:chExt cx="2800113" cy="51213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DC3875-9D57-4151-8994-B1BE5472A720}"/>
                </a:ext>
              </a:extLst>
            </p:cNvPr>
            <p:cNvSpPr txBox="1"/>
            <p:nvPr/>
          </p:nvSpPr>
          <p:spPr>
            <a:xfrm>
              <a:off x="876272" y="8392515"/>
              <a:ext cx="2704918" cy="18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90" dirty="0">
                  <a:ea typeface="Calibri" panose="020F0502020204030204" pitchFamily="34" charset="0"/>
                </a:rPr>
                <a:t>Join us to learn about </a:t>
              </a:r>
              <a:r>
                <a:rPr lang="en-US" sz="990" b="1" dirty="0">
                  <a:ea typeface="Calibri" panose="020F0502020204030204" pitchFamily="34" charset="0"/>
                </a:rPr>
                <a:t>the economic and environmental benefits </a:t>
              </a:r>
              <a:r>
                <a:rPr lang="en-US" sz="990" dirty="0">
                  <a:ea typeface="Calibri" panose="020F0502020204030204" pitchFamily="34" charset="0"/>
                </a:rPr>
                <a:t>of</a:t>
              </a:r>
              <a:r>
                <a:rPr lang="en-US" sz="990" b="1" dirty="0">
                  <a:ea typeface="Calibri" panose="020F0502020204030204" pitchFamily="34" charset="0"/>
                </a:rPr>
                <a:t> highly-efficient heat pump water heaters!</a:t>
              </a:r>
            </a:p>
            <a:p>
              <a:pPr algn="ctr"/>
              <a:endParaRPr lang="en-US" sz="990" b="1" dirty="0">
                <a:ea typeface="Calibri" panose="020F0502020204030204" pitchFamily="34" charset="0"/>
              </a:endParaRPr>
            </a:p>
            <a:p>
              <a:pPr algn="ctr"/>
              <a:r>
                <a:rPr lang="en-US" sz="990" dirty="0">
                  <a:ea typeface="Calibri" panose="020F0502020204030204" pitchFamily="34" charset="0"/>
                </a:rPr>
                <a:t>Don’t miss out on qualifying </a:t>
              </a:r>
              <a:r>
                <a:rPr lang="en-US" sz="990" b="1" dirty="0">
                  <a:ea typeface="Calibri" panose="020F0502020204030204" pitchFamily="34" charset="0"/>
                </a:rPr>
                <a:t>federal tax credits of up to $2,000</a:t>
              </a:r>
              <a:r>
                <a:rPr lang="en-US" sz="990" dirty="0">
                  <a:ea typeface="Calibri" panose="020F0502020204030204" pitchFamily="34" charset="0"/>
                </a:rPr>
                <a:t> that can be </a:t>
              </a:r>
              <a:r>
                <a:rPr lang="en-US" sz="990" b="1" dirty="0">
                  <a:ea typeface="Calibri" panose="020F0502020204030204" pitchFamily="34" charset="0"/>
                </a:rPr>
                <a:t>combined with Mass Save rebates</a:t>
              </a:r>
              <a:r>
                <a:rPr lang="en-US" sz="990" dirty="0">
                  <a:ea typeface="Calibri" panose="020F0502020204030204" pitchFamily="34" charset="0"/>
                </a:rPr>
                <a:t> for even greater savings.</a:t>
              </a:r>
            </a:p>
            <a:p>
              <a:pPr algn="ctr"/>
              <a:r>
                <a:rPr lang="en-US" sz="990" dirty="0">
                  <a:ea typeface="Times New Roman" panose="02020603050405020304" pitchFamily="18" charset="0"/>
                </a:rPr>
                <a:t> </a:t>
              </a:r>
              <a:endParaRPr lang="en-US" sz="990" dirty="0">
                <a:ea typeface="Calibri" panose="020F0502020204030204" pitchFamily="34" charset="0"/>
              </a:endParaRPr>
            </a:p>
            <a:p>
              <a:pPr algn="ctr"/>
              <a:r>
                <a:rPr lang="en-US" sz="990" b="1" dirty="0">
                  <a:solidFill>
                    <a:srgbClr val="000000"/>
                  </a:solidFill>
                  <a:ea typeface="Calibri" panose="020F0502020204030204" pitchFamily="34" charset="0"/>
                </a:rPr>
                <a:t>Nov 19, 7–8 pm | Register:  </a:t>
              </a:r>
              <a:r>
                <a:rPr lang="en-US" sz="990" b="1" u="sng" dirty="0">
                  <a:solidFill>
                    <a:srgbClr val="000000"/>
                  </a:solidFill>
                  <a:ea typeface="Calibri" panose="020F0502020204030204" pitchFamily="34" charset="0"/>
                  <a:hlinkClick r:id="rId3"/>
                </a:rPr>
                <a:t>www.bit.ly/hp-water-heater</a:t>
              </a:r>
              <a:endParaRPr lang="en-US" sz="990" dirty="0">
                <a:ea typeface="Calibri" panose="020F0502020204030204" pitchFamily="34" charset="0"/>
              </a:endParaRPr>
            </a:p>
            <a:p>
              <a:pPr algn="ctr"/>
              <a:endParaRPr lang="en-US" sz="1320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8FF670B-5CBD-4C92-B181-547D2C02B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b="9131"/>
            <a:stretch/>
          </p:blipFill>
          <p:spPr>
            <a:xfrm>
              <a:off x="828676" y="5090076"/>
              <a:ext cx="2800113" cy="2773342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D219A3A-24FB-466D-AA6A-C26F5D744A7B}"/>
                </a:ext>
              </a:extLst>
            </p:cNvPr>
            <p:cNvGrpSpPr/>
            <p:nvPr/>
          </p:nvGrpSpPr>
          <p:grpSpPr>
            <a:xfrm>
              <a:off x="874417" y="7998535"/>
              <a:ext cx="2704918" cy="393980"/>
              <a:chOff x="115388" y="2056736"/>
              <a:chExt cx="6627223" cy="828683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C545247-87DC-48B7-BCB7-C91950115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88" y="2305243"/>
                <a:ext cx="1470650" cy="304241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955F909-8DFD-4704-BBB1-D35E2974FC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71" t="18572" r="5905" b="54148"/>
              <a:stretch/>
            </p:blipFill>
            <p:spPr>
              <a:xfrm>
                <a:off x="1847835" y="2166301"/>
                <a:ext cx="1649506" cy="60955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F4B61621-5075-46E3-A4A8-D4482DF74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4456" y="2229820"/>
                <a:ext cx="1878155" cy="508297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D52E067-ECB4-4923-9D40-F2875CB9E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67251" y="2056736"/>
                <a:ext cx="827295" cy="828683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705BB8-E2D0-4FAF-B013-4821C58BA570}"/>
              </a:ext>
            </a:extLst>
          </p:cNvPr>
          <p:cNvGrpSpPr/>
          <p:nvPr/>
        </p:nvGrpSpPr>
        <p:grpSpPr>
          <a:xfrm>
            <a:off x="4046759" y="5059894"/>
            <a:ext cx="2800113" cy="5127736"/>
            <a:chOff x="3686414" y="5090076"/>
            <a:chExt cx="2800113" cy="512773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CCADCF2-7047-4C77-A9BE-FD4747539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b="9131"/>
            <a:stretch/>
          </p:blipFill>
          <p:spPr>
            <a:xfrm>
              <a:off x="3686414" y="5090076"/>
              <a:ext cx="2800113" cy="277334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D81B6C-CE72-4ACE-938A-282833E7247A}"/>
                </a:ext>
              </a:extLst>
            </p:cNvPr>
            <p:cNvSpPr txBox="1"/>
            <p:nvPr/>
          </p:nvSpPr>
          <p:spPr>
            <a:xfrm>
              <a:off x="3734010" y="8398853"/>
              <a:ext cx="2704918" cy="18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90" dirty="0">
                  <a:ea typeface="Calibri" panose="020F0502020204030204" pitchFamily="34" charset="0"/>
                </a:rPr>
                <a:t>Join us to learn about </a:t>
              </a:r>
              <a:r>
                <a:rPr lang="en-US" sz="990" b="1" dirty="0">
                  <a:ea typeface="Calibri" panose="020F0502020204030204" pitchFamily="34" charset="0"/>
                </a:rPr>
                <a:t>the economic and environmental benefits </a:t>
              </a:r>
              <a:r>
                <a:rPr lang="en-US" sz="990" dirty="0">
                  <a:ea typeface="Calibri" panose="020F0502020204030204" pitchFamily="34" charset="0"/>
                </a:rPr>
                <a:t>of</a:t>
              </a:r>
              <a:r>
                <a:rPr lang="en-US" sz="990" b="1" dirty="0">
                  <a:ea typeface="Calibri" panose="020F0502020204030204" pitchFamily="34" charset="0"/>
                </a:rPr>
                <a:t> highly-efficient heat pump water heaters!</a:t>
              </a:r>
            </a:p>
            <a:p>
              <a:pPr algn="ctr"/>
              <a:endParaRPr lang="en-US" sz="990" b="1" dirty="0">
                <a:ea typeface="Calibri" panose="020F0502020204030204" pitchFamily="34" charset="0"/>
              </a:endParaRPr>
            </a:p>
            <a:p>
              <a:pPr algn="ctr"/>
              <a:r>
                <a:rPr lang="en-US" sz="990" dirty="0">
                  <a:ea typeface="Calibri" panose="020F0502020204030204" pitchFamily="34" charset="0"/>
                </a:rPr>
                <a:t>Don’t miss out on qualifying </a:t>
              </a:r>
              <a:r>
                <a:rPr lang="en-US" sz="990" b="1" dirty="0">
                  <a:ea typeface="Calibri" panose="020F0502020204030204" pitchFamily="34" charset="0"/>
                </a:rPr>
                <a:t>federal tax credits of up to $2,000</a:t>
              </a:r>
              <a:r>
                <a:rPr lang="en-US" sz="990" dirty="0">
                  <a:ea typeface="Calibri" panose="020F0502020204030204" pitchFamily="34" charset="0"/>
                </a:rPr>
                <a:t> that can be </a:t>
              </a:r>
              <a:r>
                <a:rPr lang="en-US" sz="990" b="1" dirty="0">
                  <a:ea typeface="Calibri" panose="020F0502020204030204" pitchFamily="34" charset="0"/>
                </a:rPr>
                <a:t>combined with Mass Save rebates</a:t>
              </a:r>
              <a:r>
                <a:rPr lang="en-US" sz="990" dirty="0">
                  <a:ea typeface="Calibri" panose="020F0502020204030204" pitchFamily="34" charset="0"/>
                </a:rPr>
                <a:t> for even greater savings.</a:t>
              </a:r>
            </a:p>
            <a:p>
              <a:pPr algn="ctr"/>
              <a:r>
                <a:rPr lang="en-US" sz="990" dirty="0">
                  <a:ea typeface="Times New Roman" panose="02020603050405020304" pitchFamily="18" charset="0"/>
                </a:rPr>
                <a:t> </a:t>
              </a:r>
              <a:endParaRPr lang="en-US" sz="990" dirty="0">
                <a:ea typeface="Calibri" panose="020F0502020204030204" pitchFamily="34" charset="0"/>
              </a:endParaRPr>
            </a:p>
            <a:p>
              <a:pPr algn="ctr"/>
              <a:r>
                <a:rPr lang="en-US" sz="990" b="1" dirty="0">
                  <a:solidFill>
                    <a:srgbClr val="000000"/>
                  </a:solidFill>
                  <a:ea typeface="Calibri" panose="020F0502020204030204" pitchFamily="34" charset="0"/>
                </a:rPr>
                <a:t>Nov 19, 7–8 pm | Register:  </a:t>
              </a:r>
              <a:r>
                <a:rPr lang="en-US" sz="990" b="1" u="sng" dirty="0">
                  <a:solidFill>
                    <a:srgbClr val="000000"/>
                  </a:solidFill>
                  <a:ea typeface="Calibri" panose="020F0502020204030204" pitchFamily="34" charset="0"/>
                  <a:hlinkClick r:id="rId3"/>
                </a:rPr>
                <a:t>www.bit.ly/hp-water-heater</a:t>
              </a:r>
              <a:endParaRPr lang="en-US" sz="990" dirty="0">
                <a:ea typeface="Calibri" panose="020F0502020204030204" pitchFamily="34" charset="0"/>
              </a:endParaRPr>
            </a:p>
            <a:p>
              <a:pPr algn="ctr"/>
              <a:endParaRPr lang="en-US" sz="132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96E90D8-B05A-4155-874B-D5DA7B4D2D70}"/>
                </a:ext>
              </a:extLst>
            </p:cNvPr>
            <p:cNvGrpSpPr/>
            <p:nvPr/>
          </p:nvGrpSpPr>
          <p:grpSpPr>
            <a:xfrm>
              <a:off x="3732155" y="7998535"/>
              <a:ext cx="2704918" cy="393980"/>
              <a:chOff x="115388" y="2056736"/>
              <a:chExt cx="6627223" cy="828683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911B6DF-0066-448C-AC35-33A15012F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88" y="2305243"/>
                <a:ext cx="1470650" cy="304241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B063F5EF-BB76-4212-A1D8-C9E3300C0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71" t="18572" r="5905" b="54148"/>
              <a:stretch/>
            </p:blipFill>
            <p:spPr>
              <a:xfrm>
                <a:off x="1847835" y="2166301"/>
                <a:ext cx="1649506" cy="60955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B9995D29-8633-491D-B644-B720761DB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4456" y="2229820"/>
                <a:ext cx="1878155" cy="508297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6303EC90-003B-42B1-A60B-DA2E3E15D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67251" y="2056736"/>
                <a:ext cx="827295" cy="8286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698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337</Words>
  <Application>Microsoft Office PowerPoint</Application>
  <PresentationFormat>Custom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Simms, Eric</dc:creator>
  <cp:lastModifiedBy>Simms, Eric</cp:lastModifiedBy>
  <cp:revision>14</cp:revision>
  <cp:lastPrinted>2025-11-12T14:47:48Z</cp:lastPrinted>
  <dcterms:created xsi:type="dcterms:W3CDTF">2025-11-10T20:12:02Z</dcterms:created>
  <dcterms:modified xsi:type="dcterms:W3CDTF">2025-11-12T14:53:31Z</dcterms:modified>
</cp:coreProperties>
</file>