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114" d="100"/>
          <a:sy n="114" d="100"/>
        </p:scale>
        <p:origin x="36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36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3696"/>
          </a:xfrm>
          <a:prstGeom prst="rect">
            <a:avLst/>
          </a:prstGeom>
        </p:spPr>
        <p:txBody>
          <a:bodyPr vert="horz" lIns="91440" tIns="45720" rIns="91440" bIns="45720" rtlCol="0"/>
          <a:lstStyle>
            <a:lvl1pPr algn="r">
              <a:defRPr sz="1200"/>
            </a:lvl1pPr>
          </a:lstStyle>
          <a:p>
            <a:fld id="{E668DFC4-F93D-4992-8A63-F998CC05B31D}" type="datetimeFigureOut">
              <a:rPr lang="en-US" smtClean="0"/>
              <a:t>11/13/2018</a:t>
            </a:fld>
            <a:endParaRPr lang="en-US"/>
          </a:p>
        </p:txBody>
      </p:sp>
      <p:sp>
        <p:nvSpPr>
          <p:cNvPr id="4" name="Footer Placeholder 3"/>
          <p:cNvSpPr>
            <a:spLocks noGrp="1"/>
          </p:cNvSpPr>
          <p:nvPr>
            <p:ph type="ftr" sz="quarter" idx="2"/>
          </p:nvPr>
        </p:nvSpPr>
        <p:spPr>
          <a:xfrm>
            <a:off x="1" y="8772379"/>
            <a:ext cx="3038475" cy="46369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772379"/>
            <a:ext cx="3038475" cy="463696"/>
          </a:xfrm>
          <a:prstGeom prst="rect">
            <a:avLst/>
          </a:prstGeom>
        </p:spPr>
        <p:txBody>
          <a:bodyPr vert="horz" lIns="91440" tIns="45720" rIns="91440" bIns="45720" rtlCol="0" anchor="b"/>
          <a:lstStyle>
            <a:lvl1pPr algn="r">
              <a:defRPr sz="1200"/>
            </a:lvl1pPr>
          </a:lstStyle>
          <a:p>
            <a:fld id="{7E5D6B1D-467F-4C71-8E2C-960F85353A75}" type="slidenum">
              <a:rPr lang="en-US" smtClean="0"/>
              <a:t>‹#›</a:t>
            </a:fld>
            <a:endParaRPr lang="en-US"/>
          </a:p>
        </p:txBody>
      </p:sp>
    </p:spTree>
    <p:extLst>
      <p:ext uri="{BB962C8B-B14F-4D97-AF65-F5344CB8AC3E}">
        <p14:creationId xmlns:p14="http://schemas.microsoft.com/office/powerpoint/2010/main" val="21178469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3D9748-B3D0-4FF7-A030-AEA9634E889F}"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3322560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3D9748-B3D0-4FF7-A030-AEA9634E889F}"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338267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3D9748-B3D0-4FF7-A030-AEA9634E889F}"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6810C-6E2D-4902-B3F0-29252D3998B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79865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3D9748-B3D0-4FF7-A030-AEA9634E889F}"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386155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3D9748-B3D0-4FF7-A030-AEA9634E889F}"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6810C-6E2D-4902-B3F0-29252D3998B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1133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3D9748-B3D0-4FF7-A030-AEA9634E889F}"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4192650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3D9748-B3D0-4FF7-A030-AEA9634E889F}"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3219783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3D9748-B3D0-4FF7-A030-AEA9634E889F}"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3080999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3D9748-B3D0-4FF7-A030-AEA9634E889F}"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94539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3D9748-B3D0-4FF7-A030-AEA9634E889F}"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1963611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3D9748-B3D0-4FF7-A030-AEA9634E889F}"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3623451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3D9748-B3D0-4FF7-A030-AEA9634E889F}" type="datetimeFigureOut">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698317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3D9748-B3D0-4FF7-A030-AEA9634E889F}" type="datetimeFigureOut">
              <a:rPr lang="en-US" smtClean="0"/>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6772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3D9748-B3D0-4FF7-A030-AEA9634E889F}" type="datetimeFigureOut">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563824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3D9748-B3D0-4FF7-A030-AEA9634E889F}"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44301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43D9748-B3D0-4FF7-A030-AEA9634E889F}"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6810C-6E2D-4902-B3F0-29252D3998BA}" type="slidenum">
              <a:rPr lang="en-US" smtClean="0"/>
              <a:t>‹#›</a:t>
            </a:fld>
            <a:endParaRPr lang="en-US"/>
          </a:p>
        </p:txBody>
      </p:sp>
    </p:spTree>
    <p:extLst>
      <p:ext uri="{BB962C8B-B14F-4D97-AF65-F5344CB8AC3E}">
        <p14:creationId xmlns:p14="http://schemas.microsoft.com/office/powerpoint/2010/main" val="341985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43D9748-B3D0-4FF7-A030-AEA9634E889F}" type="datetimeFigureOut">
              <a:rPr lang="en-US" smtClean="0"/>
              <a:t>11/13/2018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EE6810C-6E2D-4902-B3F0-29252D3998BA}" type="slidenum">
              <a:rPr lang="en-US" smtClean="0"/>
              <a:t>‹#›</a:t>
            </a:fld>
            <a:endParaRPr lang="en-US"/>
          </a:p>
        </p:txBody>
      </p:sp>
    </p:spTree>
    <p:extLst>
      <p:ext uri="{BB962C8B-B14F-4D97-AF65-F5344CB8AC3E}">
        <p14:creationId xmlns:p14="http://schemas.microsoft.com/office/powerpoint/2010/main" val="20877735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Fairbank Community Center</a:t>
            </a:r>
            <a:br>
              <a:rPr lang="en-US" dirty="0"/>
            </a:br>
            <a:r>
              <a:rPr lang="en-US" dirty="0"/>
              <a:t>Internal Working Group Report</a:t>
            </a:r>
          </a:p>
        </p:txBody>
      </p:sp>
      <p:sp>
        <p:nvSpPr>
          <p:cNvPr id="3" name="Subtitle 2"/>
          <p:cNvSpPr>
            <a:spLocks noGrp="1"/>
          </p:cNvSpPr>
          <p:nvPr>
            <p:ph type="subTitle" idx="1"/>
          </p:nvPr>
        </p:nvSpPr>
        <p:spPr/>
        <p:txBody>
          <a:bodyPr/>
          <a:lstStyle/>
          <a:p>
            <a:r>
              <a:rPr lang="en-US" dirty="0"/>
              <a:t>April 20 ,2017</a:t>
            </a:r>
          </a:p>
        </p:txBody>
      </p:sp>
    </p:spTree>
    <p:extLst>
      <p:ext uri="{BB962C8B-B14F-4D97-AF65-F5344CB8AC3E}">
        <p14:creationId xmlns:p14="http://schemas.microsoft.com/office/powerpoint/2010/main" val="2408063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Recreation Department</a:t>
            </a:r>
          </a:p>
        </p:txBody>
      </p:sp>
      <p:sp>
        <p:nvSpPr>
          <p:cNvPr id="6" name="Content Placeholder 5"/>
          <p:cNvSpPr>
            <a:spLocks noGrp="1"/>
          </p:cNvSpPr>
          <p:nvPr>
            <p:ph idx="1"/>
          </p:nvPr>
        </p:nvSpPr>
        <p:spPr/>
        <p:txBody>
          <a:bodyPr/>
          <a:lstStyle/>
          <a:p>
            <a:r>
              <a:rPr lang="en-US" dirty="0"/>
              <a:t>690 programs serving 9700 </a:t>
            </a:r>
            <a:r>
              <a:rPr lang="en-US" dirty="0" err="1"/>
              <a:t>partcipants</a:t>
            </a:r>
            <a:endParaRPr lang="en-US" dirty="0"/>
          </a:p>
          <a:p>
            <a:r>
              <a:rPr lang="en-US" dirty="0"/>
              <a:t>72,000 users of the pool</a:t>
            </a:r>
          </a:p>
          <a:p>
            <a:r>
              <a:rPr lang="en-US" dirty="0"/>
              <a:t>28,000 square feet including the pool and shared space (gym, kitchen, programming rooms)</a:t>
            </a:r>
          </a:p>
          <a:p>
            <a:endParaRPr lang="en-US" dirty="0"/>
          </a:p>
          <a:p>
            <a:endParaRPr lang="en-US" dirty="0"/>
          </a:p>
        </p:txBody>
      </p:sp>
    </p:spTree>
    <p:extLst>
      <p:ext uri="{BB962C8B-B14F-4D97-AF65-F5344CB8AC3E}">
        <p14:creationId xmlns:p14="http://schemas.microsoft.com/office/powerpoint/2010/main" val="3457654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Recreation Needs</a:t>
            </a:r>
          </a:p>
        </p:txBody>
      </p:sp>
      <p:sp>
        <p:nvSpPr>
          <p:cNvPr id="4" name="Content Placeholder 3"/>
          <p:cNvSpPr>
            <a:spLocks noGrp="1"/>
          </p:cNvSpPr>
          <p:nvPr>
            <p:ph sz="half" idx="1"/>
          </p:nvPr>
        </p:nvSpPr>
        <p:spPr/>
        <p:txBody>
          <a:bodyPr>
            <a:normAutofit/>
          </a:bodyPr>
          <a:lstStyle/>
          <a:p>
            <a:r>
              <a:rPr lang="en-US" dirty="0"/>
              <a:t>Lobby/reception area</a:t>
            </a:r>
          </a:p>
          <a:p>
            <a:r>
              <a:rPr lang="en-US" dirty="0"/>
              <a:t>Pool</a:t>
            </a:r>
          </a:p>
          <a:p>
            <a:r>
              <a:rPr lang="en-US" dirty="0"/>
              <a:t>Mechanical pump room</a:t>
            </a:r>
          </a:p>
          <a:p>
            <a:r>
              <a:rPr lang="en-US" dirty="0"/>
              <a:t>Viewing space</a:t>
            </a:r>
          </a:p>
          <a:p>
            <a:r>
              <a:rPr lang="en-US" dirty="0"/>
              <a:t>Locker rooms</a:t>
            </a:r>
          </a:p>
          <a:p>
            <a:r>
              <a:rPr lang="en-US" dirty="0"/>
              <a:t>Family bathroom with showers</a:t>
            </a:r>
          </a:p>
          <a:p>
            <a:r>
              <a:rPr lang="en-US" dirty="0"/>
              <a:t>First aid station near pool</a:t>
            </a:r>
          </a:p>
          <a:p>
            <a:r>
              <a:rPr lang="en-US" dirty="0"/>
              <a:t>Pool office	</a:t>
            </a:r>
          </a:p>
          <a:p>
            <a:endParaRPr lang="en-US" dirty="0"/>
          </a:p>
          <a:p>
            <a:endParaRPr lang="en-US" dirty="0"/>
          </a:p>
        </p:txBody>
      </p:sp>
      <p:sp>
        <p:nvSpPr>
          <p:cNvPr id="5" name="Content Placeholder 4"/>
          <p:cNvSpPr>
            <a:spLocks noGrp="1"/>
          </p:cNvSpPr>
          <p:nvPr>
            <p:ph sz="half" idx="2"/>
          </p:nvPr>
        </p:nvSpPr>
        <p:spPr/>
        <p:txBody>
          <a:bodyPr>
            <a:normAutofit/>
          </a:bodyPr>
          <a:lstStyle/>
          <a:p>
            <a:r>
              <a:rPr lang="en-US" dirty="0"/>
              <a:t>Office space for 6 staff</a:t>
            </a:r>
          </a:p>
          <a:p>
            <a:r>
              <a:rPr lang="en-US" dirty="0"/>
              <a:t>Preschool room</a:t>
            </a:r>
          </a:p>
          <a:p>
            <a:r>
              <a:rPr lang="en-US" dirty="0"/>
              <a:t>Fitness Studio</a:t>
            </a:r>
          </a:p>
          <a:p>
            <a:r>
              <a:rPr lang="en-US" dirty="0"/>
              <a:t>Arts and crafts room</a:t>
            </a:r>
          </a:p>
          <a:p>
            <a:r>
              <a:rPr lang="en-US" dirty="0"/>
              <a:t>3 multipurpose rooms</a:t>
            </a:r>
          </a:p>
          <a:p>
            <a:r>
              <a:rPr lang="en-US" dirty="0"/>
              <a:t>Large gym with dividers</a:t>
            </a:r>
          </a:p>
          <a:p>
            <a:r>
              <a:rPr lang="en-US" dirty="0"/>
              <a:t>3 bathrooms</a:t>
            </a:r>
          </a:p>
          <a:p>
            <a:r>
              <a:rPr lang="en-US" dirty="0"/>
              <a:t>Breakroom</a:t>
            </a:r>
          </a:p>
          <a:p>
            <a:r>
              <a:rPr lang="en-US" dirty="0"/>
              <a:t>Storage closet</a:t>
            </a:r>
          </a:p>
        </p:txBody>
      </p:sp>
    </p:spTree>
    <p:extLst>
      <p:ext uri="{BB962C8B-B14F-4D97-AF65-F5344CB8AC3E}">
        <p14:creationId xmlns:p14="http://schemas.microsoft.com/office/powerpoint/2010/main" val="405832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Emergency Shelter</a:t>
            </a:r>
          </a:p>
        </p:txBody>
      </p:sp>
      <p:sp>
        <p:nvSpPr>
          <p:cNvPr id="5" name="Content Placeholder 4"/>
          <p:cNvSpPr>
            <a:spLocks noGrp="1"/>
          </p:cNvSpPr>
          <p:nvPr>
            <p:ph idx="1"/>
          </p:nvPr>
        </p:nvSpPr>
        <p:spPr/>
        <p:txBody>
          <a:bodyPr/>
          <a:lstStyle/>
          <a:p>
            <a:r>
              <a:rPr lang="en-US" dirty="0"/>
              <a:t>Site lacks sufficient storage for shelter supplies</a:t>
            </a:r>
          </a:p>
          <a:p>
            <a:r>
              <a:rPr lang="en-US" dirty="0"/>
              <a:t>Large portion of building does not have generator </a:t>
            </a:r>
          </a:p>
        </p:txBody>
      </p:sp>
    </p:spTree>
    <p:extLst>
      <p:ext uri="{BB962C8B-B14F-4D97-AF65-F5344CB8AC3E}">
        <p14:creationId xmlns:p14="http://schemas.microsoft.com/office/powerpoint/2010/main" val="2332731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General Space and Mechanical Needs</a:t>
            </a:r>
          </a:p>
        </p:txBody>
      </p:sp>
      <p:sp>
        <p:nvSpPr>
          <p:cNvPr id="3" name="Content Placeholder 2"/>
          <p:cNvSpPr>
            <a:spLocks noGrp="1"/>
          </p:cNvSpPr>
          <p:nvPr>
            <p:ph idx="1"/>
          </p:nvPr>
        </p:nvSpPr>
        <p:spPr/>
        <p:txBody>
          <a:bodyPr>
            <a:normAutofit/>
          </a:bodyPr>
          <a:lstStyle/>
          <a:p>
            <a:r>
              <a:rPr lang="en-US" dirty="0"/>
              <a:t>Boiler room</a:t>
            </a:r>
          </a:p>
          <a:p>
            <a:r>
              <a:rPr lang="en-US" dirty="0"/>
              <a:t>HVAC</a:t>
            </a:r>
          </a:p>
          <a:p>
            <a:r>
              <a:rPr lang="en-US" dirty="0"/>
              <a:t>IT space</a:t>
            </a:r>
          </a:p>
          <a:p>
            <a:r>
              <a:rPr lang="en-US" dirty="0"/>
              <a:t>Three janitor closets</a:t>
            </a:r>
          </a:p>
          <a:p>
            <a:r>
              <a:rPr lang="en-US" dirty="0"/>
              <a:t>Dedicated electrical closet</a:t>
            </a:r>
          </a:p>
          <a:p>
            <a:r>
              <a:rPr lang="en-US" dirty="0"/>
              <a:t>Water service</a:t>
            </a:r>
          </a:p>
          <a:p>
            <a:r>
              <a:rPr lang="en-US" dirty="0"/>
              <a:t>Sprinkler room</a:t>
            </a:r>
          </a:p>
          <a:p>
            <a:r>
              <a:rPr lang="en-US" dirty="0"/>
              <a:t>Exterior maintenance storage</a:t>
            </a:r>
          </a:p>
          <a:p>
            <a:r>
              <a:rPr lang="en-US" dirty="0"/>
              <a:t>Outdoor equipment storage</a:t>
            </a:r>
          </a:p>
        </p:txBody>
      </p:sp>
    </p:spTree>
    <p:extLst>
      <p:ext uri="{BB962C8B-B14F-4D97-AF65-F5344CB8AC3E}">
        <p14:creationId xmlns:p14="http://schemas.microsoft.com/office/powerpoint/2010/main" val="3414780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a:t>
            </a:r>
          </a:p>
        </p:txBody>
      </p:sp>
      <p:sp>
        <p:nvSpPr>
          <p:cNvPr id="3" name="Content Placeholder 2"/>
          <p:cNvSpPr>
            <a:spLocks noGrp="1"/>
          </p:cNvSpPr>
          <p:nvPr>
            <p:ph idx="1"/>
          </p:nvPr>
        </p:nvSpPr>
        <p:spPr/>
        <p:txBody>
          <a:bodyPr>
            <a:normAutofit/>
          </a:bodyPr>
          <a:lstStyle/>
          <a:p>
            <a:r>
              <a:rPr lang="en-US" dirty="0"/>
              <a:t>Renovation in current facility with appropriate size addition to include pool viewing area, new locker rooms and gymnasium</a:t>
            </a:r>
          </a:p>
          <a:p>
            <a:r>
              <a:rPr lang="en-US" dirty="0"/>
              <a:t>In order to accomplish this goal, the current SPS wing (6,000 </a:t>
            </a:r>
            <a:r>
              <a:rPr lang="en-US" dirty="0" err="1"/>
              <a:t>sq</a:t>
            </a:r>
            <a:r>
              <a:rPr lang="en-US" dirty="0"/>
              <a:t> feet) would be used for Rec and Senior needs.</a:t>
            </a:r>
          </a:p>
          <a:p>
            <a:r>
              <a:rPr lang="en-US" dirty="0"/>
              <a:t>The current locker rooms (3,000 square feet) would be used for programming space.</a:t>
            </a:r>
          </a:p>
          <a:p>
            <a:r>
              <a:rPr lang="en-US" dirty="0"/>
              <a:t>This would create 9,000 square feet of “new space” in addition to the space created by the viewing area, new locker rooms and gymnasium (10,000 square feet)</a:t>
            </a:r>
          </a:p>
        </p:txBody>
      </p:sp>
    </p:spTree>
    <p:extLst>
      <p:ext uri="{BB962C8B-B14F-4D97-AF65-F5344CB8AC3E}">
        <p14:creationId xmlns:p14="http://schemas.microsoft.com/office/powerpoint/2010/main" val="1249413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 Contd.</a:t>
            </a:r>
          </a:p>
        </p:txBody>
      </p:sp>
      <p:sp>
        <p:nvSpPr>
          <p:cNvPr id="3" name="Content Placeholder 2"/>
          <p:cNvSpPr>
            <a:spLocks noGrp="1"/>
          </p:cNvSpPr>
          <p:nvPr>
            <p:ph idx="1"/>
          </p:nvPr>
        </p:nvSpPr>
        <p:spPr/>
        <p:txBody>
          <a:bodyPr>
            <a:normAutofit/>
          </a:bodyPr>
          <a:lstStyle/>
          <a:p>
            <a:r>
              <a:rPr lang="en-US" sz="2200" dirty="0"/>
              <a:t>Some needs are similar in nature (break area, fitness studio, large multi-purpose room) and this means many spaces could be effectively shared with a proper use agreement.</a:t>
            </a:r>
          </a:p>
        </p:txBody>
      </p:sp>
    </p:spTree>
    <p:extLst>
      <p:ext uri="{BB962C8B-B14F-4D97-AF65-F5344CB8AC3E}">
        <p14:creationId xmlns:p14="http://schemas.microsoft.com/office/powerpoint/2010/main" val="229476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Phasing</a:t>
            </a:r>
          </a:p>
        </p:txBody>
      </p:sp>
      <p:sp>
        <p:nvSpPr>
          <p:cNvPr id="3" name="Content Placeholder 2"/>
          <p:cNvSpPr>
            <a:spLocks noGrp="1"/>
          </p:cNvSpPr>
          <p:nvPr>
            <p:ph idx="1"/>
          </p:nvPr>
        </p:nvSpPr>
        <p:spPr/>
        <p:txBody>
          <a:bodyPr/>
          <a:lstStyle/>
          <a:p>
            <a:r>
              <a:rPr lang="en-US" sz="2400" dirty="0"/>
              <a:t>Three construction phases starting with the pool and addition.</a:t>
            </a:r>
          </a:p>
          <a:p>
            <a:r>
              <a:rPr lang="en-US" sz="2400" dirty="0"/>
              <a:t>Then moving from site to the new gymnasium as next phases continue</a:t>
            </a:r>
          </a:p>
          <a:p>
            <a:endParaRPr lang="en-US" dirty="0"/>
          </a:p>
        </p:txBody>
      </p:sp>
    </p:spTree>
    <p:extLst>
      <p:ext uri="{BB962C8B-B14F-4D97-AF65-F5344CB8AC3E}">
        <p14:creationId xmlns:p14="http://schemas.microsoft.com/office/powerpoint/2010/main" val="1824339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Future Operating Costs</a:t>
            </a:r>
          </a:p>
        </p:txBody>
      </p:sp>
      <p:sp>
        <p:nvSpPr>
          <p:cNvPr id="3" name="Content Placeholder 2"/>
          <p:cNvSpPr>
            <a:spLocks noGrp="1"/>
          </p:cNvSpPr>
          <p:nvPr>
            <p:ph idx="1"/>
          </p:nvPr>
        </p:nvSpPr>
        <p:spPr/>
        <p:txBody>
          <a:bodyPr>
            <a:normAutofit/>
          </a:bodyPr>
          <a:lstStyle/>
          <a:p>
            <a:r>
              <a:rPr lang="en-US" sz="2400" dirty="0"/>
              <a:t>Estimate $225,000 per year to hire maintenance and custodial staff (3 full time additional personnel)</a:t>
            </a:r>
          </a:p>
          <a:p>
            <a:r>
              <a:rPr lang="en-US" sz="2400" dirty="0"/>
              <a:t>Currently one custodial employee in building and schools pay for their own cleaning services.</a:t>
            </a:r>
          </a:p>
        </p:txBody>
      </p:sp>
    </p:spTree>
    <p:extLst>
      <p:ext uri="{BB962C8B-B14F-4D97-AF65-F5344CB8AC3E}">
        <p14:creationId xmlns:p14="http://schemas.microsoft.com/office/powerpoint/2010/main" val="3197238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Next steps</a:t>
            </a:r>
          </a:p>
        </p:txBody>
      </p:sp>
      <p:sp>
        <p:nvSpPr>
          <p:cNvPr id="3" name="Content Placeholder 2"/>
          <p:cNvSpPr>
            <a:spLocks noGrp="1"/>
          </p:cNvSpPr>
          <p:nvPr>
            <p:ph idx="1"/>
          </p:nvPr>
        </p:nvSpPr>
        <p:spPr/>
        <p:txBody>
          <a:bodyPr>
            <a:normAutofit/>
          </a:bodyPr>
          <a:lstStyle/>
          <a:p>
            <a:r>
              <a:rPr lang="en-US" dirty="0"/>
              <a:t>Collecting feedback on this plan and incorporating ideas, concerns, etc.</a:t>
            </a:r>
          </a:p>
          <a:p>
            <a:r>
              <a:rPr lang="en-US" dirty="0"/>
              <a:t>Determine if any further revision is needed of RFP based off this plan</a:t>
            </a:r>
          </a:p>
          <a:p>
            <a:r>
              <a:rPr lang="en-US" dirty="0"/>
              <a:t>Town Staff, PBC and Fairbank Task Force work collectively to move this project forward.</a:t>
            </a:r>
          </a:p>
          <a:p>
            <a:pPr lvl="1"/>
            <a:r>
              <a:rPr lang="en-US" sz="2000" dirty="0"/>
              <a:t>I’m suggesting a special subcommittee to work toward schematics and cost estimate.</a:t>
            </a:r>
          </a:p>
        </p:txBody>
      </p:sp>
    </p:spTree>
    <p:extLst>
      <p:ext uri="{BB962C8B-B14F-4D97-AF65-F5344CB8AC3E}">
        <p14:creationId xmlns:p14="http://schemas.microsoft.com/office/powerpoint/2010/main" val="3697259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Task</a:t>
            </a:r>
          </a:p>
        </p:txBody>
      </p:sp>
      <p:sp>
        <p:nvSpPr>
          <p:cNvPr id="3" name="Content Placeholder 2"/>
          <p:cNvSpPr>
            <a:spLocks noGrp="1"/>
          </p:cNvSpPr>
          <p:nvPr>
            <p:ph idx="1"/>
          </p:nvPr>
        </p:nvSpPr>
        <p:spPr/>
        <p:txBody>
          <a:bodyPr>
            <a:normAutofit/>
          </a:bodyPr>
          <a:lstStyle/>
          <a:p>
            <a:r>
              <a:rPr lang="en-US" sz="3200" dirty="0"/>
              <a:t>1. Work on staff report with recommendations and estimated operating cost</a:t>
            </a:r>
          </a:p>
          <a:p>
            <a:r>
              <a:rPr lang="en-US" sz="3200" dirty="0"/>
              <a:t>2. Work on RFP with Jim </a:t>
            </a:r>
            <a:r>
              <a:rPr lang="en-US" sz="3200" dirty="0" err="1"/>
              <a:t>Marrotta</a:t>
            </a:r>
            <a:endParaRPr lang="en-US" sz="3200" dirty="0"/>
          </a:p>
        </p:txBody>
      </p:sp>
    </p:spTree>
    <p:extLst>
      <p:ext uri="{BB962C8B-B14F-4D97-AF65-F5344CB8AC3E}">
        <p14:creationId xmlns:p14="http://schemas.microsoft.com/office/powerpoint/2010/main" val="4095803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Process</a:t>
            </a:r>
          </a:p>
        </p:txBody>
      </p:sp>
      <p:sp>
        <p:nvSpPr>
          <p:cNvPr id="3" name="Content Placeholder 2"/>
          <p:cNvSpPr>
            <a:spLocks noGrp="1"/>
          </p:cNvSpPr>
          <p:nvPr>
            <p:ph idx="1"/>
          </p:nvPr>
        </p:nvSpPr>
        <p:spPr/>
        <p:txBody>
          <a:bodyPr>
            <a:normAutofit/>
          </a:bodyPr>
          <a:lstStyle/>
          <a:p>
            <a:r>
              <a:rPr lang="en-US" dirty="0"/>
              <a:t>Working group met weekly over ten weeks in order to:</a:t>
            </a:r>
          </a:p>
          <a:p>
            <a:pPr lvl="1"/>
            <a:r>
              <a:rPr lang="en-US" sz="2000" dirty="0"/>
              <a:t>Review current building</a:t>
            </a:r>
          </a:p>
          <a:p>
            <a:pPr lvl="1"/>
            <a:r>
              <a:rPr lang="en-US" sz="2000" dirty="0"/>
              <a:t>Discuss current needs</a:t>
            </a:r>
          </a:p>
          <a:p>
            <a:pPr lvl="1"/>
            <a:r>
              <a:rPr lang="en-US" sz="2000" dirty="0"/>
              <a:t>Extrapolate future needs</a:t>
            </a:r>
          </a:p>
          <a:p>
            <a:pPr lvl="1"/>
            <a:r>
              <a:rPr lang="en-US" sz="2000" dirty="0"/>
              <a:t>Determine future space requirement</a:t>
            </a:r>
          </a:p>
          <a:p>
            <a:pPr lvl="1"/>
            <a:r>
              <a:rPr lang="en-US" sz="2000" dirty="0"/>
              <a:t>Discuss phasing</a:t>
            </a:r>
          </a:p>
          <a:p>
            <a:pPr lvl="1"/>
            <a:r>
              <a:rPr lang="en-US" sz="2000" dirty="0"/>
              <a:t>Study funding</a:t>
            </a:r>
          </a:p>
        </p:txBody>
      </p:sp>
    </p:spTree>
    <p:extLst>
      <p:ext uri="{BB962C8B-B14F-4D97-AF65-F5344CB8AC3E}">
        <p14:creationId xmlns:p14="http://schemas.microsoft.com/office/powerpoint/2010/main" val="1264445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Recommendation</a:t>
            </a:r>
          </a:p>
        </p:txBody>
      </p:sp>
      <p:sp>
        <p:nvSpPr>
          <p:cNvPr id="3" name="Content Placeholder 2"/>
          <p:cNvSpPr>
            <a:spLocks noGrp="1"/>
          </p:cNvSpPr>
          <p:nvPr>
            <p:ph idx="1"/>
          </p:nvPr>
        </p:nvSpPr>
        <p:spPr/>
        <p:txBody>
          <a:bodyPr>
            <a:normAutofit/>
          </a:bodyPr>
          <a:lstStyle/>
          <a:p>
            <a:r>
              <a:rPr lang="en-US" sz="2800" dirty="0"/>
              <a:t>Renovation in current facility with appropriate size addition to include pool viewing area, new locker rooms and gymnasium</a:t>
            </a:r>
          </a:p>
        </p:txBody>
      </p:sp>
    </p:spTree>
    <p:extLst>
      <p:ext uri="{BB962C8B-B14F-4D97-AF65-F5344CB8AC3E}">
        <p14:creationId xmlns:p14="http://schemas.microsoft.com/office/powerpoint/2010/main" val="1781784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Funding</a:t>
            </a:r>
          </a:p>
        </p:txBody>
      </p:sp>
      <p:sp>
        <p:nvSpPr>
          <p:cNvPr id="3" name="Content Placeholder 2"/>
          <p:cNvSpPr>
            <a:spLocks noGrp="1"/>
          </p:cNvSpPr>
          <p:nvPr>
            <p:ph idx="1"/>
          </p:nvPr>
        </p:nvSpPr>
        <p:spPr/>
        <p:txBody>
          <a:bodyPr>
            <a:normAutofit lnSpcReduction="10000"/>
          </a:bodyPr>
          <a:lstStyle/>
          <a:p>
            <a:r>
              <a:rPr lang="en-US" sz="2800" dirty="0"/>
              <a:t>The document we prepared has a large section about funding and the processes through with the Town currently funds recreation and the senior center</a:t>
            </a:r>
          </a:p>
          <a:p>
            <a:r>
              <a:rPr lang="en-US" sz="2800" dirty="0"/>
              <a:t>In summary, we can not rely on increased programing for increased revenues.  Based on the way we fund these departments, any increased funding recognized from increased programs offsets such programming.</a:t>
            </a:r>
          </a:p>
        </p:txBody>
      </p:sp>
    </p:spTree>
    <p:extLst>
      <p:ext uri="{BB962C8B-B14F-4D97-AF65-F5344CB8AC3E}">
        <p14:creationId xmlns:p14="http://schemas.microsoft.com/office/powerpoint/2010/main" val="355089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State of the Building</a:t>
            </a:r>
          </a:p>
        </p:txBody>
      </p:sp>
      <p:sp>
        <p:nvSpPr>
          <p:cNvPr id="3" name="Content Placeholder 2"/>
          <p:cNvSpPr>
            <a:spLocks noGrp="1"/>
          </p:cNvSpPr>
          <p:nvPr>
            <p:ph idx="1"/>
          </p:nvPr>
        </p:nvSpPr>
        <p:spPr/>
        <p:txBody>
          <a:bodyPr>
            <a:normAutofit/>
          </a:bodyPr>
          <a:lstStyle/>
          <a:p>
            <a:r>
              <a:rPr lang="en-US" sz="2400" dirty="0"/>
              <a:t>The internal working group thought it unnecessary to review the condition of the building at length as members of the task force, Board of Selectmen and other task holders are aware of the condition.</a:t>
            </a:r>
          </a:p>
          <a:p>
            <a:r>
              <a:rPr lang="en-US" sz="2400" dirty="0"/>
              <a:t>The biggest finding here is that we have two large issues beyond the “state of the building”</a:t>
            </a:r>
          </a:p>
          <a:p>
            <a:pPr lvl="1"/>
            <a:r>
              <a:rPr lang="en-US" sz="2400" dirty="0"/>
              <a:t>Lack of usable space and limited space</a:t>
            </a:r>
          </a:p>
        </p:txBody>
      </p:sp>
    </p:spTree>
    <p:extLst>
      <p:ext uri="{BB962C8B-B14F-4D97-AF65-F5344CB8AC3E}">
        <p14:creationId xmlns:p14="http://schemas.microsoft.com/office/powerpoint/2010/main" val="3547350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Needs</a:t>
            </a:r>
          </a:p>
        </p:txBody>
      </p:sp>
      <p:sp>
        <p:nvSpPr>
          <p:cNvPr id="3" name="Content Placeholder 2"/>
          <p:cNvSpPr>
            <a:spLocks noGrp="1"/>
          </p:cNvSpPr>
          <p:nvPr>
            <p:ph idx="1"/>
          </p:nvPr>
        </p:nvSpPr>
        <p:spPr/>
        <p:txBody>
          <a:bodyPr>
            <a:normAutofit/>
          </a:bodyPr>
          <a:lstStyle/>
          <a:p>
            <a:r>
              <a:rPr lang="en-US" dirty="0"/>
              <a:t>As part of this process the Senior Center Director and the Park and Recreation Director submitted written documentation of their current and proposed future needs.</a:t>
            </a:r>
          </a:p>
        </p:txBody>
      </p:sp>
    </p:spTree>
    <p:extLst>
      <p:ext uri="{BB962C8B-B14F-4D97-AF65-F5344CB8AC3E}">
        <p14:creationId xmlns:p14="http://schemas.microsoft.com/office/powerpoint/2010/main" val="1363702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Senior Center</a:t>
            </a:r>
          </a:p>
        </p:txBody>
      </p:sp>
      <p:sp>
        <p:nvSpPr>
          <p:cNvPr id="3" name="Content Placeholder 2"/>
          <p:cNvSpPr>
            <a:spLocks noGrp="1"/>
          </p:cNvSpPr>
          <p:nvPr>
            <p:ph idx="1"/>
          </p:nvPr>
        </p:nvSpPr>
        <p:spPr/>
        <p:txBody>
          <a:bodyPr/>
          <a:lstStyle/>
          <a:p>
            <a:r>
              <a:rPr lang="en-US" dirty="0"/>
              <a:t>Use</a:t>
            </a:r>
          </a:p>
          <a:p>
            <a:pPr lvl="1"/>
            <a:r>
              <a:rPr lang="en-US" dirty="0"/>
              <a:t>1600 different individuals per year with 24,000 visits per year</a:t>
            </a:r>
          </a:p>
          <a:p>
            <a:r>
              <a:rPr lang="en-US" dirty="0"/>
              <a:t>Current Space</a:t>
            </a:r>
          </a:p>
          <a:p>
            <a:pPr lvl="1"/>
            <a:r>
              <a:rPr lang="en-US" dirty="0"/>
              <a:t>4750 square feet of dedicated senior space</a:t>
            </a:r>
          </a:p>
          <a:p>
            <a:r>
              <a:rPr lang="en-US" dirty="0"/>
              <a:t>Lacks</a:t>
            </a:r>
          </a:p>
          <a:p>
            <a:pPr lvl="1"/>
            <a:r>
              <a:rPr lang="en-US" dirty="0"/>
              <a:t>Storage</a:t>
            </a:r>
          </a:p>
          <a:p>
            <a:pPr lvl="1"/>
            <a:r>
              <a:rPr lang="en-US" dirty="0"/>
              <a:t>Adequate offices</a:t>
            </a:r>
          </a:p>
          <a:p>
            <a:pPr lvl="1"/>
            <a:r>
              <a:rPr lang="en-US" dirty="0"/>
              <a:t>Adequate programming space</a:t>
            </a:r>
          </a:p>
          <a:p>
            <a:pPr lvl="1"/>
            <a:r>
              <a:rPr lang="en-US" dirty="0"/>
              <a:t>Lounge area</a:t>
            </a:r>
          </a:p>
          <a:p>
            <a:pPr lvl="1"/>
            <a:r>
              <a:rPr lang="en-US" dirty="0"/>
              <a:t>Accessible bathrooms</a:t>
            </a:r>
          </a:p>
        </p:txBody>
      </p:sp>
    </p:spTree>
    <p:extLst>
      <p:ext uri="{BB962C8B-B14F-4D97-AF65-F5344CB8AC3E}">
        <p14:creationId xmlns:p14="http://schemas.microsoft.com/office/powerpoint/2010/main" val="972612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Senior Space Needs</a:t>
            </a:r>
          </a:p>
        </p:txBody>
      </p:sp>
      <p:sp>
        <p:nvSpPr>
          <p:cNvPr id="3" name="Content Placeholder 2"/>
          <p:cNvSpPr>
            <a:spLocks noGrp="1"/>
          </p:cNvSpPr>
          <p:nvPr>
            <p:ph sz="half" idx="1"/>
          </p:nvPr>
        </p:nvSpPr>
        <p:spPr/>
        <p:txBody>
          <a:bodyPr>
            <a:normAutofit/>
          </a:bodyPr>
          <a:lstStyle/>
          <a:p>
            <a:r>
              <a:rPr lang="en-US" dirty="0"/>
              <a:t>Reception space</a:t>
            </a:r>
          </a:p>
          <a:p>
            <a:r>
              <a:rPr lang="en-US" dirty="0"/>
              <a:t>7 offices</a:t>
            </a:r>
          </a:p>
          <a:p>
            <a:r>
              <a:rPr lang="en-US" dirty="0"/>
              <a:t>Gym space</a:t>
            </a:r>
          </a:p>
          <a:p>
            <a:r>
              <a:rPr lang="en-US" dirty="0"/>
              <a:t>Large multipurpose room</a:t>
            </a:r>
          </a:p>
          <a:p>
            <a:r>
              <a:rPr lang="en-US" dirty="0"/>
              <a:t>Large storage room</a:t>
            </a:r>
          </a:p>
          <a:p>
            <a:r>
              <a:rPr lang="en-US" dirty="0"/>
              <a:t>Walk in closet</a:t>
            </a:r>
          </a:p>
          <a:p>
            <a:r>
              <a:rPr lang="en-US" dirty="0"/>
              <a:t>Wellness room	</a:t>
            </a:r>
          </a:p>
          <a:p>
            <a:r>
              <a:rPr lang="en-US" dirty="0"/>
              <a:t>Closets/lockers</a:t>
            </a:r>
          </a:p>
        </p:txBody>
      </p:sp>
      <p:sp>
        <p:nvSpPr>
          <p:cNvPr id="4" name="Content Placeholder 3"/>
          <p:cNvSpPr>
            <a:spLocks noGrp="1"/>
          </p:cNvSpPr>
          <p:nvPr>
            <p:ph sz="half" idx="2"/>
          </p:nvPr>
        </p:nvSpPr>
        <p:spPr/>
        <p:txBody>
          <a:bodyPr>
            <a:normAutofit/>
          </a:bodyPr>
          <a:lstStyle/>
          <a:p>
            <a:r>
              <a:rPr lang="en-US" dirty="0"/>
              <a:t>Four programming rooms</a:t>
            </a:r>
          </a:p>
          <a:p>
            <a:r>
              <a:rPr lang="en-US" dirty="0"/>
              <a:t>Fitness Studio</a:t>
            </a:r>
          </a:p>
          <a:p>
            <a:r>
              <a:rPr lang="en-US" dirty="0"/>
              <a:t>Lounge</a:t>
            </a:r>
          </a:p>
          <a:p>
            <a:r>
              <a:rPr lang="en-US" dirty="0"/>
              <a:t>Handicap accessible Catering/Teaching kitchen</a:t>
            </a:r>
          </a:p>
          <a:p>
            <a:r>
              <a:rPr lang="en-US" dirty="0"/>
              <a:t>Staff break room</a:t>
            </a:r>
          </a:p>
          <a:p>
            <a:r>
              <a:rPr lang="en-US" dirty="0"/>
              <a:t>Handicap accessible bathrooms</a:t>
            </a:r>
          </a:p>
          <a:p>
            <a:r>
              <a:rPr lang="en-US" dirty="0"/>
              <a:t>Companion accessible bathrooms</a:t>
            </a:r>
          </a:p>
        </p:txBody>
      </p:sp>
    </p:spTree>
    <p:extLst>
      <p:ext uri="{BB962C8B-B14F-4D97-AF65-F5344CB8AC3E}">
        <p14:creationId xmlns:p14="http://schemas.microsoft.com/office/powerpoint/2010/main" val="30024788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1583</TotalTime>
  <Words>669</Words>
  <Application>Microsoft Office PowerPoint</Application>
  <PresentationFormat>Widescreen</PresentationFormat>
  <Paragraphs>104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Fairbank Community Center Internal Working Group Report</vt:lpstr>
      <vt:lpstr>Task</vt:lpstr>
      <vt:lpstr>Process</vt:lpstr>
      <vt:lpstr>Recommendation</vt:lpstr>
      <vt:lpstr>Funding</vt:lpstr>
      <vt:lpstr>State of the Building</vt:lpstr>
      <vt:lpstr>Needs</vt:lpstr>
      <vt:lpstr>Senior Center</vt:lpstr>
      <vt:lpstr>Senior Space Needs</vt:lpstr>
      <vt:lpstr>Recreation Department</vt:lpstr>
      <vt:lpstr>Recreation Needs</vt:lpstr>
      <vt:lpstr>Emergency Shelter</vt:lpstr>
      <vt:lpstr>General Space and Mechanical Needs</vt:lpstr>
      <vt:lpstr>Summary</vt:lpstr>
      <vt:lpstr>Summary Contd.</vt:lpstr>
      <vt:lpstr>Phasing</vt:lpstr>
      <vt:lpstr>Future Operating Costs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Fairbank Community Center Internal Working Group</dc:title>
  <dc:creator>Rodrigues, Melissa</dc:creator>
  <cp:lastModifiedBy>Galloway, Debra</cp:lastModifiedBy>
  <cp:revision>14</cp:revision>
  <cp:lastPrinted>2018-11-13T13:32:30Z</cp:lastPrinted>
  <dcterms:created xsi:type="dcterms:W3CDTF">2017-04-18T16:50:39Z</dcterms:created>
  <dcterms:modified xsi:type="dcterms:W3CDTF">2018-11-13T13:34:02Z</dcterms:modified>
</cp:coreProperties>
</file>