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sldIdLst>
    <p:sldId id="256" r:id="rId2"/>
    <p:sldId id="272" r:id="rId3"/>
    <p:sldId id="296" r:id="rId4"/>
    <p:sldId id="305" r:id="rId5"/>
    <p:sldId id="369" r:id="rId6"/>
    <p:sldId id="370" r:id="rId7"/>
    <p:sldId id="279" r:id="rId8"/>
    <p:sldId id="266" r:id="rId9"/>
    <p:sldId id="271" r:id="rId10"/>
    <p:sldId id="314" r:id="rId11"/>
    <p:sldId id="274" r:id="rId12"/>
    <p:sldId id="275" r:id="rId13"/>
    <p:sldId id="366" r:id="rId14"/>
    <p:sldId id="285" r:id="rId15"/>
    <p:sldId id="364" r:id="rId16"/>
    <p:sldId id="269" r:id="rId17"/>
    <p:sldId id="292" r:id="rId18"/>
    <p:sldId id="264" r:id="rId19"/>
    <p:sldId id="291" r:id="rId20"/>
    <p:sldId id="312" r:id="rId21"/>
    <p:sldId id="355" r:id="rId22"/>
    <p:sldId id="348" r:id="rId23"/>
    <p:sldId id="349" r:id="rId24"/>
    <p:sldId id="350" r:id="rId25"/>
    <p:sldId id="352" r:id="rId26"/>
    <p:sldId id="278" r:id="rId27"/>
    <p:sldId id="281" r:id="rId28"/>
    <p:sldId id="268" r:id="rId29"/>
    <p:sldId id="283" r:id="rId30"/>
    <p:sldId id="286" r:id="rId31"/>
    <p:sldId id="287" r:id="rId32"/>
    <p:sldId id="288" r:id="rId33"/>
    <p:sldId id="304" r:id="rId34"/>
    <p:sldId id="367" r:id="rId35"/>
    <p:sldId id="290" r:id="rId36"/>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1" autoAdjust="0"/>
    <p:restoredTop sz="94660"/>
  </p:normalViewPr>
  <p:slideViewPr>
    <p:cSldViewPr>
      <p:cViewPr varScale="1">
        <p:scale>
          <a:sx n="107" d="100"/>
          <a:sy n="107" d="100"/>
        </p:scale>
        <p:origin x="177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4"/>
            <a:ext cx="3038475" cy="46196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43" y="4"/>
            <a:ext cx="3038475" cy="461963"/>
          </a:xfrm>
          <a:prstGeom prst="rect">
            <a:avLst/>
          </a:prstGeom>
        </p:spPr>
        <p:txBody>
          <a:bodyPr vert="horz" lIns="91440" tIns="45720" rIns="91440" bIns="45720" rtlCol="0"/>
          <a:lstStyle>
            <a:lvl1pPr algn="r">
              <a:defRPr sz="1200"/>
            </a:lvl1pPr>
          </a:lstStyle>
          <a:p>
            <a:fld id="{171F31F4-DE82-4202-B0ED-5C58CB4BB6DC}" type="datetimeFigureOut">
              <a:rPr lang="en-US" smtClean="0"/>
              <a:t>8/26/2026</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387854"/>
            <a:ext cx="5607050" cy="4156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6" y="8772527"/>
            <a:ext cx="3038475" cy="46196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43" y="8772527"/>
            <a:ext cx="3038475" cy="461963"/>
          </a:xfrm>
          <a:prstGeom prst="rect">
            <a:avLst/>
          </a:prstGeom>
        </p:spPr>
        <p:txBody>
          <a:bodyPr vert="horz" lIns="91440" tIns="45720" rIns="91440" bIns="45720" rtlCol="0" anchor="b"/>
          <a:lstStyle>
            <a:lvl1pPr algn="r">
              <a:defRPr sz="1200"/>
            </a:lvl1pPr>
          </a:lstStyle>
          <a:p>
            <a:fld id="{40593E4E-2CC8-4BBB-A225-CD6493E8F19B}" type="slidenum">
              <a:rPr lang="en-US" smtClean="0"/>
              <a:t>‹#›</a:t>
            </a:fld>
            <a:endParaRPr lang="en-US" dirty="0"/>
          </a:p>
        </p:txBody>
      </p:sp>
    </p:spTree>
    <p:extLst>
      <p:ext uri="{BB962C8B-B14F-4D97-AF65-F5344CB8AC3E}">
        <p14:creationId xmlns:p14="http://schemas.microsoft.com/office/powerpoint/2010/main" val="761189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593E4E-2CC8-4BBB-A225-CD6493E8F19B}" type="slidenum">
              <a:rPr lang="en-US" smtClean="0"/>
              <a:t>11</a:t>
            </a:fld>
            <a:endParaRPr lang="en-US" dirty="0"/>
          </a:p>
        </p:txBody>
      </p:sp>
    </p:spTree>
    <p:extLst>
      <p:ext uri="{BB962C8B-B14F-4D97-AF65-F5344CB8AC3E}">
        <p14:creationId xmlns:p14="http://schemas.microsoft.com/office/powerpoint/2010/main" val="869071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593E4E-2CC8-4BBB-A225-CD6493E8F19B}" type="slidenum">
              <a:rPr lang="en-US" smtClean="0"/>
              <a:t>32</a:t>
            </a:fld>
            <a:endParaRPr lang="en-US" dirty="0"/>
          </a:p>
        </p:txBody>
      </p:sp>
    </p:spTree>
    <p:extLst>
      <p:ext uri="{BB962C8B-B14F-4D97-AF65-F5344CB8AC3E}">
        <p14:creationId xmlns:p14="http://schemas.microsoft.com/office/powerpoint/2010/main" val="2646475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3CC336E-7CE3-4D48-BEAD-30F6F8912A02}" type="datetime1">
              <a:rPr lang="en-US" smtClean="0"/>
              <a:t>8/26/2026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85CF9D-6256-4C89-8EC7-05C9974D33FE}" type="datetime1">
              <a:rPr lang="en-US" smtClean="0"/>
              <a:t>8/26/2026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690139-E3DC-4E6D-88AE-DA1FD943D9F5}" type="datetime1">
              <a:rPr lang="en-US" smtClean="0"/>
              <a:t>8/26/2026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09049B-B654-4F50-80BF-0B01ED1E7BBE}" type="datetime1">
              <a:rPr lang="en-US" smtClean="0"/>
              <a:t>8/26/2026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831630-0BD0-4F75-8519-62FB8CDD4A91}" type="datetime1">
              <a:rPr lang="en-US" smtClean="0"/>
              <a:t>8/26/2026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9C7AD3-443C-44A1-A82E-F2AEE366C62A}" type="datetime1">
              <a:rPr lang="en-US" smtClean="0"/>
              <a:t>8/26/2026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FC052F-E335-4EC6-9C9F-EC54418DDC11}" type="datetime1">
              <a:rPr lang="en-US" smtClean="0"/>
              <a:t>8/26/2026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678A18-6A8D-4909-B954-6F1DBA7FFC53}" type="datetime1">
              <a:rPr lang="en-US" smtClean="0"/>
              <a:t>8/26/2026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D54EC1-8C9F-4EAC-99F2-C0B7AC28D41A}" type="datetime1">
              <a:rPr lang="en-US" smtClean="0"/>
              <a:t>8/26/2026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2A611A-5F1F-4969-8F53-C8E80F2894DE}" type="datetime1">
              <a:rPr lang="en-US" smtClean="0"/>
              <a:t>8/26/2026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81ADEB-2BA6-434F-8BCC-1CD20BBDE7DF}" type="datetime1">
              <a:rPr lang="en-US" smtClean="0"/>
              <a:t>8/26/2026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B7A8FC-65B0-4561-96B2-25965A5B528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F2815-C179-459A-A578-ABDE3ECB4C91}" type="datetime1">
              <a:rPr lang="en-US" smtClean="0"/>
              <a:t>8/26/2026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7A8FC-65B0-4561-96B2-25965A5B528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87086"/>
            <a:ext cx="7772400" cy="2762250"/>
          </a:xfrm>
        </p:spPr>
        <p:txBody>
          <a:bodyPr/>
          <a:lstStyle/>
          <a:p>
            <a:r>
              <a:rPr lang="en-US" b="1" dirty="0">
                <a:latin typeface="Garamond" panose="02020404030301010803" pitchFamily="18" charset="0"/>
              </a:rPr>
              <a:t>Election Worker Training</a:t>
            </a:r>
            <a:br>
              <a:rPr lang="en-US" b="1" dirty="0">
                <a:latin typeface="Garamond" panose="02020404030301010803" pitchFamily="18" charset="0"/>
              </a:rPr>
            </a:br>
            <a:r>
              <a:rPr lang="en-US" b="1" dirty="0">
                <a:latin typeface="Garamond" panose="02020404030301010803" pitchFamily="18" charset="0"/>
              </a:rPr>
              <a:t>2026 State Primary Election</a:t>
            </a:r>
          </a:p>
        </p:txBody>
      </p:sp>
      <p:pic>
        <p:nvPicPr>
          <p:cNvPr id="7174" name="Picture 6" descr="C:\Users\HarvellR\AppData\Local\Microsoft\Windows\Temporary Internet Files\Content.IE5\BRX3OQUS\MC9003013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3317103"/>
            <a:ext cx="3256930" cy="2702697"/>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descr="C:\Users\HarvellR\AppData\Local\Microsoft\Windows\Temporary Internet Files\Content.IE5\BRX3OQUS\MP90038472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304800"/>
            <a:ext cx="1143000" cy="11364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Users\HarvellR\AppData\Local\Microsoft\Windows\Temporary Internet Files\Content.IE5\BRX3OQUS\MP90038472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304800"/>
            <a:ext cx="1143000" cy="113646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EA1919F-1BA0-4DF3-B3DD-211CE5F630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86" y="3649336"/>
            <a:ext cx="2030827" cy="20356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Garamond" panose="02020404030301010803" pitchFamily="18" charset="0"/>
              </a:rPr>
              <a:t>Assistance to Voters</a:t>
            </a:r>
          </a:p>
        </p:txBody>
      </p:sp>
      <p:sp>
        <p:nvSpPr>
          <p:cNvPr id="3" name="Content Placeholder 2"/>
          <p:cNvSpPr>
            <a:spLocks noGrp="1"/>
          </p:cNvSpPr>
          <p:nvPr>
            <p:ph idx="1"/>
          </p:nvPr>
        </p:nvSpPr>
        <p:spPr>
          <a:xfrm>
            <a:off x="457200" y="1676400"/>
            <a:ext cx="8229600" cy="4449763"/>
          </a:xfrm>
        </p:spPr>
        <p:txBody>
          <a:bodyPr>
            <a:normAutofit fontScale="92500" lnSpcReduction="10000"/>
          </a:bodyPr>
          <a:lstStyle/>
          <a:p>
            <a:r>
              <a:rPr lang="en-US" dirty="0">
                <a:latin typeface="Garamond" panose="02020404030301010803" pitchFamily="18" charset="0"/>
              </a:rPr>
              <a:t>If a voter requests information regarding a question on the ballot.</a:t>
            </a:r>
          </a:p>
          <a:p>
            <a:r>
              <a:rPr lang="en-US" dirty="0">
                <a:latin typeface="Garamond" panose="02020404030301010803" pitchFamily="18" charset="0"/>
              </a:rPr>
              <a:t>Workers may not discuss the ballot with the voter or with each other. </a:t>
            </a:r>
          </a:p>
          <a:p>
            <a:r>
              <a:rPr lang="en-US" dirty="0">
                <a:latin typeface="Garamond" panose="02020404030301010803" pitchFamily="18" charset="0"/>
              </a:rPr>
              <a:t>Voters may bring notes into the voting booth, but must remove anything when they leave.</a:t>
            </a:r>
          </a:p>
          <a:p>
            <a:endParaRPr lang="en-US" dirty="0">
              <a:latin typeface="Garamond" panose="02020404030301010803" pitchFamily="18" charset="0"/>
            </a:endParaRPr>
          </a:p>
          <a:p>
            <a:pPr marL="0" indent="0" algn="ctr">
              <a:buNone/>
            </a:pPr>
            <a:r>
              <a:rPr lang="en-US" b="1" dirty="0">
                <a:latin typeface="Garamond" panose="02020404030301010803" pitchFamily="18" charset="0"/>
              </a:rPr>
              <a:t>Call the Warden if the voter insists on </a:t>
            </a:r>
          </a:p>
          <a:p>
            <a:pPr marL="0" indent="0" algn="ctr">
              <a:buNone/>
            </a:pPr>
            <a:r>
              <a:rPr lang="en-US" b="1" dirty="0">
                <a:latin typeface="Garamond" panose="02020404030301010803" pitchFamily="18" charset="0"/>
              </a:rPr>
              <a:t>asking a question!</a:t>
            </a:r>
          </a:p>
        </p:txBody>
      </p:sp>
      <p:sp>
        <p:nvSpPr>
          <p:cNvPr id="4" name="Slide Number Placeholder 3"/>
          <p:cNvSpPr>
            <a:spLocks noGrp="1"/>
          </p:cNvSpPr>
          <p:nvPr>
            <p:ph type="sldNum" sz="quarter" idx="12"/>
          </p:nvPr>
        </p:nvSpPr>
        <p:spPr/>
        <p:txBody>
          <a:bodyPr/>
          <a:lstStyle/>
          <a:p>
            <a:fld id="{9DB7A8FC-65B0-4561-96B2-25965A5B528E}" type="slidenum">
              <a:rPr lang="en-US" smtClean="0"/>
              <a:pPr/>
              <a:t>10</a:t>
            </a:fld>
            <a:endParaRPr lang="en-US" dirty="0"/>
          </a:p>
        </p:txBody>
      </p:sp>
    </p:spTree>
    <p:extLst>
      <p:ext uri="{BB962C8B-B14F-4D97-AF65-F5344CB8AC3E}">
        <p14:creationId xmlns:p14="http://schemas.microsoft.com/office/powerpoint/2010/main" val="2642426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aramond" panose="02020404030301010803" pitchFamily="18" charset="0"/>
              </a:rPr>
              <a:t>Check-In using Poll Pads</a:t>
            </a:r>
          </a:p>
        </p:txBody>
      </p:sp>
      <p:sp>
        <p:nvSpPr>
          <p:cNvPr id="3" name="Content Placeholder 2"/>
          <p:cNvSpPr>
            <a:spLocks noGrp="1"/>
          </p:cNvSpPr>
          <p:nvPr>
            <p:ph idx="1"/>
          </p:nvPr>
        </p:nvSpPr>
        <p:spPr>
          <a:xfrm>
            <a:off x="457200" y="1295400"/>
            <a:ext cx="8229600" cy="5257800"/>
          </a:xfrm>
        </p:spPr>
        <p:txBody>
          <a:bodyPr>
            <a:noAutofit/>
          </a:bodyPr>
          <a:lstStyle/>
          <a:p>
            <a:r>
              <a:rPr lang="en-US" sz="2200" dirty="0">
                <a:latin typeface="Garamond" panose="02020404030301010803" pitchFamily="18" charset="0"/>
                <a:cs typeface="Times New Roman" panose="02020603050405020304" pitchFamily="18" charset="0"/>
              </a:rPr>
              <a:t>When voters arrive at the check-in table they must state their name and address to the </a:t>
            </a:r>
            <a:r>
              <a:rPr lang="en-US" sz="2200" u="sng" dirty="0">
                <a:latin typeface="Garamond" panose="02020404030301010803" pitchFamily="18" charset="0"/>
                <a:cs typeface="Times New Roman" panose="02020603050405020304" pitchFamily="18" charset="0"/>
              </a:rPr>
              <a:t>inspector who will repeat </a:t>
            </a:r>
            <a:r>
              <a:rPr lang="en-US" sz="2200" dirty="0">
                <a:latin typeface="Garamond" panose="02020404030301010803" pitchFamily="18" charset="0"/>
                <a:cs typeface="Times New Roman" panose="02020603050405020304" pitchFamily="18" charset="0"/>
              </a:rPr>
              <a:t>it loud enough for any observers to hear (even if there are no observers sitting in view). </a:t>
            </a:r>
          </a:p>
          <a:p>
            <a:r>
              <a:rPr lang="en-US" sz="2200" dirty="0">
                <a:latin typeface="Garamond" panose="02020404030301010803" pitchFamily="18" charset="0"/>
                <a:cs typeface="Times New Roman" panose="02020603050405020304" pitchFamily="18" charset="0"/>
              </a:rPr>
              <a:t>The Inspector will type in the name on the poll pad and press search, when it brings up the voter, ask the voter to state their name and address. </a:t>
            </a:r>
          </a:p>
          <a:p>
            <a:pPr>
              <a:lnSpc>
                <a:spcPct val="120000"/>
              </a:lnSpc>
            </a:pPr>
            <a:r>
              <a:rPr lang="en-US" sz="2200" dirty="0">
                <a:latin typeface="Garamond" panose="02020404030301010803" pitchFamily="18" charset="0"/>
                <a:cs typeface="Times New Roman" panose="02020603050405020304" pitchFamily="18" charset="0"/>
              </a:rPr>
              <a:t>The </a:t>
            </a:r>
            <a:r>
              <a:rPr lang="en-US" sz="2200" u="sng" dirty="0">
                <a:latin typeface="Garamond" panose="02020404030301010803" pitchFamily="18" charset="0"/>
                <a:cs typeface="Times New Roman" panose="02020603050405020304" pitchFamily="18" charset="0"/>
              </a:rPr>
              <a:t>Inspector will repeat</a:t>
            </a:r>
            <a:r>
              <a:rPr lang="en-US" sz="2200" dirty="0">
                <a:latin typeface="Garamond" panose="02020404030301010803" pitchFamily="18" charset="0"/>
                <a:cs typeface="Times New Roman" panose="02020603050405020304" pitchFamily="18" charset="0"/>
              </a:rPr>
              <a:t> the name and address loud enough for any observers to hear and will verify that they have the correct name for the voter by:</a:t>
            </a:r>
          </a:p>
          <a:p>
            <a:pPr lvl="1">
              <a:lnSpc>
                <a:spcPct val="120000"/>
              </a:lnSpc>
            </a:pPr>
            <a:r>
              <a:rPr lang="en-US" sz="2200" b="1" dirty="0">
                <a:latin typeface="Garamond" panose="02020404030301010803" pitchFamily="18" charset="0"/>
              </a:rPr>
              <a:t>Reading</a:t>
            </a:r>
            <a:r>
              <a:rPr lang="en-US" sz="2200" dirty="0">
                <a:latin typeface="Garamond" panose="02020404030301010803" pitchFamily="18" charset="0"/>
              </a:rPr>
              <a:t> the </a:t>
            </a:r>
            <a:r>
              <a:rPr lang="en-US" sz="2200" b="1" dirty="0">
                <a:latin typeface="Garamond" panose="02020404030301010803" pitchFamily="18" charset="0"/>
              </a:rPr>
              <a:t>middle initial</a:t>
            </a:r>
            <a:r>
              <a:rPr lang="en-US" sz="2200" dirty="0">
                <a:latin typeface="Garamond" panose="02020404030301010803" pitchFamily="18" charset="0"/>
              </a:rPr>
              <a:t>, if there is one. </a:t>
            </a:r>
          </a:p>
          <a:p>
            <a:pPr lvl="1">
              <a:lnSpc>
                <a:spcPct val="120000"/>
              </a:lnSpc>
            </a:pPr>
            <a:r>
              <a:rPr lang="en-US" sz="2200" b="1" dirty="0">
                <a:latin typeface="Garamond" panose="02020404030301010803" pitchFamily="18" charset="0"/>
              </a:rPr>
              <a:t>Noting </a:t>
            </a:r>
            <a:r>
              <a:rPr lang="en-US" sz="2200" dirty="0">
                <a:latin typeface="Garamond" panose="02020404030301010803" pitchFamily="18" charset="0"/>
              </a:rPr>
              <a:t>there</a:t>
            </a:r>
            <a:r>
              <a:rPr lang="en-US" sz="2200" b="1" dirty="0">
                <a:latin typeface="Garamond" panose="02020404030301010803" pitchFamily="18" charset="0"/>
              </a:rPr>
              <a:t> </a:t>
            </a:r>
            <a:r>
              <a:rPr lang="en-US" sz="2200" dirty="0">
                <a:latin typeface="Garamond" panose="02020404030301010803" pitchFamily="18" charset="0"/>
              </a:rPr>
              <a:t>may be </a:t>
            </a:r>
            <a:r>
              <a:rPr lang="en-US" sz="2200" b="1" dirty="0">
                <a:latin typeface="Garamond" panose="02020404030301010803" pitchFamily="18" charset="0"/>
              </a:rPr>
              <a:t>more than one person with same name</a:t>
            </a:r>
            <a:r>
              <a:rPr lang="en-US" sz="2200" dirty="0">
                <a:latin typeface="Garamond" panose="02020404030301010803" pitchFamily="18" charset="0"/>
              </a:rPr>
              <a:t> in a family. </a:t>
            </a:r>
          </a:p>
          <a:p>
            <a:pPr lvl="1">
              <a:lnSpc>
                <a:spcPct val="120000"/>
              </a:lnSpc>
            </a:pPr>
            <a:r>
              <a:rPr lang="en-US" sz="2200" b="1" dirty="0">
                <a:latin typeface="Garamond" panose="02020404030301010803" pitchFamily="18" charset="0"/>
              </a:rPr>
              <a:t>Repeating</a:t>
            </a:r>
            <a:r>
              <a:rPr lang="en-US" sz="2200" dirty="0">
                <a:latin typeface="Garamond" panose="02020404030301010803" pitchFamily="18" charset="0"/>
              </a:rPr>
              <a:t> any initials or suffixes: Jr., Sr. II, III, etc.</a:t>
            </a:r>
          </a:p>
          <a:p>
            <a:pPr marL="0" indent="0">
              <a:buNone/>
            </a:pPr>
            <a:endParaRPr lang="en-US" sz="2000" dirty="0">
              <a:latin typeface="Garamond" panose="02020404030301010803"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060950"/>
          </a:xfrm>
        </p:spPr>
        <p:txBody>
          <a:bodyPr>
            <a:noAutofit/>
          </a:bodyPr>
          <a:lstStyle/>
          <a:p>
            <a:r>
              <a:rPr lang="en-US" sz="2000" dirty="0">
                <a:latin typeface="Garamond" panose="02020404030301010803" pitchFamily="18" charset="0"/>
                <a:cs typeface="Times New Roman" panose="02020603050405020304" pitchFamily="18" charset="0"/>
              </a:rPr>
              <a:t>Once the Inspector has done this verification, don’t forget to hit </a:t>
            </a:r>
            <a:r>
              <a:rPr lang="en-US" sz="2000" b="1" u="sng" dirty="0">
                <a:latin typeface="Garamond" panose="02020404030301010803" pitchFamily="18" charset="0"/>
                <a:cs typeface="Times New Roman" panose="02020603050405020304" pitchFamily="18" charset="0"/>
              </a:rPr>
              <a:t>Submit</a:t>
            </a:r>
            <a:r>
              <a:rPr lang="en-US" sz="2000" dirty="0">
                <a:latin typeface="Garamond" panose="02020404030301010803" pitchFamily="18" charset="0"/>
                <a:cs typeface="Times New Roman" panose="02020603050405020304" pitchFamily="18" charset="0"/>
              </a:rPr>
              <a:t>.  </a:t>
            </a:r>
          </a:p>
          <a:p>
            <a:pPr marL="0" indent="0">
              <a:buNone/>
            </a:pPr>
            <a:r>
              <a:rPr lang="en-US" sz="2000" dirty="0">
                <a:latin typeface="Garamond" panose="02020404030301010803" pitchFamily="18" charset="0"/>
                <a:cs typeface="Times New Roman" panose="02020603050405020304" pitchFamily="18" charset="0"/>
              </a:rPr>
              <a:t>*** If the information on the screen is not correct press Start Over.</a:t>
            </a:r>
          </a:p>
          <a:p>
            <a:r>
              <a:rPr lang="en-US" sz="2000" dirty="0">
                <a:latin typeface="Garamond" panose="02020404030301010803" pitchFamily="18" charset="0"/>
                <a:cs typeface="Times New Roman" panose="02020603050405020304" pitchFamily="18" charset="0"/>
              </a:rPr>
              <a:t>The Inspector will print out a receipt and put it in the box on the table. A receipt must print out every time the voter is checked in.</a:t>
            </a:r>
          </a:p>
          <a:p>
            <a:r>
              <a:rPr lang="en-US" sz="2000" dirty="0">
                <a:latin typeface="Garamond" panose="02020404030301010803" pitchFamily="18" charset="0"/>
                <a:cs typeface="Times New Roman" panose="02020603050405020304" pitchFamily="18" charset="0"/>
              </a:rPr>
              <a:t>The Inspector will then hand the voter a ballot. If this is a </a:t>
            </a:r>
            <a:r>
              <a:rPr lang="en-US" sz="2000" b="1" u="sng" dirty="0">
                <a:solidFill>
                  <a:srgbClr val="FF0000"/>
                </a:solidFill>
                <a:latin typeface="Garamond" panose="02020404030301010803" pitchFamily="18" charset="0"/>
                <a:cs typeface="Times New Roman" panose="02020603050405020304" pitchFamily="18" charset="0"/>
              </a:rPr>
              <a:t>Primary</a:t>
            </a:r>
            <a:r>
              <a:rPr lang="en-US" sz="2000" u="sng" dirty="0">
                <a:latin typeface="Garamond" panose="02020404030301010803" pitchFamily="18" charset="0"/>
                <a:cs typeface="Times New Roman" panose="02020603050405020304" pitchFamily="18" charset="0"/>
              </a:rPr>
              <a:t> </a:t>
            </a:r>
            <a:r>
              <a:rPr lang="en-US" sz="2000" dirty="0">
                <a:latin typeface="Garamond" panose="02020404030301010803" pitchFamily="18" charset="0"/>
                <a:cs typeface="Times New Roman" panose="02020603050405020304" pitchFamily="18" charset="0"/>
              </a:rPr>
              <a:t>tell the voter what ballot they are getting before you hand it to them.</a:t>
            </a:r>
          </a:p>
          <a:p>
            <a:r>
              <a:rPr lang="en-US" sz="2000" dirty="0">
                <a:latin typeface="Garamond" panose="02020404030301010803" pitchFamily="18" charset="0"/>
                <a:cs typeface="Times New Roman" panose="02020603050405020304" pitchFamily="18" charset="0"/>
              </a:rPr>
              <a:t>If voter is registered in a party, The Inspector announces voter’s party.</a:t>
            </a:r>
          </a:p>
          <a:p>
            <a:r>
              <a:rPr lang="en-US" sz="2000" dirty="0">
                <a:latin typeface="Garamond" panose="02020404030301010803" pitchFamily="18" charset="0"/>
                <a:cs typeface="Times New Roman" panose="02020603050405020304" pitchFamily="18" charset="0"/>
              </a:rPr>
              <a:t>If voter is unenrolled or in designation, The Inspector must repeat party ballot selected by voter.</a:t>
            </a:r>
          </a:p>
          <a:p>
            <a:r>
              <a:rPr lang="en-US" sz="2000" dirty="0">
                <a:latin typeface="Garamond" panose="02020404030301010803" pitchFamily="18" charset="0"/>
                <a:cs typeface="Times New Roman" panose="02020603050405020304" pitchFamily="18" charset="0"/>
              </a:rPr>
              <a:t>Inspector should confirm party ballot selected</a:t>
            </a:r>
          </a:p>
          <a:p>
            <a:pPr marL="0" indent="0">
              <a:buNone/>
            </a:pPr>
            <a:r>
              <a:rPr lang="en-US" sz="2000" b="1" dirty="0">
                <a:latin typeface="Garamond" panose="02020404030301010803" pitchFamily="18" charset="0"/>
                <a:cs typeface="Times New Roman" panose="02020603050405020304" pitchFamily="18" charset="0"/>
              </a:rPr>
              <a:t> *THE VOTER MUST NOT PICK UP A BALLOT FROM THE TABLE*</a:t>
            </a:r>
          </a:p>
          <a:p>
            <a:r>
              <a:rPr lang="en-US" sz="2000" dirty="0">
                <a:latin typeface="Garamond" panose="02020404030301010803" pitchFamily="18" charset="0"/>
                <a:cs typeface="Times New Roman" panose="02020603050405020304" pitchFamily="18" charset="0"/>
              </a:rPr>
              <a:t>Offer the voter a secrecy sleeve and then direct the voter to the precinct’s row of voting booths.</a:t>
            </a:r>
          </a:p>
          <a:p>
            <a:r>
              <a:rPr lang="en-US" sz="2000" dirty="0">
                <a:latin typeface="Garamond" panose="02020404030301010803" pitchFamily="18" charset="0"/>
                <a:cs typeface="Times New Roman" panose="02020603050405020304" pitchFamily="18" charset="0"/>
              </a:rPr>
              <a:t>At the end of the night, the receipts should be removed from the box and sealed in an envelope and given to the Clerk/Warden.  The empty box returned to the precinct supply box</a:t>
            </a:r>
          </a:p>
          <a:p>
            <a:endParaRPr lang="en-US" sz="2000" dirty="0">
              <a:latin typeface="Garamond" panose="02020404030301010803" pitchFamily="18" charset="0"/>
              <a:cs typeface="Times New Roman" panose="02020603050405020304" pitchFamily="18" charset="0"/>
            </a:endParaRPr>
          </a:p>
          <a:p>
            <a:endParaRPr lang="en-US" sz="2000" dirty="0">
              <a:latin typeface="Garamond" panose="02020404030301010803" pitchFamily="18" charset="0"/>
              <a:cs typeface="Times New Roman" panose="02020603050405020304" pitchFamily="18" charset="0"/>
            </a:endParaRPr>
          </a:p>
          <a:p>
            <a:pPr marL="0" indent="0">
              <a:buNone/>
            </a:pPr>
            <a:endParaRPr lang="en-US" sz="2000" dirty="0">
              <a:latin typeface="Garamond" panose="02020404030301010803" pitchFamily="18" charset="0"/>
              <a:cs typeface="Times New Roman" panose="02020603050405020304" pitchFamily="18" charset="0"/>
            </a:endParaRPr>
          </a:p>
          <a:p>
            <a:endParaRPr lang="en-US" sz="2000" dirty="0">
              <a:latin typeface="Garamond" panose="02020404030301010803" pitchFamily="18" charset="0"/>
              <a:cs typeface="Times New Roman" panose="02020603050405020304" pitchFamily="18" charset="0"/>
            </a:endParaRPr>
          </a:p>
          <a:p>
            <a:pPr marL="0" indent="0">
              <a:buNone/>
            </a:pPr>
            <a:endParaRPr lang="en-US" sz="2000" dirty="0">
              <a:latin typeface="Garamond" panose="02020404030301010803" pitchFamily="18" charset="0"/>
              <a:cs typeface="Times New Roman" panose="02020603050405020304" pitchFamily="18" charset="0"/>
            </a:endParaRPr>
          </a:p>
          <a:p>
            <a:pPr marL="0" indent="0">
              <a:buNone/>
            </a:pPr>
            <a:endParaRPr lang="en-US" sz="2000" dirty="0">
              <a:latin typeface="Garamond" panose="02020404030301010803" pitchFamily="18" charset="0"/>
              <a:cs typeface="Times New Roman" panose="02020603050405020304" pitchFamily="18" charset="0"/>
            </a:endParaRPr>
          </a:p>
          <a:p>
            <a:endParaRPr lang="en-US" sz="2000"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12</a:t>
            </a:fld>
            <a:endParaRPr lang="en-US" dirty="0"/>
          </a:p>
        </p:txBody>
      </p:sp>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latin typeface="Garamond" panose="02020404030301010803" pitchFamily="18" charset="0"/>
              </a:rPr>
              <a:t>Check-In Continued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865C0-F66B-44B2-960A-65141D329EFA}"/>
              </a:ext>
            </a:extLst>
          </p:cNvPr>
          <p:cNvSpPr>
            <a:spLocks noGrp="1"/>
          </p:cNvSpPr>
          <p:nvPr>
            <p:ph type="title"/>
          </p:nvPr>
        </p:nvSpPr>
        <p:spPr/>
        <p:txBody>
          <a:bodyPr/>
          <a:lstStyle/>
          <a:p>
            <a:r>
              <a:rPr lang="en-US" dirty="0"/>
              <a:t>Check-In Continued</a:t>
            </a:r>
          </a:p>
        </p:txBody>
      </p:sp>
      <p:sp>
        <p:nvSpPr>
          <p:cNvPr id="3" name="Content Placeholder 2">
            <a:extLst>
              <a:ext uri="{FF2B5EF4-FFF2-40B4-BE49-F238E27FC236}">
                <a16:creationId xmlns:a16="http://schemas.microsoft.com/office/drawing/2014/main" id="{FEE19E0B-9528-4D81-9A08-5F02917ED19E}"/>
              </a:ext>
            </a:extLst>
          </p:cNvPr>
          <p:cNvSpPr>
            <a:spLocks noGrp="1"/>
          </p:cNvSpPr>
          <p:nvPr>
            <p:ph idx="1"/>
          </p:nvPr>
        </p:nvSpPr>
        <p:spPr/>
        <p:txBody>
          <a:bodyPr>
            <a:normAutofit fontScale="85000" lnSpcReduction="10000"/>
          </a:bodyPr>
          <a:lstStyle/>
          <a:p>
            <a:r>
              <a:rPr lang="en-US" dirty="0">
                <a:latin typeface="Garamond" panose="02020404030301010803" pitchFamily="18" charset="0"/>
                <a:cs typeface="Times New Roman" panose="02020603050405020304" pitchFamily="18" charset="0"/>
              </a:rPr>
              <a:t>A Ballot is “</a:t>
            </a:r>
            <a:r>
              <a:rPr lang="en-US" b="1" dirty="0">
                <a:latin typeface="Garamond" panose="02020404030301010803" pitchFamily="18" charset="0"/>
                <a:cs typeface="Times New Roman" panose="02020603050405020304" pitchFamily="18" charset="0"/>
              </a:rPr>
              <a:t>Cast</a:t>
            </a:r>
            <a:r>
              <a:rPr lang="en-US" dirty="0">
                <a:latin typeface="Garamond" panose="02020404030301010803" pitchFamily="18" charset="0"/>
                <a:cs typeface="Times New Roman" panose="02020603050405020304" pitchFamily="18" charset="0"/>
              </a:rPr>
              <a:t>” when it is received by the Town Clerk’s office.  If a mail-in ballot has not been cast, then the voter can receive a ballot.  If you are not sure, call the Warden/Clerk.</a:t>
            </a:r>
          </a:p>
          <a:p>
            <a:r>
              <a:rPr lang="en-US" dirty="0">
                <a:latin typeface="Garamond" panose="02020404030301010803" pitchFamily="18" charset="0"/>
                <a:cs typeface="Times New Roman" panose="02020603050405020304" pitchFamily="18" charset="0"/>
              </a:rPr>
              <a:t>If the screen says “</a:t>
            </a:r>
            <a:r>
              <a:rPr lang="en-US" b="1" dirty="0">
                <a:latin typeface="Garamond" panose="02020404030301010803" pitchFamily="18" charset="0"/>
                <a:cs typeface="Times New Roman" panose="02020603050405020304" pitchFamily="18" charset="0"/>
              </a:rPr>
              <a:t>Absentee Received or Early Ballot Received</a:t>
            </a:r>
            <a:r>
              <a:rPr lang="en-US" dirty="0">
                <a:latin typeface="Garamond" panose="02020404030301010803" pitchFamily="18" charset="0"/>
                <a:cs typeface="Times New Roman" panose="02020603050405020304" pitchFamily="18" charset="0"/>
              </a:rPr>
              <a:t>” then the ballot has been received by the Town Clerk’s office and the voter cannot vote again.</a:t>
            </a:r>
          </a:p>
          <a:p>
            <a:r>
              <a:rPr lang="en-US" dirty="0">
                <a:latin typeface="Garamond" panose="02020404030301010803" pitchFamily="18" charset="0"/>
                <a:cs typeface="Times New Roman" panose="02020603050405020304" pitchFamily="18" charset="0"/>
              </a:rPr>
              <a:t>If the screen says “</a:t>
            </a:r>
            <a:r>
              <a:rPr lang="en-US" b="1" dirty="0">
                <a:latin typeface="Garamond" panose="02020404030301010803" pitchFamily="18" charset="0"/>
                <a:cs typeface="Times New Roman" panose="02020603050405020304" pitchFamily="18" charset="0"/>
              </a:rPr>
              <a:t>Absentee or Early Ballot Sent</a:t>
            </a:r>
            <a:r>
              <a:rPr lang="en-US" dirty="0">
                <a:latin typeface="Garamond" panose="02020404030301010803" pitchFamily="18" charset="0"/>
                <a:cs typeface="Times New Roman" panose="02020603050405020304" pitchFamily="18" charset="0"/>
              </a:rPr>
              <a:t>”, the ballot has not been received back and the Voter can get a ballot.</a:t>
            </a:r>
          </a:p>
          <a:p>
            <a:r>
              <a:rPr lang="en-US" dirty="0">
                <a:latin typeface="Garamond" panose="02020404030301010803" pitchFamily="18" charset="0"/>
                <a:cs typeface="Times New Roman" panose="02020603050405020304" pitchFamily="18" charset="0"/>
              </a:rPr>
              <a:t>If the screen says “</a:t>
            </a:r>
            <a:r>
              <a:rPr lang="en-US" b="1" dirty="0">
                <a:latin typeface="Garamond" panose="02020404030301010803" pitchFamily="18" charset="0"/>
                <a:cs typeface="Times New Roman" panose="02020603050405020304" pitchFamily="18" charset="0"/>
              </a:rPr>
              <a:t>Voted</a:t>
            </a:r>
            <a:r>
              <a:rPr lang="en-US" dirty="0">
                <a:latin typeface="Garamond" panose="02020404030301010803" pitchFamily="18" charset="0"/>
                <a:cs typeface="Times New Roman" panose="02020603050405020304" pitchFamily="18" charset="0"/>
              </a:rPr>
              <a:t>” the voter cannot vote again.  </a:t>
            </a:r>
          </a:p>
          <a:p>
            <a:endParaRPr lang="en-US" dirty="0"/>
          </a:p>
        </p:txBody>
      </p:sp>
      <p:sp>
        <p:nvSpPr>
          <p:cNvPr id="4" name="Slide Number Placeholder 3">
            <a:extLst>
              <a:ext uri="{FF2B5EF4-FFF2-40B4-BE49-F238E27FC236}">
                <a16:creationId xmlns:a16="http://schemas.microsoft.com/office/drawing/2014/main" id="{9EF85B36-A97D-47CF-9789-51015CF08A82}"/>
              </a:ext>
            </a:extLst>
          </p:cNvPr>
          <p:cNvSpPr>
            <a:spLocks noGrp="1"/>
          </p:cNvSpPr>
          <p:nvPr>
            <p:ph type="sldNum" sz="quarter" idx="12"/>
          </p:nvPr>
        </p:nvSpPr>
        <p:spPr/>
        <p:txBody>
          <a:bodyPr/>
          <a:lstStyle/>
          <a:p>
            <a:fld id="{9DB7A8FC-65B0-4561-96B2-25965A5B528E}" type="slidenum">
              <a:rPr lang="en-US" smtClean="0"/>
              <a:pPr/>
              <a:t>13</a:t>
            </a:fld>
            <a:endParaRPr lang="en-US" dirty="0"/>
          </a:p>
        </p:txBody>
      </p:sp>
    </p:spTree>
    <p:extLst>
      <p:ext uri="{BB962C8B-B14F-4D97-AF65-F5344CB8AC3E}">
        <p14:creationId xmlns:p14="http://schemas.microsoft.com/office/powerpoint/2010/main" val="540767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b="1" dirty="0">
                <a:latin typeface="Garamond" panose="02020404030301010803" pitchFamily="18" charset="0"/>
              </a:rPr>
              <a:t>Checking in VBM Ballots</a:t>
            </a:r>
          </a:p>
        </p:txBody>
      </p:sp>
      <p:sp>
        <p:nvSpPr>
          <p:cNvPr id="3" name="Content Placeholder 2"/>
          <p:cNvSpPr>
            <a:spLocks noGrp="1"/>
          </p:cNvSpPr>
          <p:nvPr>
            <p:ph idx="1"/>
          </p:nvPr>
        </p:nvSpPr>
        <p:spPr>
          <a:xfrm>
            <a:off x="457200" y="1066800"/>
            <a:ext cx="8229600" cy="5334000"/>
          </a:xfrm>
        </p:spPr>
        <p:txBody>
          <a:bodyPr>
            <a:normAutofit fontScale="92500" lnSpcReduction="20000"/>
          </a:bodyPr>
          <a:lstStyle/>
          <a:p>
            <a:pPr>
              <a:buNone/>
            </a:pPr>
            <a:r>
              <a:rPr lang="en-US" dirty="0">
                <a:latin typeface="Garamond" panose="02020404030301010803" pitchFamily="18" charset="0"/>
              </a:rPr>
              <a:t>	</a:t>
            </a:r>
          </a:p>
          <a:p>
            <a:pPr>
              <a:buNone/>
            </a:pPr>
            <a:r>
              <a:rPr lang="en-US" sz="3600" b="1" dirty="0">
                <a:latin typeface="Garamond" panose="02020404030301010803" pitchFamily="18" charset="0"/>
              </a:rPr>
              <a:t>	Ballots should not be removed from the envelope until after they are checked in.</a:t>
            </a:r>
          </a:p>
          <a:p>
            <a:r>
              <a:rPr lang="en-US" sz="3600" dirty="0">
                <a:latin typeface="Garamond" panose="02020404030301010803" pitchFamily="18" charset="0"/>
              </a:rPr>
              <a:t>The Warden or Clerk will read the address and name of the voter from the inner envelope at the Check-In table.</a:t>
            </a:r>
          </a:p>
          <a:p>
            <a:r>
              <a:rPr lang="en-US" sz="3600" dirty="0">
                <a:latin typeface="Garamond" panose="02020404030301010803" pitchFamily="18" charset="0"/>
              </a:rPr>
              <a:t>Inspector will look for the address and name on the Poll Pad, repeat the voter’s address &amp; name out loud and select “</a:t>
            </a:r>
            <a:r>
              <a:rPr lang="en-US" sz="3600" b="1" dirty="0">
                <a:latin typeface="Garamond" panose="02020404030301010803" pitchFamily="18" charset="0"/>
              </a:rPr>
              <a:t>Process Early Ballot</a:t>
            </a:r>
            <a:r>
              <a:rPr lang="en-US" sz="3600" dirty="0">
                <a:latin typeface="Garamond" panose="02020404030301010803" pitchFamily="18" charset="0"/>
              </a:rPr>
              <a:t>”</a:t>
            </a:r>
          </a:p>
          <a:p>
            <a:r>
              <a:rPr lang="en-US" sz="3600" dirty="0">
                <a:latin typeface="Garamond" panose="02020404030301010803" pitchFamily="18" charset="0"/>
              </a:rPr>
              <a:t>Put in passcode (KNOW), select </a:t>
            </a:r>
            <a:r>
              <a:rPr lang="en-US" sz="3600" b="1" dirty="0">
                <a:latin typeface="Garamond" panose="02020404030301010803" pitchFamily="18" charset="0"/>
              </a:rPr>
              <a:t>Done</a:t>
            </a:r>
            <a:r>
              <a:rPr lang="en-US" sz="3600" dirty="0">
                <a:latin typeface="Garamond" panose="02020404030301010803" pitchFamily="18" charset="0"/>
              </a:rPr>
              <a:t> and complete process.</a:t>
            </a:r>
          </a:p>
          <a:p>
            <a:endParaRPr lang="en-US" sz="3600" dirty="0">
              <a:latin typeface="Garamond" panose="02020404030301010803" pitchFamily="18" charset="0"/>
            </a:endParaRPr>
          </a:p>
          <a:p>
            <a:pPr marL="0" indent="0">
              <a:buNone/>
            </a:pPr>
            <a:endParaRPr lang="en-US" sz="3600" dirty="0">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D95E17-4381-40BD-A1B8-0D8D757B421A}"/>
              </a:ext>
            </a:extLst>
          </p:cNvPr>
          <p:cNvSpPr>
            <a:spLocks noGrp="1"/>
          </p:cNvSpPr>
          <p:nvPr>
            <p:ph type="sldNum" sz="quarter" idx="12"/>
          </p:nvPr>
        </p:nvSpPr>
        <p:spPr/>
        <p:txBody>
          <a:bodyPr/>
          <a:lstStyle/>
          <a:p>
            <a:fld id="{9DB7A8FC-65B0-4561-96B2-25965A5B528E}" type="slidenum">
              <a:rPr lang="en-US" smtClean="0"/>
              <a:pPr/>
              <a:t>15</a:t>
            </a:fld>
            <a:endParaRPr lang="en-US" dirty="0"/>
          </a:p>
        </p:txBody>
      </p:sp>
      <p:pic>
        <p:nvPicPr>
          <p:cNvPr id="3" name="Picture 2">
            <a:extLst>
              <a:ext uri="{FF2B5EF4-FFF2-40B4-BE49-F238E27FC236}">
                <a16:creationId xmlns:a16="http://schemas.microsoft.com/office/drawing/2014/main" id="{8CCC2433-CDCE-46CF-B54C-A9E2B74244E3}"/>
              </a:ext>
            </a:extLst>
          </p:cNvPr>
          <p:cNvPicPr>
            <a:picLocks noChangeAspect="1"/>
          </p:cNvPicPr>
          <p:nvPr/>
        </p:nvPicPr>
        <p:blipFill>
          <a:blip r:embed="rId2"/>
          <a:stretch>
            <a:fillRect/>
          </a:stretch>
        </p:blipFill>
        <p:spPr>
          <a:xfrm>
            <a:off x="899999" y="520733"/>
            <a:ext cx="7344001" cy="5816534"/>
          </a:xfrm>
          <a:prstGeom prst="rect">
            <a:avLst/>
          </a:prstGeom>
        </p:spPr>
      </p:pic>
    </p:spTree>
    <p:extLst>
      <p:ext uri="{BB962C8B-B14F-4D97-AF65-F5344CB8AC3E}">
        <p14:creationId xmlns:p14="http://schemas.microsoft.com/office/powerpoint/2010/main" val="3148604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aramond" panose="02020404030301010803" pitchFamily="18" charset="0"/>
              </a:rPr>
              <a:t>SPOILED BALLOTS</a:t>
            </a:r>
          </a:p>
        </p:txBody>
      </p:sp>
      <p:sp>
        <p:nvSpPr>
          <p:cNvPr id="3" name="Content Placeholder 2"/>
          <p:cNvSpPr>
            <a:spLocks noGrp="1"/>
          </p:cNvSpPr>
          <p:nvPr>
            <p:ph idx="1"/>
          </p:nvPr>
        </p:nvSpPr>
        <p:spPr/>
        <p:txBody>
          <a:bodyPr>
            <a:normAutofit fontScale="77500" lnSpcReduction="20000"/>
          </a:bodyPr>
          <a:lstStyle/>
          <a:p>
            <a:r>
              <a:rPr lang="en-US" dirty="0">
                <a:latin typeface="Garamond" panose="02020404030301010803" pitchFamily="18" charset="0"/>
              </a:rPr>
              <a:t>Voters who state they made a mistake in marking their ballot may request a </a:t>
            </a:r>
            <a:r>
              <a:rPr lang="en-US" b="1" u="sng" dirty="0">
                <a:latin typeface="Garamond" panose="02020404030301010803" pitchFamily="18" charset="0"/>
              </a:rPr>
              <a:t>new ballot of the same party</a:t>
            </a:r>
            <a:r>
              <a:rPr lang="en-US" b="1" dirty="0">
                <a:latin typeface="Garamond" panose="02020404030301010803" pitchFamily="18" charset="0"/>
              </a:rPr>
              <a:t> </a:t>
            </a:r>
            <a:r>
              <a:rPr lang="en-US" dirty="0">
                <a:latin typeface="Garamond" panose="02020404030301010803" pitchFamily="18" charset="0"/>
              </a:rPr>
              <a:t>as the first ballot they received. If this happens…</a:t>
            </a:r>
            <a:r>
              <a:rPr lang="en-US" b="1" dirty="0">
                <a:latin typeface="Garamond" panose="02020404030301010803" pitchFamily="18" charset="0"/>
              </a:rPr>
              <a:t>Call the Warden!</a:t>
            </a:r>
          </a:p>
          <a:p>
            <a:pPr marL="0" indent="0">
              <a:buNone/>
            </a:pPr>
            <a:endParaRPr lang="en-US" b="1" u="sng" dirty="0">
              <a:latin typeface="Garamond" panose="02020404030301010803" pitchFamily="18" charset="0"/>
            </a:endParaRPr>
          </a:p>
          <a:p>
            <a:r>
              <a:rPr lang="en-US" dirty="0">
                <a:latin typeface="Garamond" panose="02020404030301010803" pitchFamily="18" charset="0"/>
              </a:rPr>
              <a:t>If a voter spoils a second ballot, the voter may obtain a third ballot. If this happens…</a:t>
            </a:r>
            <a:r>
              <a:rPr lang="en-US" b="1" dirty="0">
                <a:latin typeface="Garamond" panose="02020404030301010803" pitchFamily="18" charset="0"/>
              </a:rPr>
              <a:t>Call the Warden! </a:t>
            </a:r>
          </a:p>
          <a:p>
            <a:pPr marL="0" indent="0">
              <a:buNone/>
            </a:pPr>
            <a:endParaRPr lang="en-US" b="1" dirty="0">
              <a:latin typeface="Garamond" panose="02020404030301010803" pitchFamily="18" charset="0"/>
            </a:endParaRPr>
          </a:p>
          <a:p>
            <a:r>
              <a:rPr lang="en-US" dirty="0">
                <a:latin typeface="Garamond" panose="02020404030301010803" pitchFamily="18" charset="0"/>
              </a:rPr>
              <a:t>No more ballots after three have been issued. If this happens…</a:t>
            </a:r>
            <a:r>
              <a:rPr lang="en-US" b="1" dirty="0">
                <a:latin typeface="Garamond" panose="02020404030301010803" pitchFamily="18" charset="0"/>
              </a:rPr>
              <a:t>Call the Warden!</a:t>
            </a:r>
            <a:endParaRPr lang="en-US" dirty="0">
              <a:latin typeface="Garamond" panose="02020404030301010803" pitchFamily="18" charset="0"/>
            </a:endParaRPr>
          </a:p>
          <a:p>
            <a:pPr marL="0" indent="0">
              <a:buNone/>
            </a:pPr>
            <a:endParaRPr lang="en-US" dirty="0">
              <a:latin typeface="Garamond" panose="02020404030301010803" pitchFamily="18" charset="0"/>
            </a:endParaRPr>
          </a:p>
          <a:p>
            <a:r>
              <a:rPr lang="en-US" dirty="0">
                <a:latin typeface="Garamond" panose="02020404030301010803" pitchFamily="18" charset="0"/>
              </a:rPr>
              <a:t>A ballot that is spoiled by a voter is marked “Spoiled” </a:t>
            </a:r>
            <a:r>
              <a:rPr lang="en-US" b="1" dirty="0">
                <a:latin typeface="Garamond" panose="02020404030301010803" pitchFamily="18" charset="0"/>
              </a:rPr>
              <a:t>by the Warden </a:t>
            </a:r>
            <a:r>
              <a:rPr lang="en-US" dirty="0">
                <a:latin typeface="Garamond" panose="02020404030301010803" pitchFamily="18" charset="0"/>
              </a:rPr>
              <a:t>and sealed in an envelope without being examined. (This event is recorded in the Clerk’s Book)</a:t>
            </a:r>
          </a:p>
        </p:txBody>
      </p:sp>
      <p:sp>
        <p:nvSpPr>
          <p:cNvPr id="4" name="Slide Number Placeholder 3"/>
          <p:cNvSpPr>
            <a:spLocks noGrp="1"/>
          </p:cNvSpPr>
          <p:nvPr>
            <p:ph type="sldNum" sz="quarter" idx="12"/>
          </p:nvPr>
        </p:nvSpPr>
        <p:spPr/>
        <p:txBody>
          <a:bodyPr/>
          <a:lstStyle/>
          <a:p>
            <a:fld id="{9DB7A8FC-65B0-4561-96B2-25965A5B528E}"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366" y="342107"/>
            <a:ext cx="8229600" cy="1143000"/>
          </a:xfrm>
        </p:spPr>
        <p:txBody>
          <a:bodyPr>
            <a:noAutofit/>
          </a:bodyPr>
          <a:lstStyle/>
          <a:p>
            <a:r>
              <a:rPr lang="en-US" sz="3400" b="1" dirty="0">
                <a:latin typeface="Garamond" panose="02020404030301010803" pitchFamily="18" charset="0"/>
              </a:rPr>
              <a:t>My table is running out of ballots, can’t I get some from a neighboring table?</a:t>
            </a:r>
          </a:p>
        </p:txBody>
      </p:sp>
      <p:sp>
        <p:nvSpPr>
          <p:cNvPr id="4" name="Slide Number Placeholder 3"/>
          <p:cNvSpPr>
            <a:spLocks noGrp="1"/>
          </p:cNvSpPr>
          <p:nvPr>
            <p:ph type="sldNum" sz="quarter" idx="12"/>
          </p:nvPr>
        </p:nvSpPr>
        <p:spPr/>
        <p:txBody>
          <a:bodyPr/>
          <a:lstStyle/>
          <a:p>
            <a:fld id="{9DB7A8FC-65B0-4561-96B2-25965A5B528E}" type="slidenum">
              <a:rPr lang="en-US" smtClean="0"/>
              <a:pPr/>
              <a:t>17</a:t>
            </a:fld>
            <a:endParaRPr lang="en-US" dirty="0"/>
          </a:p>
        </p:txBody>
      </p:sp>
      <p:sp>
        <p:nvSpPr>
          <p:cNvPr id="5" name="Content Placeholder 2"/>
          <p:cNvSpPr txBox="1">
            <a:spLocks/>
          </p:cNvSpPr>
          <p:nvPr/>
        </p:nvSpPr>
        <p:spPr>
          <a:xfrm>
            <a:off x="2315391" y="4800600"/>
            <a:ext cx="4191000" cy="98368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3400" dirty="0">
                <a:latin typeface="Garamond" panose="02020404030301010803" pitchFamily="18" charset="0"/>
              </a:rPr>
              <a:t>Ballots are accounted for by precinct and are transported to and from the tables by the Wardens and Clerks</a:t>
            </a:r>
            <a:endParaRPr lang="en-US" sz="2600" dirty="0">
              <a:latin typeface="Garamond" panose="02020404030301010803" pitchFamily="18" charset="0"/>
            </a:endParaRPr>
          </a:p>
          <a:p>
            <a:pPr marL="0" indent="0" algn="ctr">
              <a:buFont typeface="Arial" pitchFamily="34" charset="0"/>
              <a:buNone/>
            </a:pPr>
            <a:endParaRPr lang="en-US" sz="2600" dirty="0">
              <a:latin typeface="Garamond" panose="02020404030301010803" pitchFamily="18" charset="0"/>
            </a:endParaRPr>
          </a:p>
          <a:p>
            <a:pPr marL="0" indent="0" algn="ctr">
              <a:buFont typeface="Arial" pitchFamily="34" charset="0"/>
              <a:buNone/>
            </a:pPr>
            <a:endParaRPr lang="en-US" sz="2600" dirty="0">
              <a:latin typeface="Garamond" panose="02020404030301010803" pitchFamily="18" charset="0"/>
            </a:endParaRPr>
          </a:p>
          <a:p>
            <a:pPr marL="0" indent="0">
              <a:buFont typeface="Arial" pitchFamily="34" charset="0"/>
              <a:buNone/>
            </a:pPr>
            <a:endParaRPr lang="en-US" sz="2600" dirty="0">
              <a:latin typeface="Garamond" panose="02020404030301010803" pitchFamily="18" charset="0"/>
            </a:endParaRPr>
          </a:p>
          <a:p>
            <a:pPr marL="0" indent="0">
              <a:buFont typeface="Arial" pitchFamily="34" charset="0"/>
              <a:buNone/>
            </a:pPr>
            <a:endParaRPr lang="en-US" dirty="0"/>
          </a:p>
        </p:txBody>
      </p:sp>
      <p:sp>
        <p:nvSpPr>
          <p:cNvPr id="8" name="Content Placeholder 2"/>
          <p:cNvSpPr txBox="1">
            <a:spLocks/>
          </p:cNvSpPr>
          <p:nvPr/>
        </p:nvSpPr>
        <p:spPr>
          <a:xfrm>
            <a:off x="3704408" y="2895600"/>
            <a:ext cx="1412966" cy="762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3400" b="1" dirty="0">
                <a:solidFill>
                  <a:srgbClr val="FF0000"/>
                </a:solidFill>
                <a:latin typeface="Garamond" panose="02020404030301010803" pitchFamily="18" charset="0"/>
              </a:rPr>
              <a:t>No</a:t>
            </a:r>
            <a:r>
              <a:rPr lang="en-US" sz="2600" b="1" dirty="0">
                <a:solidFill>
                  <a:srgbClr val="FF0000"/>
                </a:solidFill>
                <a:latin typeface="Garamond" panose="02020404030301010803" pitchFamily="18" charset="0"/>
              </a:rPr>
              <a:t>.</a:t>
            </a:r>
          </a:p>
          <a:p>
            <a:pPr marL="0" indent="0" algn="ctr">
              <a:buFont typeface="Arial" pitchFamily="34" charset="0"/>
              <a:buNone/>
            </a:pPr>
            <a:endParaRPr lang="en-US" sz="2600" dirty="0">
              <a:latin typeface="Garamond" panose="02020404030301010803" pitchFamily="18" charset="0"/>
            </a:endParaRPr>
          </a:p>
          <a:p>
            <a:pPr marL="0" indent="0" algn="ctr">
              <a:buFont typeface="Arial" pitchFamily="34" charset="0"/>
              <a:buNone/>
            </a:pPr>
            <a:endParaRPr lang="en-US" sz="2600" dirty="0">
              <a:latin typeface="Garamond" panose="02020404030301010803" pitchFamily="18" charset="0"/>
            </a:endParaRPr>
          </a:p>
          <a:p>
            <a:pPr marL="0" indent="0">
              <a:buFont typeface="Arial" pitchFamily="34" charset="0"/>
              <a:buNone/>
            </a:pPr>
            <a:endParaRPr lang="en-US" sz="2600" dirty="0">
              <a:latin typeface="Garamond" panose="02020404030301010803" pitchFamily="18" charset="0"/>
            </a:endParaRPr>
          </a:p>
          <a:p>
            <a:pPr marL="0" indent="0">
              <a:buFont typeface="Arial" pitchFamily="34" charset="0"/>
              <a:buNone/>
            </a:pPr>
            <a:endParaRPr lang="en-US" dirty="0"/>
          </a:p>
        </p:txBody>
      </p:sp>
    </p:spTree>
    <p:extLst>
      <p:ext uri="{BB962C8B-B14F-4D97-AF65-F5344CB8AC3E}">
        <p14:creationId xmlns:p14="http://schemas.microsoft.com/office/powerpoint/2010/main" val="2445757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Garamond" panose="02020404030301010803" pitchFamily="18" charset="0"/>
              </a:rPr>
              <a:t>Voters with ID Indicated on List</a:t>
            </a:r>
          </a:p>
        </p:txBody>
      </p:sp>
      <p:sp>
        <p:nvSpPr>
          <p:cNvPr id="3" name="Content Placeholder 2"/>
          <p:cNvSpPr>
            <a:spLocks noGrp="1"/>
          </p:cNvSpPr>
          <p:nvPr>
            <p:ph idx="1"/>
          </p:nvPr>
        </p:nvSpPr>
        <p:spPr>
          <a:xfrm>
            <a:off x="457200" y="1371600"/>
            <a:ext cx="8229600" cy="4754563"/>
          </a:xfrm>
        </p:spPr>
        <p:txBody>
          <a:bodyPr>
            <a:noAutofit/>
          </a:bodyPr>
          <a:lstStyle/>
          <a:p>
            <a:r>
              <a:rPr lang="en-US" sz="2500" dirty="0">
                <a:latin typeface="Garamond" panose="02020404030301010803" pitchFamily="18" charset="0"/>
              </a:rPr>
              <a:t>Voters with ID next to their names must show identification with the name and the address where they are registered. If they show an ID with name and address (as registered), they may be given a ballot. </a:t>
            </a:r>
          </a:p>
          <a:p>
            <a:r>
              <a:rPr lang="en-US" sz="2500" dirty="0">
                <a:latin typeface="Garamond" panose="02020404030301010803" pitchFamily="18" charset="0"/>
              </a:rPr>
              <a:t>Acceptable forms of ID include a driver’s license, current photo ID issued by the RMV or other State agencies, current utility bill, paycheck or other government document showing voter’s name and address. ID on a phone is acceptable. </a:t>
            </a:r>
            <a:r>
              <a:rPr lang="en-US" sz="2500" b="1" dirty="0">
                <a:latin typeface="Garamond" panose="02020404030301010803" pitchFamily="18" charset="0"/>
              </a:rPr>
              <a:t>Questions? Call The Warden! </a:t>
            </a:r>
          </a:p>
          <a:p>
            <a:r>
              <a:rPr lang="en-US" sz="2500" dirty="0">
                <a:latin typeface="Garamond" panose="02020404030301010803" pitchFamily="18" charset="0"/>
              </a:rPr>
              <a:t>If there is a voter with ID next to their name who does not have proper ID, </a:t>
            </a:r>
            <a:r>
              <a:rPr lang="en-US" sz="2500" b="1" dirty="0">
                <a:latin typeface="Garamond" panose="02020404030301010803" pitchFamily="18" charset="0"/>
              </a:rPr>
              <a:t>call the Warden! </a:t>
            </a:r>
          </a:p>
          <a:p>
            <a:pPr marL="0" indent="0" algn="ctr">
              <a:buNone/>
            </a:pPr>
            <a:r>
              <a:rPr lang="en-US" sz="2800" b="1" dirty="0">
                <a:solidFill>
                  <a:srgbClr val="FF0000"/>
                </a:solidFill>
                <a:latin typeface="Garamond" panose="02020404030301010803" pitchFamily="18" charset="0"/>
              </a:rPr>
              <a:t>DO NOT TURN ANY VOTER AWAY!</a:t>
            </a:r>
          </a:p>
        </p:txBody>
      </p:sp>
      <p:sp>
        <p:nvSpPr>
          <p:cNvPr id="4" name="Slide Number Placeholder 3"/>
          <p:cNvSpPr>
            <a:spLocks noGrp="1"/>
          </p:cNvSpPr>
          <p:nvPr>
            <p:ph type="sldNum" sz="quarter" idx="12"/>
          </p:nvPr>
        </p:nvSpPr>
        <p:spPr/>
        <p:txBody>
          <a:bodyPr/>
          <a:lstStyle/>
          <a:p>
            <a:fld id="{9DB7A8FC-65B0-4561-96B2-25965A5B528E}"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a:latin typeface="Garamond" panose="02020404030301010803" pitchFamily="18" charset="0"/>
              </a:rPr>
              <a:t>Ballot Box Workers</a:t>
            </a:r>
          </a:p>
        </p:txBody>
      </p:sp>
      <p:sp>
        <p:nvSpPr>
          <p:cNvPr id="3" name="Content Placeholder 2"/>
          <p:cNvSpPr>
            <a:spLocks noGrp="1"/>
          </p:cNvSpPr>
          <p:nvPr>
            <p:ph idx="1"/>
          </p:nvPr>
        </p:nvSpPr>
        <p:spPr>
          <a:xfrm>
            <a:off x="457200" y="838200"/>
            <a:ext cx="8229600" cy="5791200"/>
          </a:xfrm>
        </p:spPr>
        <p:txBody>
          <a:bodyPr>
            <a:noAutofit/>
          </a:bodyPr>
          <a:lstStyle/>
          <a:p>
            <a:r>
              <a:rPr lang="en-US" sz="2000" b="1" dirty="0">
                <a:latin typeface="Garamond" panose="02020404030301010803" pitchFamily="18" charset="0"/>
                <a:cs typeface="Times New Roman" panose="02020603050405020304" pitchFamily="18" charset="0"/>
              </a:rPr>
              <a:t>Verify that voter is putting ballot into correct precinct ballot box.</a:t>
            </a:r>
          </a:p>
          <a:p>
            <a:r>
              <a:rPr lang="en-US" sz="2000" b="1" dirty="0">
                <a:latin typeface="Garamond" panose="02020404030301010803" pitchFamily="18" charset="0"/>
                <a:cs typeface="Times New Roman" panose="02020603050405020304" pitchFamily="18" charset="0"/>
              </a:rPr>
              <a:t>Make every effort not to look at any completed ballots</a:t>
            </a:r>
          </a:p>
          <a:p>
            <a:r>
              <a:rPr lang="en-US" sz="2000" b="1" dirty="0">
                <a:latin typeface="Garamond" panose="02020404030301010803" pitchFamily="18" charset="0"/>
                <a:cs typeface="Times New Roman" panose="02020603050405020304" pitchFamily="18" charset="0"/>
              </a:rPr>
              <a:t>ONLY THE VOTER HANDLES THEIR VOTED BALLOT</a:t>
            </a:r>
            <a:r>
              <a:rPr lang="en-US" sz="2000" dirty="0">
                <a:latin typeface="Garamond" panose="02020404030301010803" pitchFamily="18" charset="0"/>
                <a:cs typeface="Times New Roman" panose="02020603050405020304" pitchFamily="18" charset="0"/>
              </a:rPr>
              <a:t>. Children </a:t>
            </a:r>
            <a:r>
              <a:rPr lang="en-US" sz="2000" u="sng" dirty="0">
                <a:latin typeface="Garamond" panose="02020404030301010803" pitchFamily="18" charset="0"/>
                <a:cs typeface="Times New Roman" panose="02020603050405020304" pitchFamily="18" charset="0"/>
              </a:rPr>
              <a:t>may not </a:t>
            </a:r>
            <a:r>
              <a:rPr lang="en-US" sz="2000" dirty="0">
                <a:latin typeface="Garamond" panose="02020404030301010803" pitchFamily="18" charset="0"/>
                <a:cs typeface="Times New Roman" panose="02020603050405020304" pitchFamily="18" charset="0"/>
              </a:rPr>
              <a:t>feed the ballot into the scanner!    </a:t>
            </a:r>
          </a:p>
          <a:p>
            <a:r>
              <a:rPr lang="en-US" sz="2000" dirty="0">
                <a:latin typeface="Garamond" panose="02020404030301010803" pitchFamily="18" charset="0"/>
                <a:cs typeface="Times New Roman" panose="02020603050405020304" pitchFamily="18" charset="0"/>
              </a:rPr>
              <a:t>If a ballot does not go through the tabulator on the first try, </a:t>
            </a:r>
            <a:r>
              <a:rPr lang="en-US" sz="2000" b="1" u="sng" dirty="0">
                <a:latin typeface="Garamond" panose="02020404030301010803" pitchFamily="18" charset="0"/>
                <a:cs typeface="Times New Roman" panose="02020603050405020304" pitchFamily="18" charset="0"/>
              </a:rPr>
              <a:t>THE MACHINE WILL FLASH A MESSAGE ON THE SCREEN, PLEASE READ THE MESSAGE AND HAVE THE VOTER PROCEED ACCORDINGLY. </a:t>
            </a:r>
            <a:r>
              <a:rPr lang="en-US" sz="2000" b="1" dirty="0">
                <a:latin typeface="Garamond" panose="02020404030301010803" pitchFamily="18" charset="0"/>
                <a:cs typeface="Times New Roman" panose="02020603050405020304" pitchFamily="18" charset="0"/>
              </a:rPr>
              <a:t> </a:t>
            </a:r>
          </a:p>
          <a:p>
            <a:r>
              <a:rPr lang="en-US" sz="2400" b="1" u="sng" dirty="0">
                <a:latin typeface="Garamond" panose="02020404030301010803" pitchFamily="18" charset="0"/>
                <a:cs typeface="Times New Roman" panose="02020603050405020304" pitchFamily="18" charset="0"/>
              </a:rPr>
              <a:t>Call the Warden </a:t>
            </a:r>
            <a:r>
              <a:rPr lang="en-US" sz="2400" u="sng" dirty="0">
                <a:latin typeface="Garamond" panose="02020404030301010803" pitchFamily="18" charset="0"/>
                <a:cs typeface="Times New Roman" panose="02020603050405020304" pitchFamily="18" charset="0"/>
              </a:rPr>
              <a:t>if there is a problem or if you need assistance.</a:t>
            </a:r>
          </a:p>
          <a:p>
            <a:r>
              <a:rPr lang="en-US" sz="2000" b="1" dirty="0">
                <a:latin typeface="Garamond" panose="02020404030301010803" pitchFamily="18" charset="0"/>
                <a:cs typeface="Times New Roman" panose="02020603050405020304" pitchFamily="18" charset="0"/>
              </a:rPr>
              <a:t>Remember</a:t>
            </a:r>
            <a:r>
              <a:rPr lang="en-US" sz="2000" dirty="0">
                <a:latin typeface="Garamond" panose="02020404030301010803" pitchFamily="18" charset="0"/>
                <a:cs typeface="Times New Roman" panose="02020603050405020304" pitchFamily="18" charset="0"/>
              </a:rPr>
              <a:t>!  Do not stand over the tabulator if a voter is putting their ballot through.  Voter should not leave until the ballot is accepted.</a:t>
            </a:r>
          </a:p>
          <a:p>
            <a:pPr>
              <a:buNone/>
            </a:pPr>
            <a:r>
              <a:rPr lang="en-US" sz="2000" dirty="0">
                <a:latin typeface="Garamond" panose="02020404030301010803" pitchFamily="18" charset="0"/>
                <a:cs typeface="Times New Roman" panose="02020603050405020304" pitchFamily="18" charset="0"/>
              </a:rPr>
              <a:t>	 *If there is an overvoted race or a blank race and the voter does not wish to receive another ballot, </a:t>
            </a:r>
            <a:r>
              <a:rPr lang="en-US" sz="2000" u="sng" dirty="0">
                <a:latin typeface="Garamond" panose="02020404030301010803" pitchFamily="18" charset="0"/>
                <a:cs typeface="Times New Roman" panose="02020603050405020304" pitchFamily="18" charset="0"/>
              </a:rPr>
              <a:t>the voter should place the ballot into the back opening</a:t>
            </a:r>
            <a:r>
              <a:rPr lang="en-US" sz="2000" dirty="0">
                <a:latin typeface="Garamond" panose="02020404030301010803" pitchFamily="18" charset="0"/>
                <a:cs typeface="Times New Roman" panose="02020603050405020304" pitchFamily="18" charset="0"/>
              </a:rPr>
              <a:t> of the ballot box (Auxiliary Compartment) and the ballot will be hand-read when the polls close.</a:t>
            </a:r>
          </a:p>
          <a:p>
            <a:pPr marL="0" indent="0">
              <a:buNone/>
            </a:pPr>
            <a:endParaRPr lang="en-US" sz="2000" dirty="0">
              <a:latin typeface="Garamond" panose="02020404030301010803" pitchFamily="18" charset="0"/>
              <a:cs typeface="Times New Roman" panose="02020603050405020304" pitchFamily="18" charset="0"/>
            </a:endParaRPr>
          </a:p>
          <a:p>
            <a:pPr marL="0" indent="0">
              <a:buNone/>
            </a:pPr>
            <a:endParaRPr lang="en-US" sz="2000" dirty="0">
              <a:latin typeface="Garamond" panose="02020404030301010803" pitchFamily="18" charset="0"/>
              <a:cs typeface="Times New Roman" panose="02020603050405020304" pitchFamily="18" charset="0"/>
            </a:endParaRPr>
          </a:p>
          <a:p>
            <a:pPr marL="0" indent="0">
              <a:buNone/>
            </a:pPr>
            <a:endParaRPr lang="en-US" sz="2000" dirty="0">
              <a:latin typeface="Garamond" panose="02020404030301010803"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Garamond" panose="02020404030301010803" pitchFamily="18" charset="0"/>
              </a:rPr>
              <a:t>Election Officers and Police Officers</a:t>
            </a:r>
          </a:p>
        </p:txBody>
      </p:sp>
      <p:sp>
        <p:nvSpPr>
          <p:cNvPr id="3" name="Content Placeholder 2"/>
          <p:cNvSpPr>
            <a:spLocks noGrp="1"/>
          </p:cNvSpPr>
          <p:nvPr>
            <p:ph idx="1"/>
          </p:nvPr>
        </p:nvSpPr>
        <p:spPr/>
        <p:txBody>
          <a:bodyPr>
            <a:normAutofit fontScale="92500" lnSpcReduction="20000"/>
          </a:bodyPr>
          <a:lstStyle/>
          <a:p>
            <a:r>
              <a:rPr lang="en-US" sz="3000" b="1" dirty="0">
                <a:latin typeface="Garamond" panose="02020404030301010803" pitchFamily="18" charset="0"/>
              </a:rPr>
              <a:t>Warden</a:t>
            </a:r>
            <a:r>
              <a:rPr lang="en-US" sz="3000" dirty="0">
                <a:latin typeface="Garamond" panose="02020404030301010803" pitchFamily="18" charset="0"/>
              </a:rPr>
              <a:t>: Officer in charge of their precinct</a:t>
            </a:r>
          </a:p>
          <a:p>
            <a:r>
              <a:rPr lang="en-US" sz="3000" b="1" dirty="0">
                <a:latin typeface="Garamond" panose="02020404030301010803" pitchFamily="18" charset="0"/>
              </a:rPr>
              <a:t>Clerk</a:t>
            </a:r>
            <a:r>
              <a:rPr lang="en-US" sz="3000" dirty="0">
                <a:latin typeface="Garamond" panose="02020404030301010803" pitchFamily="18" charset="0"/>
              </a:rPr>
              <a:t>: Keeps the record book and assists the Warden</a:t>
            </a:r>
          </a:p>
          <a:p>
            <a:r>
              <a:rPr lang="en-US" sz="3000" b="1" dirty="0">
                <a:latin typeface="Garamond" panose="02020404030301010803" pitchFamily="18" charset="0"/>
              </a:rPr>
              <a:t>Inspectors</a:t>
            </a:r>
            <a:r>
              <a:rPr lang="en-US" sz="3000" dirty="0">
                <a:latin typeface="Garamond" panose="02020404030301010803" pitchFamily="18" charset="0"/>
              </a:rPr>
              <a:t>: Check-in voters </a:t>
            </a:r>
          </a:p>
          <a:p>
            <a:r>
              <a:rPr lang="en-US" sz="3000" b="1" dirty="0">
                <a:latin typeface="Garamond" panose="02020404030301010803" pitchFamily="18" charset="0"/>
              </a:rPr>
              <a:t>Ballot Box Inspector: </a:t>
            </a:r>
            <a:r>
              <a:rPr lang="en-US" sz="3000" dirty="0">
                <a:latin typeface="Garamond" panose="02020404030301010803" pitchFamily="18" charset="0"/>
              </a:rPr>
              <a:t>Responsible for making sure all voters cast their ballots in the ballot box at the correct precinct.</a:t>
            </a:r>
          </a:p>
          <a:p>
            <a:r>
              <a:rPr lang="en-US" sz="3000" b="1" dirty="0">
                <a:latin typeface="Garamond" panose="02020404030301010803" pitchFamily="18" charset="0"/>
              </a:rPr>
              <a:t>Greeter</a:t>
            </a:r>
            <a:r>
              <a:rPr lang="en-US" sz="3000" dirty="0">
                <a:latin typeface="Garamond" panose="02020404030301010803" pitchFamily="18" charset="0"/>
              </a:rPr>
              <a:t>-Assists voters with locating their correct precinct. </a:t>
            </a:r>
          </a:p>
          <a:p>
            <a:r>
              <a:rPr lang="en-US" sz="3000" b="1" dirty="0">
                <a:latin typeface="Garamond" panose="02020404030301010803" pitchFamily="18" charset="0"/>
              </a:rPr>
              <a:t>Police Officers </a:t>
            </a:r>
            <a:r>
              <a:rPr lang="en-US" sz="3000" dirty="0">
                <a:latin typeface="Garamond" panose="02020404030301010803" pitchFamily="18" charset="0"/>
              </a:rPr>
              <a:t>are present at each polling place.  They will hold the keys to the ballot boxes during the Election.</a:t>
            </a:r>
          </a:p>
          <a:p>
            <a:endParaRPr lang="en-US" sz="3000" dirty="0">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aramond" panose="02020404030301010803" pitchFamily="18" charset="0"/>
              </a:rPr>
              <a:t>BALLOT BOX CONT.</a:t>
            </a:r>
          </a:p>
        </p:txBody>
      </p:sp>
      <p:sp>
        <p:nvSpPr>
          <p:cNvPr id="3" name="Content Placeholder 2"/>
          <p:cNvSpPr>
            <a:spLocks noGrp="1"/>
          </p:cNvSpPr>
          <p:nvPr>
            <p:ph idx="1"/>
          </p:nvPr>
        </p:nvSpPr>
        <p:spPr>
          <a:xfrm>
            <a:off x="457200" y="1676400"/>
            <a:ext cx="8229600" cy="4876800"/>
          </a:xfrm>
        </p:spPr>
        <p:txBody>
          <a:bodyPr>
            <a:noAutofit/>
          </a:bodyPr>
          <a:lstStyle/>
          <a:p>
            <a:r>
              <a:rPr lang="en-US" sz="2400" dirty="0">
                <a:latin typeface="Garamond" panose="02020404030301010803" pitchFamily="18" charset="0"/>
                <a:cs typeface="Times New Roman" panose="02020603050405020304" pitchFamily="18" charset="0"/>
              </a:rPr>
              <a:t>If there is a malfunction, Voters must still be allowed to vote. All ballots cast during this time must be placed in auxiliary compartment and hand counted after polls close.</a:t>
            </a:r>
            <a:endParaRPr lang="en-US" sz="2200" dirty="0">
              <a:latin typeface="Garamond" panose="02020404030301010803" pitchFamily="18" charset="0"/>
              <a:cs typeface="Times New Roman" panose="02020603050405020304" pitchFamily="18" charset="0"/>
            </a:endParaRPr>
          </a:p>
          <a:p>
            <a:r>
              <a:rPr lang="en-US" sz="2200" dirty="0">
                <a:latin typeface="Garamond" panose="02020404030301010803" pitchFamily="18" charset="0"/>
                <a:cs typeface="Times New Roman" panose="02020603050405020304" pitchFamily="18" charset="0"/>
              </a:rPr>
              <a:t>At end of the night, assist Warden with checking voted ballots for write ins. These will be handed to the Clerk to put into the Write In Envelopes</a:t>
            </a:r>
          </a:p>
          <a:p>
            <a:r>
              <a:rPr lang="en-US" sz="2200" dirty="0">
                <a:latin typeface="Garamond" panose="02020404030301010803" pitchFamily="18" charset="0"/>
                <a:cs typeface="Times New Roman" panose="02020603050405020304" pitchFamily="18" charset="0"/>
              </a:rPr>
              <a:t>The remaining ballots should be put neatly into marked envelopes</a:t>
            </a:r>
          </a:p>
          <a:p>
            <a:r>
              <a:rPr lang="en-US" sz="2200" dirty="0">
                <a:latin typeface="Garamond" panose="02020404030301010803" pitchFamily="18" charset="0"/>
                <a:cs typeface="Times New Roman" panose="02020603050405020304" pitchFamily="18" charset="0"/>
              </a:rPr>
              <a:t>If this is a Primary, separate voted ballots by party and help the Warden put them in the correct envelopes and in the voter bag</a:t>
            </a:r>
          </a:p>
          <a:p>
            <a:r>
              <a:rPr lang="en-US" sz="2200" dirty="0">
                <a:latin typeface="Garamond" panose="02020404030301010803" pitchFamily="18" charset="0"/>
                <a:cs typeface="Times New Roman" panose="02020603050405020304" pitchFamily="18" charset="0"/>
              </a:rPr>
              <a:t>Do not leave until the Warden and Clerk are done</a:t>
            </a:r>
          </a:p>
          <a:p>
            <a:r>
              <a:rPr lang="en-US" sz="2200" dirty="0">
                <a:latin typeface="Garamond" panose="02020404030301010803" pitchFamily="18" charset="0"/>
                <a:cs typeface="Times New Roman" panose="02020603050405020304" pitchFamily="18" charset="0"/>
              </a:rPr>
              <a:t>Sign out before you leave.</a:t>
            </a:r>
          </a:p>
          <a:p>
            <a:endParaRPr lang="en-US" sz="2200" dirty="0">
              <a:highlight>
                <a:srgbClr val="FFFF00"/>
              </a:highlight>
              <a:latin typeface="Garamond" panose="02020404030301010803" pitchFamily="18" charset="0"/>
              <a:cs typeface="Times New Roman" panose="02020603050405020304" pitchFamily="18" charset="0"/>
            </a:endParaRPr>
          </a:p>
          <a:p>
            <a:pPr marL="0" indent="0">
              <a:buNone/>
            </a:pPr>
            <a:endParaRPr lang="en-US" sz="2200" dirty="0">
              <a:highlight>
                <a:srgbClr val="FFFF00"/>
              </a:highlight>
              <a:latin typeface="Garamond" panose="02020404030301010803" pitchFamily="18" charset="0"/>
              <a:cs typeface="Times New Roman" panose="02020603050405020304" pitchFamily="18" charset="0"/>
            </a:endParaRPr>
          </a:p>
          <a:p>
            <a:pPr marL="0" indent="0">
              <a:buNone/>
            </a:pPr>
            <a:endParaRPr lang="en-US" sz="2000" dirty="0">
              <a:latin typeface="Garamond" panose="02020404030301010803"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20</a:t>
            </a:fld>
            <a:endParaRPr lang="en-US" dirty="0"/>
          </a:p>
        </p:txBody>
      </p:sp>
    </p:spTree>
    <p:extLst>
      <p:ext uri="{BB962C8B-B14F-4D97-AF65-F5344CB8AC3E}">
        <p14:creationId xmlns:p14="http://schemas.microsoft.com/office/powerpoint/2010/main" val="1372106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3D511-3DCB-4773-9681-0E4664B03DA0}"/>
              </a:ext>
            </a:extLst>
          </p:cNvPr>
          <p:cNvSpPr>
            <a:spLocks noGrp="1"/>
          </p:cNvSpPr>
          <p:nvPr>
            <p:ph type="title"/>
          </p:nvPr>
        </p:nvSpPr>
        <p:spPr>
          <a:xfrm>
            <a:off x="457200" y="274638"/>
            <a:ext cx="8229600" cy="868362"/>
          </a:xfrm>
        </p:spPr>
        <p:txBody>
          <a:bodyPr>
            <a:normAutofit/>
          </a:bodyPr>
          <a:lstStyle/>
          <a:p>
            <a:r>
              <a:rPr lang="en-US" sz="2800" dirty="0">
                <a:latin typeface="Garamond" panose="02020404030301010803" pitchFamily="18" charset="0"/>
              </a:rPr>
              <a:t>Ballot Box Workers (page 2)</a:t>
            </a:r>
          </a:p>
        </p:txBody>
      </p:sp>
      <p:sp>
        <p:nvSpPr>
          <p:cNvPr id="4" name="Slide Number Placeholder 3">
            <a:extLst>
              <a:ext uri="{FF2B5EF4-FFF2-40B4-BE49-F238E27FC236}">
                <a16:creationId xmlns:a16="http://schemas.microsoft.com/office/drawing/2014/main" id="{5F50D4DD-A918-4845-AD54-4C648A7D806B}"/>
              </a:ext>
            </a:extLst>
          </p:cNvPr>
          <p:cNvSpPr>
            <a:spLocks noGrp="1"/>
          </p:cNvSpPr>
          <p:nvPr>
            <p:ph type="sldNum" sz="quarter" idx="12"/>
          </p:nvPr>
        </p:nvSpPr>
        <p:spPr/>
        <p:txBody>
          <a:bodyPr/>
          <a:lstStyle/>
          <a:p>
            <a:fld id="{9DB7A8FC-65B0-4561-96B2-25965A5B528E}" type="slidenum">
              <a:rPr lang="en-US" smtClean="0"/>
              <a:pPr/>
              <a:t>21</a:t>
            </a:fld>
            <a:endParaRPr lang="en-US" dirty="0"/>
          </a:p>
        </p:txBody>
      </p:sp>
      <p:sp>
        <p:nvSpPr>
          <p:cNvPr id="5" name="Rectangle 4">
            <a:extLst>
              <a:ext uri="{FF2B5EF4-FFF2-40B4-BE49-F238E27FC236}">
                <a16:creationId xmlns:a16="http://schemas.microsoft.com/office/drawing/2014/main" id="{5A501B5D-A15D-4246-8F9F-FF231D9F39AD}"/>
              </a:ext>
            </a:extLst>
          </p:cNvPr>
          <p:cNvSpPr/>
          <p:nvPr/>
        </p:nvSpPr>
        <p:spPr>
          <a:xfrm>
            <a:off x="762000" y="1295400"/>
            <a:ext cx="7010400" cy="5509200"/>
          </a:xfrm>
          <a:prstGeom prst="rect">
            <a:avLst/>
          </a:prstGeom>
        </p:spPr>
        <p:txBody>
          <a:bodyPr wrap="square">
            <a:spAutoFit/>
          </a:bodyPr>
          <a:lstStyle/>
          <a:p>
            <a:r>
              <a:rPr lang="en-US" sz="3200" dirty="0">
                <a:latin typeface="Garamond" panose="02020404030301010803" pitchFamily="18" charset="0"/>
                <a:cs typeface="Times New Roman" panose="02020603050405020304" pitchFamily="18" charset="0"/>
              </a:rPr>
              <a:t>If a ballot is abandoned on top of the voting machine, the ballot box worker should put the ballot into the rear opening of the ballot box (Auxiliary Compartment) to be hand read when the polls close.</a:t>
            </a:r>
          </a:p>
          <a:p>
            <a:r>
              <a:rPr lang="en-US" sz="3200" dirty="0">
                <a:latin typeface="Garamond" panose="02020404030301010803" pitchFamily="18" charset="0"/>
                <a:cs typeface="Times New Roman" panose="02020603050405020304" pitchFamily="18" charset="0"/>
              </a:rPr>
              <a:t>			</a:t>
            </a:r>
          </a:p>
          <a:p>
            <a:endParaRPr lang="en-US" sz="3200" b="1" dirty="0">
              <a:latin typeface="Garamond" panose="02020404030301010803" pitchFamily="18" charset="0"/>
              <a:cs typeface="Times New Roman" panose="02020603050405020304" pitchFamily="18" charset="0"/>
            </a:endParaRPr>
          </a:p>
          <a:p>
            <a:r>
              <a:rPr lang="en-US" sz="3200" b="1" dirty="0">
                <a:latin typeface="Garamond" panose="02020404030301010803" pitchFamily="18" charset="0"/>
                <a:cs typeface="Times New Roman" panose="02020603050405020304" pitchFamily="18" charset="0"/>
              </a:rPr>
              <a:t>    Auxiliary </a:t>
            </a:r>
          </a:p>
          <a:p>
            <a:r>
              <a:rPr lang="en-US" sz="3200" b="1" dirty="0">
                <a:latin typeface="Garamond" panose="02020404030301010803" pitchFamily="18" charset="0"/>
                <a:cs typeface="Times New Roman" panose="02020603050405020304" pitchFamily="18" charset="0"/>
              </a:rPr>
              <a:t>Compartment</a:t>
            </a:r>
          </a:p>
          <a:p>
            <a:endParaRPr lang="en-US" sz="3200" dirty="0">
              <a:latin typeface="Garamond" panose="02020404030301010803" pitchFamily="18" charset="0"/>
              <a:cs typeface="Times New Roman" panose="02020603050405020304" pitchFamily="18" charset="0"/>
            </a:endParaRPr>
          </a:p>
          <a:p>
            <a:endParaRPr lang="en-US" sz="3200" dirty="0">
              <a:latin typeface="Garamond" panose="02020404030301010803"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67625D9-386B-4BDD-AE3B-86C5B54C58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2365" y="4036557"/>
            <a:ext cx="2487635" cy="2691138"/>
          </a:xfrm>
          <a:prstGeom prst="rect">
            <a:avLst/>
          </a:prstGeom>
        </p:spPr>
      </p:pic>
      <p:cxnSp>
        <p:nvCxnSpPr>
          <p:cNvPr id="7" name="Straight Arrow Connector 6">
            <a:extLst>
              <a:ext uri="{FF2B5EF4-FFF2-40B4-BE49-F238E27FC236}">
                <a16:creationId xmlns:a16="http://schemas.microsoft.com/office/drawing/2014/main" id="{660A9C0E-C714-4FBE-925A-FFBEDC3BD589}"/>
              </a:ext>
            </a:extLst>
          </p:cNvPr>
          <p:cNvCxnSpPr>
            <a:cxnSpLocks/>
          </p:cNvCxnSpPr>
          <p:nvPr/>
        </p:nvCxnSpPr>
        <p:spPr>
          <a:xfrm flipV="1">
            <a:off x="3352800" y="4572000"/>
            <a:ext cx="2057400" cy="914400"/>
          </a:xfrm>
          <a:prstGeom prst="straightConnector1">
            <a:avLst/>
          </a:prstGeom>
          <a:ln w="76200">
            <a:tailEnd type="arrow"/>
          </a:ln>
        </p:spPr>
        <p:style>
          <a:lnRef idx="1">
            <a:schemeClr val="accent2"/>
          </a:lnRef>
          <a:fillRef idx="0">
            <a:schemeClr val="accent2"/>
          </a:fillRef>
          <a:effectRef idx="0">
            <a:schemeClr val="accent2"/>
          </a:effectRef>
          <a:fontRef idx="minor">
            <a:schemeClr val="tx1"/>
          </a:fontRef>
        </p:style>
      </p:cxnSp>
      <p:sp>
        <p:nvSpPr>
          <p:cNvPr id="11" name="Rectangle 10">
            <a:extLst>
              <a:ext uri="{FF2B5EF4-FFF2-40B4-BE49-F238E27FC236}">
                <a16:creationId xmlns:a16="http://schemas.microsoft.com/office/drawing/2014/main" id="{40B05E8B-573B-44D4-B543-CCCDC7A445E2}"/>
              </a:ext>
            </a:extLst>
          </p:cNvPr>
          <p:cNvSpPr/>
          <p:nvPr/>
        </p:nvSpPr>
        <p:spPr>
          <a:xfrm>
            <a:off x="762001" y="3244334"/>
            <a:ext cx="2209800" cy="646331"/>
          </a:xfrm>
          <a:prstGeom prst="rect">
            <a:avLst/>
          </a:prstGeom>
        </p:spPr>
        <p:txBody>
          <a:bodyPr wrap="square">
            <a:spAutoFit/>
          </a:bodyPr>
          <a:lstStyle/>
          <a:p>
            <a:endParaRPr lang="en-US" b="1" dirty="0">
              <a:latin typeface="Garamond" panose="020204040303010108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43606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A8170-AA95-4F44-9E78-0CB842A96604}"/>
              </a:ext>
            </a:extLst>
          </p:cNvPr>
          <p:cNvSpPr>
            <a:spLocks noGrp="1"/>
          </p:cNvSpPr>
          <p:nvPr>
            <p:ph type="title"/>
          </p:nvPr>
        </p:nvSpPr>
        <p:spPr>
          <a:xfrm>
            <a:off x="457200" y="274638"/>
            <a:ext cx="8229600" cy="715962"/>
          </a:xfrm>
        </p:spPr>
        <p:txBody>
          <a:bodyPr>
            <a:normAutofit/>
          </a:bodyPr>
          <a:lstStyle/>
          <a:p>
            <a:r>
              <a:rPr lang="en-US" sz="3200" b="1" u="sng" dirty="0">
                <a:latin typeface="Garamond" panose="02020404030301010803" pitchFamily="18" charset="0"/>
              </a:rPr>
              <a:t>Operator Display Messages</a:t>
            </a:r>
          </a:p>
        </p:txBody>
      </p:sp>
      <p:sp>
        <p:nvSpPr>
          <p:cNvPr id="3" name="Content Placeholder 2">
            <a:extLst>
              <a:ext uri="{FF2B5EF4-FFF2-40B4-BE49-F238E27FC236}">
                <a16:creationId xmlns:a16="http://schemas.microsoft.com/office/drawing/2014/main" id="{31E40A7A-D10D-41D0-8793-761ACCDF5956}"/>
              </a:ext>
            </a:extLst>
          </p:cNvPr>
          <p:cNvSpPr>
            <a:spLocks noGrp="1"/>
          </p:cNvSpPr>
          <p:nvPr>
            <p:ph idx="1"/>
          </p:nvPr>
        </p:nvSpPr>
        <p:spPr>
          <a:xfrm>
            <a:off x="457200" y="990601"/>
            <a:ext cx="8229600" cy="5135566"/>
          </a:xfrm>
        </p:spPr>
        <p:txBody>
          <a:bodyPr>
            <a:normAutofit fontScale="92500" lnSpcReduction="10000"/>
          </a:bodyPr>
          <a:lstStyle/>
          <a:p>
            <a:pPr marL="0" indent="0">
              <a:buNone/>
            </a:pPr>
            <a:r>
              <a:rPr lang="en-US" u="sng" dirty="0">
                <a:latin typeface="Garamond" panose="02020404030301010803" pitchFamily="18" charset="0"/>
              </a:rPr>
              <a:t>Invalid ID</a:t>
            </a:r>
          </a:p>
          <a:p>
            <a:pPr marL="0" indent="0">
              <a:buNone/>
            </a:pPr>
            <a:r>
              <a:rPr lang="en-US" dirty="0">
                <a:latin typeface="Garamond" panose="02020404030301010803" pitchFamily="18" charset="0"/>
              </a:rPr>
              <a:t>The ballot is recognized as a legitimate ballot but not programmed for this precinct. There will be a series of beeps, and the ballot will be returned automatically to the voter.</a:t>
            </a:r>
          </a:p>
          <a:p>
            <a:pPr marL="0" indent="0">
              <a:buNone/>
            </a:pPr>
            <a:endParaRPr lang="en-US" dirty="0">
              <a:latin typeface="Garamond" panose="02020404030301010803" pitchFamily="18" charset="0"/>
            </a:endParaRPr>
          </a:p>
          <a:p>
            <a:pPr marL="0" indent="0">
              <a:buNone/>
            </a:pPr>
            <a:r>
              <a:rPr lang="en-US" u="sng" dirty="0">
                <a:latin typeface="Garamond" panose="02020404030301010803" pitchFamily="18" charset="0"/>
              </a:rPr>
              <a:t>Defective Ballot Scan</a:t>
            </a:r>
          </a:p>
          <a:p>
            <a:pPr marL="0" indent="0">
              <a:buNone/>
            </a:pPr>
            <a:r>
              <a:rPr lang="en-US" dirty="0">
                <a:latin typeface="Garamond" panose="02020404030301010803" pitchFamily="18" charset="0"/>
              </a:rPr>
              <a:t>The ballot was not read and will be returned to the voter to inspect. The ballot may be damaged or have a printing issue. The voter may choose to have it hand counted or request a new ballot. </a:t>
            </a:r>
          </a:p>
        </p:txBody>
      </p:sp>
      <p:sp>
        <p:nvSpPr>
          <p:cNvPr id="4" name="Date Placeholder 3">
            <a:extLst>
              <a:ext uri="{FF2B5EF4-FFF2-40B4-BE49-F238E27FC236}">
                <a16:creationId xmlns:a16="http://schemas.microsoft.com/office/drawing/2014/main" id="{893AF7DD-7AF0-4DC6-B6DE-559C4190D0B6}"/>
              </a:ext>
            </a:extLst>
          </p:cNvPr>
          <p:cNvSpPr>
            <a:spLocks noGrp="1"/>
          </p:cNvSpPr>
          <p:nvPr>
            <p:ph type="dt" sz="half" idx="10"/>
          </p:nvPr>
        </p:nvSpPr>
        <p:spPr/>
        <p:txBody>
          <a:bodyPr/>
          <a:lstStyle/>
          <a:p>
            <a:fld id="{572EC188-0052-445A-9BF0-77C4EBB80050}" type="datetime1">
              <a:rPr lang="en-US" smtClean="0"/>
              <a:t>8/26/2026</a:t>
            </a:fld>
            <a:endParaRPr lang="en-US" dirty="0"/>
          </a:p>
        </p:txBody>
      </p:sp>
      <p:sp>
        <p:nvSpPr>
          <p:cNvPr id="5" name="Slide Number Placeholder 4">
            <a:extLst>
              <a:ext uri="{FF2B5EF4-FFF2-40B4-BE49-F238E27FC236}">
                <a16:creationId xmlns:a16="http://schemas.microsoft.com/office/drawing/2014/main" id="{CC9F88C7-7950-420C-92DC-5586F07B5BB9}"/>
              </a:ext>
            </a:extLst>
          </p:cNvPr>
          <p:cNvSpPr>
            <a:spLocks noGrp="1"/>
          </p:cNvSpPr>
          <p:nvPr>
            <p:ph type="sldNum" sz="quarter" idx="12"/>
          </p:nvPr>
        </p:nvSpPr>
        <p:spPr/>
        <p:txBody>
          <a:bodyPr/>
          <a:lstStyle/>
          <a:p>
            <a:fld id="{BFC0000B-24D7-4B9B-A8FB-7CE871197392}" type="slidenum">
              <a:rPr lang="en-US" smtClean="0"/>
              <a:pPr/>
              <a:t>22</a:t>
            </a:fld>
            <a:endParaRPr lang="en-US" dirty="0"/>
          </a:p>
        </p:txBody>
      </p:sp>
    </p:spTree>
    <p:extLst>
      <p:ext uri="{BB962C8B-B14F-4D97-AF65-F5344CB8AC3E}">
        <p14:creationId xmlns:p14="http://schemas.microsoft.com/office/powerpoint/2010/main" val="1578536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7714E-18B4-48E1-8F5E-DBAA636FEE43}"/>
              </a:ext>
            </a:extLst>
          </p:cNvPr>
          <p:cNvSpPr>
            <a:spLocks noGrp="1"/>
          </p:cNvSpPr>
          <p:nvPr>
            <p:ph type="title"/>
          </p:nvPr>
        </p:nvSpPr>
        <p:spPr>
          <a:xfrm>
            <a:off x="457200" y="274638"/>
            <a:ext cx="8229600" cy="639762"/>
          </a:xfrm>
        </p:spPr>
        <p:txBody>
          <a:bodyPr>
            <a:normAutofit/>
          </a:bodyPr>
          <a:lstStyle/>
          <a:p>
            <a:r>
              <a:rPr lang="en-US" sz="3200" b="1" u="sng" dirty="0">
                <a:latin typeface="Garamond" panose="02020404030301010803" pitchFamily="18" charset="0"/>
              </a:rPr>
              <a:t>Operator Display Messages</a:t>
            </a:r>
            <a:endParaRPr lang="en-US" sz="3200" dirty="0">
              <a:latin typeface="Garamond" panose="02020404030301010803" pitchFamily="18" charset="0"/>
            </a:endParaRPr>
          </a:p>
        </p:txBody>
      </p:sp>
      <p:sp>
        <p:nvSpPr>
          <p:cNvPr id="3" name="Content Placeholder 2">
            <a:extLst>
              <a:ext uri="{FF2B5EF4-FFF2-40B4-BE49-F238E27FC236}">
                <a16:creationId xmlns:a16="http://schemas.microsoft.com/office/drawing/2014/main" id="{A2F3DBCE-A791-46F9-822D-C67C42C1B8E9}"/>
              </a:ext>
            </a:extLst>
          </p:cNvPr>
          <p:cNvSpPr>
            <a:spLocks noGrp="1"/>
          </p:cNvSpPr>
          <p:nvPr>
            <p:ph idx="1"/>
          </p:nvPr>
        </p:nvSpPr>
        <p:spPr>
          <a:xfrm>
            <a:off x="457200" y="1066801"/>
            <a:ext cx="8229600" cy="5059366"/>
          </a:xfrm>
        </p:spPr>
        <p:txBody>
          <a:bodyPr>
            <a:normAutofit fontScale="77500" lnSpcReduction="20000"/>
          </a:bodyPr>
          <a:lstStyle/>
          <a:p>
            <a:pPr marL="0" indent="0">
              <a:buNone/>
            </a:pPr>
            <a:r>
              <a:rPr lang="en-US" u="sng" dirty="0">
                <a:latin typeface="Garamond" panose="02020404030301010803" pitchFamily="18" charset="0"/>
              </a:rPr>
              <a:t>Blank Ballot</a:t>
            </a:r>
          </a:p>
          <a:p>
            <a:pPr marL="0" indent="0">
              <a:buNone/>
            </a:pPr>
            <a:r>
              <a:rPr lang="en-US" dirty="0">
                <a:latin typeface="Garamond" panose="02020404030301010803" pitchFamily="18" charset="0"/>
              </a:rPr>
              <a:t>An audible warning (a series of beeps) is generated and the message is displayed on the LCD screen. The voter can choose to cast the blank ballot or have it returned.</a:t>
            </a:r>
          </a:p>
          <a:p>
            <a:pPr marL="0" indent="0">
              <a:buNone/>
            </a:pPr>
            <a:endParaRPr lang="en-US" dirty="0">
              <a:latin typeface="Garamond" panose="02020404030301010803" pitchFamily="18" charset="0"/>
            </a:endParaRPr>
          </a:p>
          <a:p>
            <a:pPr marL="0" indent="0">
              <a:buNone/>
            </a:pPr>
            <a:r>
              <a:rPr lang="en-US" u="sng" dirty="0">
                <a:latin typeface="Garamond" panose="02020404030301010803" pitchFamily="18" charset="0"/>
              </a:rPr>
              <a:t>Overvote</a:t>
            </a:r>
          </a:p>
          <a:p>
            <a:pPr marL="0" indent="0">
              <a:buNone/>
            </a:pPr>
            <a:r>
              <a:rPr lang="en-US" dirty="0">
                <a:latin typeface="Garamond" panose="02020404030301010803" pitchFamily="18" charset="0"/>
              </a:rPr>
              <a:t>More than the maximum allowable marks have been detected. An audible warning (a series of beeps) is generated and the message is displayed on the LCD screen. The voter is given an option to press a “More” button to display a list indicating which contests have been overvoted. The voter is requested to press either the “Return” button (to have the ballot returned to the voter for correction) or the “Cast” button (to have the ballot accepted as voted and only valid markings for other contests on the ballot will be counted).</a:t>
            </a:r>
          </a:p>
          <a:p>
            <a:pPr marL="0" indent="0">
              <a:buNone/>
            </a:pPr>
            <a:endParaRPr lang="en-US" dirty="0"/>
          </a:p>
        </p:txBody>
      </p:sp>
      <p:sp>
        <p:nvSpPr>
          <p:cNvPr id="4" name="Date Placeholder 3">
            <a:extLst>
              <a:ext uri="{FF2B5EF4-FFF2-40B4-BE49-F238E27FC236}">
                <a16:creationId xmlns:a16="http://schemas.microsoft.com/office/drawing/2014/main" id="{F70C2BF4-B324-4E7F-A770-C08E19F76A04}"/>
              </a:ext>
            </a:extLst>
          </p:cNvPr>
          <p:cNvSpPr>
            <a:spLocks noGrp="1"/>
          </p:cNvSpPr>
          <p:nvPr>
            <p:ph type="dt" sz="half" idx="10"/>
          </p:nvPr>
        </p:nvSpPr>
        <p:spPr/>
        <p:txBody>
          <a:bodyPr/>
          <a:lstStyle/>
          <a:p>
            <a:fld id="{572EC188-0052-445A-9BF0-77C4EBB80050}" type="datetime1">
              <a:rPr lang="en-US" smtClean="0"/>
              <a:t>8/26/2026</a:t>
            </a:fld>
            <a:endParaRPr lang="en-US" dirty="0"/>
          </a:p>
        </p:txBody>
      </p:sp>
      <p:sp>
        <p:nvSpPr>
          <p:cNvPr id="5" name="Slide Number Placeholder 4">
            <a:extLst>
              <a:ext uri="{FF2B5EF4-FFF2-40B4-BE49-F238E27FC236}">
                <a16:creationId xmlns:a16="http://schemas.microsoft.com/office/drawing/2014/main" id="{DF8D8BEA-1E38-4770-8EEE-8DEB0ACB3632}"/>
              </a:ext>
            </a:extLst>
          </p:cNvPr>
          <p:cNvSpPr>
            <a:spLocks noGrp="1"/>
          </p:cNvSpPr>
          <p:nvPr>
            <p:ph type="sldNum" sz="quarter" idx="12"/>
          </p:nvPr>
        </p:nvSpPr>
        <p:spPr/>
        <p:txBody>
          <a:bodyPr/>
          <a:lstStyle/>
          <a:p>
            <a:fld id="{BFC0000B-24D7-4B9B-A8FB-7CE871197392}" type="slidenum">
              <a:rPr lang="en-US" smtClean="0"/>
              <a:pPr/>
              <a:t>23</a:t>
            </a:fld>
            <a:endParaRPr lang="en-US" dirty="0"/>
          </a:p>
        </p:txBody>
      </p:sp>
    </p:spTree>
    <p:extLst>
      <p:ext uri="{BB962C8B-B14F-4D97-AF65-F5344CB8AC3E}">
        <p14:creationId xmlns:p14="http://schemas.microsoft.com/office/powerpoint/2010/main" val="2931344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B9BE-CE8A-4725-8742-DB9956B89788}"/>
              </a:ext>
            </a:extLst>
          </p:cNvPr>
          <p:cNvSpPr>
            <a:spLocks noGrp="1"/>
          </p:cNvSpPr>
          <p:nvPr>
            <p:ph type="title"/>
          </p:nvPr>
        </p:nvSpPr>
        <p:spPr>
          <a:xfrm>
            <a:off x="457200" y="274638"/>
            <a:ext cx="8229600" cy="639762"/>
          </a:xfrm>
        </p:spPr>
        <p:txBody>
          <a:bodyPr>
            <a:normAutofit/>
          </a:bodyPr>
          <a:lstStyle/>
          <a:p>
            <a:r>
              <a:rPr lang="en-US" sz="3200" b="1" u="sng" dirty="0">
                <a:latin typeface="Garamond" panose="02020404030301010803" pitchFamily="18" charset="0"/>
              </a:rPr>
              <a:t>Operator Display Messages</a:t>
            </a:r>
            <a:endParaRPr lang="en-US" sz="3200" dirty="0">
              <a:latin typeface="Garamond" panose="02020404030301010803" pitchFamily="18" charset="0"/>
            </a:endParaRPr>
          </a:p>
        </p:txBody>
      </p:sp>
      <p:sp>
        <p:nvSpPr>
          <p:cNvPr id="3" name="Content Placeholder 2">
            <a:extLst>
              <a:ext uri="{FF2B5EF4-FFF2-40B4-BE49-F238E27FC236}">
                <a16:creationId xmlns:a16="http://schemas.microsoft.com/office/drawing/2014/main" id="{FCF37363-D05A-4F7D-8394-E6FE6A140C54}"/>
              </a:ext>
            </a:extLst>
          </p:cNvPr>
          <p:cNvSpPr>
            <a:spLocks noGrp="1"/>
          </p:cNvSpPr>
          <p:nvPr>
            <p:ph idx="1"/>
          </p:nvPr>
        </p:nvSpPr>
        <p:spPr>
          <a:xfrm>
            <a:off x="457200" y="914400"/>
            <a:ext cx="8229600" cy="5211767"/>
          </a:xfrm>
        </p:spPr>
        <p:txBody>
          <a:bodyPr>
            <a:normAutofit fontScale="92500" lnSpcReduction="20000"/>
          </a:bodyPr>
          <a:lstStyle/>
          <a:p>
            <a:pPr marL="0" indent="0">
              <a:buNone/>
            </a:pPr>
            <a:endParaRPr lang="en-US" u="sng" dirty="0"/>
          </a:p>
          <a:p>
            <a:pPr marL="0" indent="0">
              <a:buNone/>
            </a:pPr>
            <a:r>
              <a:rPr lang="en-US" u="sng" dirty="0">
                <a:latin typeface="Garamond" panose="02020404030301010803" pitchFamily="18" charset="0"/>
              </a:rPr>
              <a:t>Ambiguous Mark</a:t>
            </a:r>
          </a:p>
          <a:p>
            <a:pPr marL="0" indent="0">
              <a:buNone/>
            </a:pPr>
            <a:endParaRPr lang="en-US" u="sng" dirty="0">
              <a:latin typeface="Garamond" panose="02020404030301010803" pitchFamily="18" charset="0"/>
            </a:endParaRPr>
          </a:p>
          <a:p>
            <a:pPr marL="0" indent="0">
              <a:buNone/>
            </a:pPr>
            <a:r>
              <a:rPr lang="en-US" dirty="0">
                <a:latin typeface="Garamond" panose="02020404030301010803" pitchFamily="18" charset="0"/>
              </a:rPr>
              <a:t>The IPC detects an ambiguous mark that is not clearly a vote. An audible warning (a series of beeps) is generated and the message is displayed on the LCD screen. The ballot is automatically returned to the voter. The voter can press “more” to display a list of the contests with ambiguous marks. The Voter can either make the ambiguous marks darker so the ICP can accept the ballot, request a new ballot or cast their ballot to be hand counted into the auxiliary compartment.</a:t>
            </a:r>
          </a:p>
        </p:txBody>
      </p:sp>
      <p:sp>
        <p:nvSpPr>
          <p:cNvPr id="4" name="Date Placeholder 3">
            <a:extLst>
              <a:ext uri="{FF2B5EF4-FFF2-40B4-BE49-F238E27FC236}">
                <a16:creationId xmlns:a16="http://schemas.microsoft.com/office/drawing/2014/main" id="{E36F0606-DA7D-48C3-AE92-E4DAC5159432}"/>
              </a:ext>
            </a:extLst>
          </p:cNvPr>
          <p:cNvSpPr>
            <a:spLocks noGrp="1"/>
          </p:cNvSpPr>
          <p:nvPr>
            <p:ph type="dt" sz="half" idx="10"/>
          </p:nvPr>
        </p:nvSpPr>
        <p:spPr/>
        <p:txBody>
          <a:bodyPr/>
          <a:lstStyle/>
          <a:p>
            <a:fld id="{572EC188-0052-445A-9BF0-77C4EBB80050}" type="datetime1">
              <a:rPr lang="en-US" smtClean="0"/>
              <a:t>8/26/2026</a:t>
            </a:fld>
            <a:endParaRPr lang="en-US" dirty="0"/>
          </a:p>
        </p:txBody>
      </p:sp>
      <p:sp>
        <p:nvSpPr>
          <p:cNvPr id="5" name="Slide Number Placeholder 4">
            <a:extLst>
              <a:ext uri="{FF2B5EF4-FFF2-40B4-BE49-F238E27FC236}">
                <a16:creationId xmlns:a16="http://schemas.microsoft.com/office/drawing/2014/main" id="{7D342C1C-28E5-47CB-B4B3-4E46E33213E7}"/>
              </a:ext>
            </a:extLst>
          </p:cNvPr>
          <p:cNvSpPr>
            <a:spLocks noGrp="1"/>
          </p:cNvSpPr>
          <p:nvPr>
            <p:ph type="sldNum" sz="quarter" idx="12"/>
          </p:nvPr>
        </p:nvSpPr>
        <p:spPr/>
        <p:txBody>
          <a:bodyPr/>
          <a:lstStyle/>
          <a:p>
            <a:fld id="{BFC0000B-24D7-4B9B-A8FB-7CE871197392}" type="slidenum">
              <a:rPr lang="en-US" smtClean="0"/>
              <a:pPr/>
              <a:t>24</a:t>
            </a:fld>
            <a:endParaRPr lang="en-US" dirty="0"/>
          </a:p>
        </p:txBody>
      </p:sp>
    </p:spTree>
    <p:extLst>
      <p:ext uri="{BB962C8B-B14F-4D97-AF65-F5344CB8AC3E}">
        <p14:creationId xmlns:p14="http://schemas.microsoft.com/office/powerpoint/2010/main" val="2351961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B44ED-BCF2-40B4-9D3B-CA1A9E22C067}"/>
              </a:ext>
            </a:extLst>
          </p:cNvPr>
          <p:cNvSpPr>
            <a:spLocks noGrp="1"/>
          </p:cNvSpPr>
          <p:nvPr>
            <p:ph type="title"/>
          </p:nvPr>
        </p:nvSpPr>
        <p:spPr>
          <a:xfrm>
            <a:off x="457200" y="274638"/>
            <a:ext cx="8229600" cy="944562"/>
          </a:xfrm>
        </p:spPr>
        <p:txBody>
          <a:bodyPr>
            <a:noAutofit/>
          </a:bodyPr>
          <a:lstStyle/>
          <a:p>
            <a:r>
              <a:rPr lang="en-US" sz="4000" b="1" u="sng" dirty="0">
                <a:latin typeface="Garamond" panose="02020404030301010803" pitchFamily="18" charset="0"/>
              </a:rPr>
              <a:t>PAPER JAMS</a:t>
            </a:r>
            <a:endParaRPr lang="en-US" sz="4000" dirty="0">
              <a:latin typeface="Garamond" panose="02020404030301010803" pitchFamily="18" charset="0"/>
            </a:endParaRPr>
          </a:p>
        </p:txBody>
      </p:sp>
      <p:sp>
        <p:nvSpPr>
          <p:cNvPr id="3" name="Content Placeholder 2">
            <a:extLst>
              <a:ext uri="{FF2B5EF4-FFF2-40B4-BE49-F238E27FC236}">
                <a16:creationId xmlns:a16="http://schemas.microsoft.com/office/drawing/2014/main" id="{203CE9E6-C636-4C84-ACD5-3082B598784C}"/>
              </a:ext>
            </a:extLst>
          </p:cNvPr>
          <p:cNvSpPr>
            <a:spLocks noGrp="1"/>
          </p:cNvSpPr>
          <p:nvPr>
            <p:ph idx="1"/>
          </p:nvPr>
        </p:nvSpPr>
        <p:spPr>
          <a:xfrm>
            <a:off x="457200" y="914401"/>
            <a:ext cx="8229600" cy="5211766"/>
          </a:xfrm>
        </p:spPr>
        <p:txBody>
          <a:bodyPr>
            <a:normAutofit lnSpcReduction="10000"/>
          </a:bodyPr>
          <a:lstStyle/>
          <a:p>
            <a:pPr marL="0" indent="0">
              <a:buNone/>
            </a:pPr>
            <a:endParaRPr lang="en-US" u="sng" dirty="0"/>
          </a:p>
          <a:p>
            <a:pPr marL="0" indent="0">
              <a:buNone/>
            </a:pPr>
            <a:r>
              <a:rPr lang="en-US" sz="4000" dirty="0">
                <a:latin typeface="Garamond" panose="02020404030301010803" pitchFamily="18" charset="0"/>
              </a:rPr>
              <a:t>If a ballot has been jammed in the ImageCast machine, the LCD screen will prompt the voter and election officials with a message indicating that the ballot results </a:t>
            </a:r>
            <a:r>
              <a:rPr lang="en-US" sz="4000" u="sng" dirty="0">
                <a:latin typeface="Garamond" panose="02020404030301010803" pitchFamily="18" charset="0"/>
              </a:rPr>
              <a:t>have</a:t>
            </a:r>
            <a:r>
              <a:rPr lang="en-US" sz="4000" dirty="0">
                <a:latin typeface="Garamond" panose="02020404030301010803" pitchFamily="18" charset="0"/>
              </a:rPr>
              <a:t> or </a:t>
            </a:r>
            <a:r>
              <a:rPr lang="en-US" sz="4000" u="sng" dirty="0">
                <a:latin typeface="Garamond" panose="02020404030301010803" pitchFamily="18" charset="0"/>
              </a:rPr>
              <a:t>have not </a:t>
            </a:r>
            <a:r>
              <a:rPr lang="en-US" sz="4000" dirty="0">
                <a:latin typeface="Garamond" panose="02020404030301010803" pitchFamily="18" charset="0"/>
              </a:rPr>
              <a:t>been saved.</a:t>
            </a:r>
          </a:p>
          <a:p>
            <a:pPr marL="0" indent="0">
              <a:buNone/>
            </a:pPr>
            <a:endParaRPr lang="en-US" sz="4000" dirty="0">
              <a:latin typeface="Garamond" panose="02020404030301010803" pitchFamily="18" charset="0"/>
            </a:endParaRPr>
          </a:p>
          <a:p>
            <a:pPr marL="0" indent="0" algn="ctr">
              <a:buNone/>
            </a:pPr>
            <a:r>
              <a:rPr lang="en-US" sz="4000" b="1" dirty="0">
                <a:solidFill>
                  <a:srgbClr val="C00000"/>
                </a:solidFill>
                <a:latin typeface="Garamond" panose="02020404030301010803" pitchFamily="18" charset="0"/>
              </a:rPr>
              <a:t>Call the Warden!</a:t>
            </a:r>
          </a:p>
        </p:txBody>
      </p:sp>
      <p:sp>
        <p:nvSpPr>
          <p:cNvPr id="4" name="Date Placeholder 3">
            <a:extLst>
              <a:ext uri="{FF2B5EF4-FFF2-40B4-BE49-F238E27FC236}">
                <a16:creationId xmlns:a16="http://schemas.microsoft.com/office/drawing/2014/main" id="{31787EB5-7D3A-4BC8-A17A-6CF3179A77E6}"/>
              </a:ext>
            </a:extLst>
          </p:cNvPr>
          <p:cNvSpPr>
            <a:spLocks noGrp="1"/>
          </p:cNvSpPr>
          <p:nvPr>
            <p:ph type="dt" sz="half" idx="10"/>
          </p:nvPr>
        </p:nvSpPr>
        <p:spPr/>
        <p:txBody>
          <a:bodyPr/>
          <a:lstStyle/>
          <a:p>
            <a:fld id="{572EC188-0052-445A-9BF0-77C4EBB80050}" type="datetime1">
              <a:rPr lang="en-US" smtClean="0"/>
              <a:t>8/26/2026</a:t>
            </a:fld>
            <a:endParaRPr lang="en-US" dirty="0"/>
          </a:p>
        </p:txBody>
      </p:sp>
      <p:sp>
        <p:nvSpPr>
          <p:cNvPr id="5" name="Slide Number Placeholder 4">
            <a:extLst>
              <a:ext uri="{FF2B5EF4-FFF2-40B4-BE49-F238E27FC236}">
                <a16:creationId xmlns:a16="http://schemas.microsoft.com/office/drawing/2014/main" id="{6E9AA7C1-A676-445E-AFDE-2021D1ABA3AD}"/>
              </a:ext>
            </a:extLst>
          </p:cNvPr>
          <p:cNvSpPr>
            <a:spLocks noGrp="1"/>
          </p:cNvSpPr>
          <p:nvPr>
            <p:ph type="sldNum" sz="quarter" idx="12"/>
          </p:nvPr>
        </p:nvSpPr>
        <p:spPr/>
        <p:txBody>
          <a:bodyPr/>
          <a:lstStyle/>
          <a:p>
            <a:fld id="{BFC0000B-24D7-4B9B-A8FB-7CE871197392}" type="slidenum">
              <a:rPr lang="en-US" smtClean="0"/>
              <a:pPr/>
              <a:t>25</a:t>
            </a:fld>
            <a:endParaRPr lang="en-US" dirty="0"/>
          </a:p>
        </p:txBody>
      </p:sp>
    </p:spTree>
    <p:extLst>
      <p:ext uri="{BB962C8B-B14F-4D97-AF65-F5344CB8AC3E}">
        <p14:creationId xmlns:p14="http://schemas.microsoft.com/office/powerpoint/2010/main" val="359509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Garamond" panose="02020404030301010803" pitchFamily="18" charset="0"/>
              </a:rPr>
              <a:t>Other Check-In/Out Notes</a:t>
            </a:r>
          </a:p>
        </p:txBody>
      </p:sp>
      <p:sp>
        <p:nvSpPr>
          <p:cNvPr id="3" name="Content Placeholder 2"/>
          <p:cNvSpPr>
            <a:spLocks noGrp="1"/>
          </p:cNvSpPr>
          <p:nvPr>
            <p:ph idx="1"/>
          </p:nvPr>
        </p:nvSpPr>
        <p:spPr>
          <a:xfrm>
            <a:off x="457200" y="1676400"/>
            <a:ext cx="8229600" cy="5045075"/>
          </a:xfrm>
        </p:spPr>
        <p:txBody>
          <a:bodyPr>
            <a:normAutofit fontScale="92500"/>
          </a:bodyPr>
          <a:lstStyle/>
          <a:p>
            <a:pPr lvl="0"/>
            <a:endParaRPr lang="en-US" sz="600" dirty="0">
              <a:latin typeface="Garamond" panose="02020404030301010803" pitchFamily="18" charset="0"/>
            </a:endParaRPr>
          </a:p>
          <a:p>
            <a:pPr lvl="0"/>
            <a:r>
              <a:rPr lang="en-US" sz="2400" b="1" dirty="0">
                <a:latin typeface="Garamond" panose="02020404030301010803" pitchFamily="18" charset="0"/>
              </a:rPr>
              <a:t>If a voter comes in with their completed mail in ballot they must bring it to the Town Clerk’s office…Call the Warden!</a:t>
            </a:r>
          </a:p>
          <a:p>
            <a:pPr lvl="0"/>
            <a:endParaRPr lang="en-US" sz="600" b="1" dirty="0">
              <a:latin typeface="Garamond" panose="02020404030301010803" pitchFamily="18" charset="0"/>
            </a:endParaRPr>
          </a:p>
          <a:p>
            <a:r>
              <a:rPr lang="en-US" sz="2400" dirty="0">
                <a:latin typeface="Garamond" panose="02020404030301010803" pitchFamily="18" charset="0"/>
              </a:rPr>
              <a:t>If the voter’s name doesn’t appear on the list…</a:t>
            </a:r>
            <a:r>
              <a:rPr lang="en-US" sz="2400" b="1" dirty="0">
                <a:latin typeface="Garamond" panose="02020404030301010803" pitchFamily="18" charset="0"/>
              </a:rPr>
              <a:t>Call the Warden!</a:t>
            </a:r>
          </a:p>
          <a:p>
            <a:endParaRPr lang="en-US" sz="600" b="1" dirty="0">
              <a:latin typeface="Garamond" panose="02020404030301010803" pitchFamily="18" charset="0"/>
            </a:endParaRPr>
          </a:p>
          <a:p>
            <a:r>
              <a:rPr lang="en-US" sz="2400" dirty="0">
                <a:latin typeface="Garamond" panose="02020404030301010803" pitchFamily="18" charset="0"/>
              </a:rPr>
              <a:t>If the voter does not have ID and it is required…</a:t>
            </a:r>
            <a:r>
              <a:rPr lang="en-US" sz="2400" b="1" dirty="0">
                <a:latin typeface="Garamond" panose="02020404030301010803" pitchFamily="18" charset="0"/>
              </a:rPr>
              <a:t>Call the Warden!</a:t>
            </a:r>
          </a:p>
          <a:p>
            <a:endParaRPr lang="en-US" sz="600" b="1" dirty="0">
              <a:latin typeface="Garamond" panose="02020404030301010803" pitchFamily="18" charset="0"/>
            </a:endParaRPr>
          </a:p>
          <a:p>
            <a:r>
              <a:rPr lang="en-US" sz="2400" dirty="0">
                <a:latin typeface="Garamond" panose="02020404030301010803" pitchFamily="18" charset="0"/>
              </a:rPr>
              <a:t>If the voter claims the voting list shows the incorrect party…</a:t>
            </a:r>
            <a:r>
              <a:rPr lang="en-US" sz="2400" b="1" dirty="0">
                <a:latin typeface="Garamond" panose="02020404030301010803" pitchFamily="18" charset="0"/>
              </a:rPr>
              <a:t>Call the Warden!</a:t>
            </a:r>
          </a:p>
          <a:p>
            <a:endParaRPr lang="en-US" sz="600" b="1" dirty="0">
              <a:latin typeface="Garamond" panose="02020404030301010803" pitchFamily="18" charset="0"/>
            </a:endParaRPr>
          </a:p>
          <a:p>
            <a:r>
              <a:rPr lang="en-US" sz="2400" dirty="0">
                <a:latin typeface="Garamond" panose="02020404030301010803" pitchFamily="18" charset="0"/>
              </a:rPr>
              <a:t>If the voter is wearing or carrying political, shirts, buttons or signs and will not remove the item when asked politely…</a:t>
            </a:r>
            <a:r>
              <a:rPr lang="en-US" sz="2400" b="1" dirty="0">
                <a:latin typeface="Garamond" panose="02020404030301010803" pitchFamily="18" charset="0"/>
              </a:rPr>
              <a:t>Call the Warden!</a:t>
            </a:r>
          </a:p>
          <a:p>
            <a:endParaRPr lang="en-US" sz="600" b="1" dirty="0">
              <a:latin typeface="Garamond" panose="02020404030301010803" pitchFamily="18" charset="0"/>
            </a:endParaRPr>
          </a:p>
          <a:p>
            <a:r>
              <a:rPr lang="en-US" sz="2400" b="1" dirty="0">
                <a:latin typeface="Garamond" panose="02020404030301010803" pitchFamily="18" charset="0"/>
              </a:rPr>
              <a:t>If there is any doubt about how to proceed…Call the Warden!</a:t>
            </a:r>
          </a:p>
          <a:p>
            <a:endParaRPr lang="en-US"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26</a:t>
            </a:fld>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aramond" panose="02020404030301010803" pitchFamily="18" charset="0"/>
              </a:rPr>
              <a:t>Challenged Ballots</a:t>
            </a:r>
          </a:p>
        </p:txBody>
      </p:sp>
      <p:sp>
        <p:nvSpPr>
          <p:cNvPr id="3" name="Content Placeholder 2"/>
          <p:cNvSpPr>
            <a:spLocks noGrp="1"/>
          </p:cNvSpPr>
          <p:nvPr>
            <p:ph idx="1"/>
          </p:nvPr>
        </p:nvSpPr>
        <p:spPr/>
        <p:txBody>
          <a:bodyPr>
            <a:normAutofit fontScale="62500" lnSpcReduction="20000"/>
          </a:bodyPr>
          <a:lstStyle/>
          <a:p>
            <a:pPr algn="ctr">
              <a:buNone/>
            </a:pPr>
            <a:r>
              <a:rPr lang="en-US" dirty="0">
                <a:latin typeface="Times New Roman" panose="02020603050405020304" pitchFamily="18" charset="0"/>
                <a:cs typeface="Times New Roman" panose="02020603050405020304" pitchFamily="18" charset="0"/>
              </a:rPr>
              <a:t>	</a:t>
            </a:r>
            <a:r>
              <a:rPr lang="en-US" sz="3100" dirty="0">
                <a:latin typeface="Garamond" panose="02020404030301010803" pitchFamily="18" charset="0"/>
                <a:cs typeface="Times New Roman" panose="02020603050405020304" pitchFamily="18" charset="0"/>
              </a:rPr>
              <a:t>Any person may challenge a voter for any legal cause, which includes challenging vote by mail  ballots. </a:t>
            </a:r>
          </a:p>
          <a:p>
            <a:pPr>
              <a:buNone/>
            </a:pPr>
            <a:endParaRPr lang="en-US" sz="3100" b="1" dirty="0">
              <a:solidFill>
                <a:srgbClr val="FF0000"/>
              </a:solidFill>
              <a:latin typeface="Garamond" panose="02020404030301010803" pitchFamily="18" charset="0"/>
              <a:cs typeface="Times New Roman" panose="02020603050405020304" pitchFamily="18" charset="0"/>
            </a:endParaRPr>
          </a:p>
          <a:p>
            <a:pPr algn="ctr">
              <a:buNone/>
            </a:pPr>
            <a:r>
              <a:rPr lang="en-US" sz="3100" b="1" dirty="0">
                <a:solidFill>
                  <a:srgbClr val="FF0000"/>
                </a:solidFill>
                <a:latin typeface="Garamond" panose="02020404030301010803" pitchFamily="18" charset="0"/>
                <a:cs typeface="Times New Roman" panose="02020603050405020304" pitchFamily="18" charset="0"/>
              </a:rPr>
              <a:t>The ballot must be challenged at the time the voter checks in. </a:t>
            </a:r>
            <a:r>
              <a:rPr lang="en-US" sz="3100" b="1" u="sng" dirty="0">
                <a:solidFill>
                  <a:srgbClr val="FF0000"/>
                </a:solidFill>
                <a:latin typeface="Garamond" panose="02020404030301010803" pitchFamily="18" charset="0"/>
                <a:cs typeface="Times New Roman" panose="02020603050405020304" pitchFamily="18" charset="0"/>
              </a:rPr>
              <a:t>Call the Warden!</a:t>
            </a:r>
          </a:p>
          <a:p>
            <a:pPr>
              <a:buNone/>
            </a:pPr>
            <a:endParaRPr lang="en-US" sz="3100" dirty="0">
              <a:latin typeface="Garamond" panose="02020404030301010803" pitchFamily="18" charset="0"/>
              <a:cs typeface="Times New Roman" panose="02020603050405020304" pitchFamily="18" charset="0"/>
            </a:endParaRPr>
          </a:p>
          <a:p>
            <a:pPr>
              <a:buNone/>
            </a:pPr>
            <a:r>
              <a:rPr lang="en-US" sz="3100" b="1" dirty="0">
                <a:latin typeface="Garamond" panose="02020404030301010803" pitchFamily="18" charset="0"/>
                <a:cs typeface="Times New Roman" panose="02020603050405020304" pitchFamily="18" charset="0"/>
              </a:rPr>
              <a:t>Possible reasons for challenging:</a:t>
            </a:r>
          </a:p>
          <a:p>
            <a:pPr>
              <a:buFontTx/>
              <a:buChar char="-"/>
            </a:pPr>
            <a:r>
              <a:rPr lang="en-US" sz="3100" dirty="0">
                <a:latin typeface="Garamond" panose="02020404030301010803" pitchFamily="18" charset="0"/>
                <a:cs typeface="Times New Roman" panose="02020603050405020304" pitchFamily="18" charset="0"/>
              </a:rPr>
              <a:t>Voter is not who they states that they is</a:t>
            </a:r>
          </a:p>
          <a:p>
            <a:pPr>
              <a:buFontTx/>
              <a:buChar char="-"/>
            </a:pPr>
            <a:r>
              <a:rPr lang="en-US" sz="3100" dirty="0">
                <a:latin typeface="Garamond" panose="02020404030301010803" pitchFamily="18" charset="0"/>
                <a:cs typeface="Times New Roman" panose="02020603050405020304" pitchFamily="18" charset="0"/>
              </a:rPr>
              <a:t>Voter does not live at the address they stated</a:t>
            </a:r>
          </a:p>
          <a:p>
            <a:pPr>
              <a:buFontTx/>
              <a:buChar char="-"/>
            </a:pPr>
            <a:r>
              <a:rPr lang="en-US" sz="3100" dirty="0">
                <a:latin typeface="Garamond" panose="02020404030301010803" pitchFamily="18" charset="0"/>
                <a:cs typeface="Times New Roman" panose="02020603050405020304" pitchFamily="18" charset="0"/>
              </a:rPr>
              <a:t>Voter is not registered in the correct precinct</a:t>
            </a:r>
          </a:p>
          <a:p>
            <a:pPr>
              <a:buFontTx/>
              <a:buChar char="-"/>
            </a:pPr>
            <a:r>
              <a:rPr lang="en-US" sz="3100" dirty="0">
                <a:latin typeface="Garamond" panose="02020404030301010803" pitchFamily="18" charset="0"/>
                <a:cs typeface="Times New Roman" panose="02020603050405020304" pitchFamily="18" charset="0"/>
              </a:rPr>
              <a:t>Voter is not qualified to vote by absentee ballot</a:t>
            </a:r>
          </a:p>
          <a:p>
            <a:pPr>
              <a:buFontTx/>
              <a:buChar char="-"/>
            </a:pPr>
            <a:r>
              <a:rPr lang="en-US" sz="3100" dirty="0">
                <a:latin typeface="Garamond" panose="02020404030301010803" pitchFamily="18" charset="0"/>
                <a:cs typeface="Times New Roman" panose="02020603050405020304" pitchFamily="18" charset="0"/>
              </a:rPr>
              <a:t>Voter was not registered by the close of registration</a:t>
            </a:r>
          </a:p>
          <a:p>
            <a:pPr>
              <a:buFontTx/>
              <a:buChar char="-"/>
            </a:pPr>
            <a:r>
              <a:rPr lang="en-US" sz="3100" dirty="0">
                <a:latin typeface="Garamond" panose="02020404030301010803" pitchFamily="18" charset="0"/>
                <a:cs typeface="Times New Roman" panose="02020603050405020304" pitchFamily="18" charset="0"/>
              </a:rPr>
              <a:t>Voter is not a United States Citizen</a:t>
            </a:r>
          </a:p>
          <a:p>
            <a:pPr>
              <a:buFontTx/>
              <a:buChar char="-"/>
            </a:pPr>
            <a:r>
              <a:rPr lang="en-US" sz="3100" dirty="0">
                <a:latin typeface="Garamond" panose="02020404030301010803" pitchFamily="18" charset="0"/>
                <a:cs typeface="Times New Roman" panose="02020603050405020304" pitchFamily="18" charset="0"/>
              </a:rPr>
              <a:t>Voter has already cast a ballot</a:t>
            </a:r>
          </a:p>
          <a:p>
            <a:endParaRPr lang="en-US"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aramond" panose="02020404030301010803" pitchFamily="18" charset="0"/>
              </a:rPr>
              <a:t>Observers</a:t>
            </a:r>
          </a:p>
        </p:txBody>
      </p:sp>
      <p:sp>
        <p:nvSpPr>
          <p:cNvPr id="3" name="Content Placeholder 2"/>
          <p:cNvSpPr>
            <a:spLocks noGrp="1"/>
          </p:cNvSpPr>
          <p:nvPr>
            <p:ph idx="1"/>
          </p:nvPr>
        </p:nvSpPr>
        <p:spPr/>
        <p:txBody>
          <a:bodyPr>
            <a:normAutofit fontScale="47500" lnSpcReduction="20000"/>
          </a:bodyPr>
          <a:lstStyle/>
          <a:p>
            <a:r>
              <a:rPr lang="en-US" b="1" dirty="0">
                <a:latin typeface="Garamond" panose="02020404030301010803" pitchFamily="18" charset="0"/>
              </a:rPr>
              <a:t>Observers must be allowed in the polling location, behind the guardrail, unless they are disorderly or obstruct the access of Voters.</a:t>
            </a:r>
          </a:p>
          <a:p>
            <a:endParaRPr lang="en-US" b="1" dirty="0">
              <a:latin typeface="Garamond" panose="02020404030301010803" pitchFamily="18" charset="0"/>
            </a:endParaRPr>
          </a:p>
          <a:p>
            <a:r>
              <a:rPr lang="en-US" b="1" dirty="0">
                <a:latin typeface="Garamond" panose="02020404030301010803" pitchFamily="18" charset="0"/>
              </a:rPr>
              <a:t>What they can do:</a:t>
            </a:r>
            <a:endParaRPr lang="en-US" dirty="0">
              <a:latin typeface="Garamond" panose="02020404030301010803" pitchFamily="18" charset="0"/>
            </a:endParaRPr>
          </a:p>
          <a:p>
            <a:pPr lvl="0"/>
            <a:r>
              <a:rPr lang="en-US" dirty="0">
                <a:latin typeface="Garamond" panose="02020404030301010803" pitchFamily="18" charset="0"/>
              </a:rPr>
              <a:t>Observers may keep notes including marking their own voting lists </a:t>
            </a:r>
          </a:p>
          <a:p>
            <a:pPr lvl="0"/>
            <a:r>
              <a:rPr lang="en-US" dirty="0">
                <a:latin typeface="Garamond" panose="02020404030301010803" pitchFamily="18" charset="0"/>
              </a:rPr>
              <a:t>Observers may listen as the poll workers announce the names of the voters (which must be loud enough for the observers to hear </a:t>
            </a:r>
          </a:p>
          <a:p>
            <a:pPr lvl="0"/>
            <a:r>
              <a:rPr lang="en-US" dirty="0">
                <a:latin typeface="Garamond" panose="02020404030301010803" pitchFamily="18" charset="0"/>
              </a:rPr>
              <a:t>Observers may challenge a voter’s ballot for any legal cause</a:t>
            </a:r>
          </a:p>
          <a:p>
            <a:pPr lvl="0"/>
            <a:r>
              <a:rPr lang="en-US" dirty="0">
                <a:latin typeface="Garamond" panose="02020404030301010803" pitchFamily="18" charset="0"/>
              </a:rPr>
              <a:t>Observers can take pictures from behind the guard rail</a:t>
            </a:r>
          </a:p>
          <a:p>
            <a:pPr lvl="0"/>
            <a:endParaRPr lang="en-US" dirty="0">
              <a:latin typeface="Garamond" panose="02020404030301010803" pitchFamily="18" charset="0"/>
            </a:endParaRPr>
          </a:p>
          <a:p>
            <a:r>
              <a:rPr lang="en-US" b="1" dirty="0">
                <a:latin typeface="Garamond" panose="02020404030301010803" pitchFamily="18" charset="0"/>
              </a:rPr>
              <a:t>What they can’t do:</a:t>
            </a:r>
          </a:p>
          <a:p>
            <a:r>
              <a:rPr lang="en-US" dirty="0">
                <a:latin typeface="Garamond" panose="02020404030301010803" pitchFamily="18" charset="0"/>
              </a:rPr>
              <a:t>Observers cannot communicate directly with voters</a:t>
            </a:r>
          </a:p>
          <a:p>
            <a:r>
              <a:rPr lang="en-US" dirty="0">
                <a:latin typeface="Garamond" panose="02020404030301010803" pitchFamily="18" charset="0"/>
              </a:rPr>
              <a:t>Observers cannot disrupt voting process</a:t>
            </a:r>
          </a:p>
          <a:p>
            <a:pPr lvl="0"/>
            <a:r>
              <a:rPr lang="en-US" dirty="0">
                <a:latin typeface="Garamond" panose="02020404030301010803" pitchFamily="18" charset="0"/>
              </a:rPr>
              <a:t>Observers cannot request the names and addresses of voters or speak to the poll workers directly </a:t>
            </a:r>
          </a:p>
          <a:p>
            <a:pPr lvl="0"/>
            <a:r>
              <a:rPr lang="en-US" dirty="0">
                <a:latin typeface="Garamond" panose="02020404030301010803" pitchFamily="18" charset="0"/>
              </a:rPr>
              <a:t>Observers cannot interfere with the check-in process in any way. </a:t>
            </a:r>
          </a:p>
          <a:p>
            <a:r>
              <a:rPr lang="en-US" dirty="0">
                <a:latin typeface="Garamond" panose="02020404030301010803" pitchFamily="18" charset="0"/>
              </a:rPr>
              <a:t>Observers are not allowed to talk on cell phones. </a:t>
            </a:r>
          </a:p>
          <a:p>
            <a:pPr marL="0" indent="0">
              <a:buNone/>
            </a:pPr>
            <a:endParaRPr lang="en-US" dirty="0">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a:bodyPr>
          <a:lstStyle/>
          <a:p>
            <a:r>
              <a:rPr lang="en-US" b="1" dirty="0">
                <a:latin typeface="Garamond" panose="02020404030301010803" pitchFamily="18" charset="0"/>
              </a:rPr>
              <a:t>150 Foot Rule</a:t>
            </a:r>
            <a:br>
              <a:rPr lang="en-US" b="1" dirty="0">
                <a:latin typeface="Garamond" panose="02020404030301010803" pitchFamily="18" charset="0"/>
              </a:rPr>
            </a:br>
            <a:r>
              <a:rPr lang="en-US" sz="2500" b="1" dirty="0">
                <a:latin typeface="Garamond" panose="02020404030301010803" pitchFamily="18" charset="0"/>
              </a:rPr>
              <a:t>What is prohibited within 150’ of a polling location?</a:t>
            </a:r>
          </a:p>
        </p:txBody>
      </p:sp>
      <p:sp>
        <p:nvSpPr>
          <p:cNvPr id="3" name="Content Placeholder 2"/>
          <p:cNvSpPr>
            <a:spLocks noGrp="1"/>
          </p:cNvSpPr>
          <p:nvPr>
            <p:ph idx="1"/>
          </p:nvPr>
        </p:nvSpPr>
        <p:spPr>
          <a:xfrm>
            <a:off x="457200" y="1752599"/>
            <a:ext cx="8229600" cy="4968875"/>
          </a:xfrm>
        </p:spPr>
        <p:txBody>
          <a:bodyPr>
            <a:noAutofit/>
          </a:bodyPr>
          <a:lstStyle/>
          <a:p>
            <a:r>
              <a:rPr lang="en-US" sz="2000" u="sng" dirty="0">
                <a:latin typeface="Garamond" panose="02020404030301010803" pitchFamily="18" charset="0"/>
              </a:rPr>
              <a:t>Dogs or other pets within 150’ of the polls except service animals.</a:t>
            </a:r>
            <a:endParaRPr lang="en-US" sz="2000" dirty="0">
              <a:latin typeface="Garamond" panose="02020404030301010803" pitchFamily="18" charset="0"/>
            </a:endParaRPr>
          </a:p>
          <a:p>
            <a:pPr marL="0" indent="0">
              <a:buNone/>
            </a:pPr>
            <a:endParaRPr lang="en-US" sz="600" dirty="0">
              <a:latin typeface="Garamond" panose="02020404030301010803" pitchFamily="18" charset="0"/>
            </a:endParaRPr>
          </a:p>
          <a:p>
            <a:pPr lvl="0"/>
            <a:r>
              <a:rPr lang="en-US" sz="2000" dirty="0">
                <a:latin typeface="Garamond" panose="02020404030301010803" pitchFamily="18" charset="0"/>
              </a:rPr>
              <a:t>The posting, exhibition, circulation, or distribution of material—including posters, stickers, cards, handbills, placards, pictures or circulars—intended to influence the action of the voter at the current election; G.L. 54, § 65;</a:t>
            </a:r>
          </a:p>
          <a:p>
            <a:pPr lvl="0"/>
            <a:endParaRPr lang="en-US" sz="600" dirty="0">
              <a:latin typeface="Garamond" panose="02020404030301010803" pitchFamily="18" charset="0"/>
            </a:endParaRPr>
          </a:p>
          <a:p>
            <a:pPr lvl="0"/>
            <a:r>
              <a:rPr lang="en-US" sz="2000" dirty="0">
                <a:latin typeface="Garamond" panose="02020404030301010803" pitchFamily="18" charset="0"/>
              </a:rPr>
              <a:t>The solicitation of votes for or against, or any other form of promotion or opposition of, any person or political party or position on a ballot question, to be voted on at the current election; 950 C.M. R. § 52.03(22)(d); 53.03(22)d); 53.03(18)(d), 54.04(22)(d);</a:t>
            </a:r>
          </a:p>
          <a:p>
            <a:pPr lvl="0"/>
            <a:endParaRPr lang="en-US" sz="600" dirty="0">
              <a:latin typeface="Garamond" panose="02020404030301010803" pitchFamily="18" charset="0"/>
            </a:endParaRPr>
          </a:p>
          <a:p>
            <a:pPr lvl="0"/>
            <a:r>
              <a:rPr lang="en-US" sz="2000" dirty="0">
                <a:latin typeface="Garamond" panose="02020404030301010803" pitchFamily="18" charset="0"/>
              </a:rPr>
              <a:t>Holding any campaign sign; handing any person literature intended to influence the voter’s action at the polls; wearing any campaign buttons or identifying signage; soliciting a person’s vote for or against a candidate or question on the ballot; or, distributing stickers;</a:t>
            </a:r>
          </a:p>
          <a:p>
            <a:pPr lvl="0"/>
            <a:endParaRPr lang="en-US" sz="600" dirty="0">
              <a:latin typeface="Garamond" panose="02020404030301010803" pitchFamily="18" charset="0"/>
            </a:endParaRPr>
          </a:p>
          <a:p>
            <a:pPr lvl="0"/>
            <a:r>
              <a:rPr lang="en-US" sz="2000" dirty="0">
                <a:latin typeface="Garamond" panose="02020404030301010803" pitchFamily="18" charset="0"/>
              </a:rPr>
              <a:t>Gathering signatures on nomination papers or initiative petitions.  G.L. c. 54, § 65.</a:t>
            </a:r>
          </a:p>
        </p:txBody>
      </p:sp>
      <p:sp>
        <p:nvSpPr>
          <p:cNvPr id="4" name="Slide Number Placeholder 3"/>
          <p:cNvSpPr>
            <a:spLocks noGrp="1"/>
          </p:cNvSpPr>
          <p:nvPr>
            <p:ph type="sldNum" sz="quarter" idx="12"/>
          </p:nvPr>
        </p:nvSpPr>
        <p:spPr/>
        <p:txBody>
          <a:bodyPr/>
          <a:lstStyle/>
          <a:p>
            <a:fld id="{9DB7A8FC-65B0-4561-96B2-25965A5B528E}" type="slidenum">
              <a:rPr lang="en-US" smtClean="0"/>
              <a:pPr/>
              <a:t>29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b="1" dirty="0">
                <a:latin typeface="Garamond" panose="02020404030301010803" pitchFamily="18" charset="0"/>
              </a:rPr>
              <a:t>Polling Location</a:t>
            </a:r>
          </a:p>
        </p:txBody>
      </p:sp>
      <p:sp>
        <p:nvSpPr>
          <p:cNvPr id="3" name="Content Placeholder 2"/>
          <p:cNvSpPr>
            <a:spLocks noGrp="1"/>
          </p:cNvSpPr>
          <p:nvPr>
            <p:ph idx="1"/>
          </p:nvPr>
        </p:nvSpPr>
        <p:spPr>
          <a:xfrm>
            <a:off x="457200" y="1371600"/>
            <a:ext cx="8229600" cy="4754563"/>
          </a:xfrm>
        </p:spPr>
        <p:txBody>
          <a:bodyPr>
            <a:normAutofit lnSpcReduction="10000"/>
          </a:bodyPr>
          <a:lstStyle/>
          <a:p>
            <a:pPr marL="0" indent="0" algn="ctr">
              <a:buNone/>
            </a:pPr>
            <a:endParaRPr lang="en-US" sz="1600" b="1" dirty="0">
              <a:latin typeface="Times New Roman" pitchFamily="18" charset="0"/>
              <a:cs typeface="Times New Roman" pitchFamily="18" charset="0"/>
            </a:endParaRPr>
          </a:p>
          <a:p>
            <a:r>
              <a:rPr lang="en-US" sz="3600" dirty="0">
                <a:latin typeface="Garamond" panose="02020404030301010803" pitchFamily="18" charset="0"/>
                <a:cs typeface="Times New Roman" pitchFamily="18" charset="0"/>
              </a:rPr>
              <a:t>All precincts will be voting at the Fairbank Community Center in the gym – 40 Fairbank Rd.</a:t>
            </a:r>
          </a:p>
          <a:p>
            <a:r>
              <a:rPr lang="en-US" sz="3600" dirty="0">
                <a:latin typeface="Garamond" panose="02020404030301010803" pitchFamily="18" charset="0"/>
                <a:cs typeface="Times New Roman" pitchFamily="18" charset="0"/>
              </a:rPr>
              <a:t>Town Hall is no longer a polling place</a:t>
            </a:r>
          </a:p>
          <a:p>
            <a:r>
              <a:rPr lang="en-US" sz="3600" dirty="0">
                <a:latin typeface="Garamond" panose="02020404030301010803" pitchFamily="18" charset="0"/>
                <a:cs typeface="Times New Roman" pitchFamily="18" charset="0"/>
              </a:rPr>
              <a:t>There is no food allowed in the gym. You may bring water in a bottle with a lid.</a:t>
            </a:r>
          </a:p>
          <a:p>
            <a:r>
              <a:rPr lang="en-US" sz="3600" dirty="0">
                <a:latin typeface="Garamond" panose="02020404030301010803" pitchFamily="18" charset="0"/>
                <a:cs typeface="Times New Roman" pitchFamily="18" charset="0"/>
              </a:rPr>
              <a:t>There is a breakroom where you can bring food and there will be snacks.</a:t>
            </a:r>
          </a:p>
          <a:p>
            <a:pPr marL="0" indent="0">
              <a:buNone/>
            </a:pPr>
            <a:endParaRPr lang="en-US" sz="3600" dirty="0">
              <a:latin typeface="Garamond" panose="02020404030301010803"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3</a:t>
            </a:fld>
            <a:endParaRPr lang="en-US" dirty="0"/>
          </a:p>
        </p:txBody>
      </p:sp>
    </p:spTree>
    <p:extLst>
      <p:ext uri="{BB962C8B-B14F-4D97-AF65-F5344CB8AC3E}">
        <p14:creationId xmlns:p14="http://schemas.microsoft.com/office/powerpoint/2010/main" val="3089810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a:latin typeface="Garamond" panose="02020404030301010803" pitchFamily="18" charset="0"/>
              </a:rPr>
              <a:t>Closing the Polls</a:t>
            </a:r>
          </a:p>
        </p:txBody>
      </p:sp>
      <p:sp>
        <p:nvSpPr>
          <p:cNvPr id="3" name="Content Placeholder 2"/>
          <p:cNvSpPr>
            <a:spLocks noGrp="1"/>
          </p:cNvSpPr>
          <p:nvPr>
            <p:ph idx="1"/>
          </p:nvPr>
        </p:nvSpPr>
        <p:spPr>
          <a:xfrm>
            <a:off x="457200" y="914400"/>
            <a:ext cx="8229600" cy="5441950"/>
          </a:xfrm>
        </p:spPr>
        <p:txBody>
          <a:bodyPr>
            <a:normAutofit fontScale="55000" lnSpcReduction="20000"/>
          </a:bodyPr>
          <a:lstStyle/>
          <a:p>
            <a:r>
              <a:rPr lang="en-US" sz="3500" dirty="0">
                <a:latin typeface="Garamond" panose="02020404030301010803" pitchFamily="18" charset="0"/>
              </a:rPr>
              <a:t>The polls must close at 8:00 p.m. – Presiding Officer will announce the polls closed.</a:t>
            </a:r>
          </a:p>
          <a:p>
            <a:pPr marL="0" indent="0">
              <a:buNone/>
            </a:pPr>
            <a:endParaRPr lang="en-US" sz="3500" dirty="0">
              <a:latin typeface="Garamond" panose="02020404030301010803" pitchFamily="18" charset="0"/>
            </a:endParaRPr>
          </a:p>
          <a:p>
            <a:r>
              <a:rPr lang="en-US" sz="3500" dirty="0">
                <a:latin typeface="Garamond" panose="02020404030301010803" pitchFamily="18" charset="0"/>
              </a:rPr>
              <a:t>A voter in line at the close of the polls must be allowed to vote.</a:t>
            </a:r>
          </a:p>
          <a:p>
            <a:pPr marL="0" indent="0">
              <a:buNone/>
            </a:pPr>
            <a:endParaRPr lang="en-US" sz="3500" dirty="0">
              <a:latin typeface="Garamond" panose="02020404030301010803" pitchFamily="18" charset="0"/>
            </a:endParaRPr>
          </a:p>
          <a:p>
            <a:r>
              <a:rPr lang="en-US" sz="3500" dirty="0">
                <a:latin typeface="Garamond" panose="02020404030301010803" pitchFamily="18" charset="0"/>
              </a:rPr>
              <a:t>If there is a line, the police officer or other qualified person must be stationed at the end of the persons waiting to vote to ensure that no other voters are allowed to vote. </a:t>
            </a:r>
          </a:p>
          <a:p>
            <a:endParaRPr lang="en-US" sz="3500" dirty="0">
              <a:latin typeface="Garamond" panose="02020404030301010803" pitchFamily="18" charset="0"/>
            </a:endParaRPr>
          </a:p>
          <a:p>
            <a:r>
              <a:rPr lang="en-US" sz="3500" u="sng" dirty="0">
                <a:latin typeface="Garamond" panose="02020404030301010803" pitchFamily="18" charset="0"/>
              </a:rPr>
              <a:t>The closing process must not begin until all voters have cast their ballots.</a:t>
            </a:r>
          </a:p>
          <a:p>
            <a:pPr marL="0" indent="0">
              <a:buNone/>
            </a:pPr>
            <a:endParaRPr lang="en-US" sz="3500" dirty="0">
              <a:latin typeface="Garamond" panose="02020404030301010803" pitchFamily="18" charset="0"/>
            </a:endParaRPr>
          </a:p>
          <a:p>
            <a:r>
              <a:rPr lang="en-US" sz="3500" dirty="0">
                <a:latin typeface="Garamond" panose="02020404030301010803" pitchFamily="18" charset="0"/>
              </a:rPr>
              <a:t>Public must be allowed to watch the closing and counting process outside the voting area itself – doors remain unlocked</a:t>
            </a:r>
          </a:p>
          <a:p>
            <a:endParaRPr lang="en-US" sz="3500" dirty="0">
              <a:latin typeface="Garamond" panose="02020404030301010803" pitchFamily="18" charset="0"/>
            </a:endParaRPr>
          </a:p>
          <a:p>
            <a:r>
              <a:rPr lang="en-US" sz="3500" dirty="0">
                <a:latin typeface="Garamond" panose="02020404030301010803" pitchFamily="18" charset="0"/>
              </a:rPr>
              <a:t>Voting lists and all ballots removed from the ballot box must be kept in open view of the voters present until enclosed and sealed up. All proceedings in the canvas and counting of votes shall be public and in open view of the voters.</a:t>
            </a:r>
          </a:p>
          <a:p>
            <a:endParaRPr lang="en-US" dirty="0"/>
          </a:p>
          <a:p>
            <a:endParaRPr lang="en-US"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b="1" dirty="0">
                <a:latin typeface="Garamond" panose="02020404030301010803" pitchFamily="18" charset="0"/>
              </a:rPr>
              <a:t>Closing the Polls (2)</a:t>
            </a:r>
          </a:p>
        </p:txBody>
      </p:sp>
      <p:sp>
        <p:nvSpPr>
          <p:cNvPr id="3" name="Content Placeholder 2"/>
          <p:cNvSpPr>
            <a:spLocks noGrp="1"/>
          </p:cNvSpPr>
          <p:nvPr>
            <p:ph idx="1"/>
          </p:nvPr>
        </p:nvSpPr>
        <p:spPr>
          <a:xfrm>
            <a:off x="457200" y="914400"/>
            <a:ext cx="8229600" cy="5441950"/>
          </a:xfrm>
        </p:spPr>
        <p:txBody>
          <a:bodyPr>
            <a:noAutofit/>
          </a:bodyPr>
          <a:lstStyle/>
          <a:p>
            <a:r>
              <a:rPr lang="en-US" sz="1800" dirty="0">
                <a:latin typeface="Garamond" panose="02020404030301010803" pitchFamily="18" charset="0"/>
              </a:rPr>
              <a:t>Only election officers and Town Clerk office staff may take part in the actual process of counting and sealing the voting materials</a:t>
            </a:r>
          </a:p>
          <a:p>
            <a:endParaRPr lang="en-US" sz="1800" dirty="0">
              <a:latin typeface="Garamond" panose="02020404030301010803" pitchFamily="18" charset="0"/>
            </a:endParaRPr>
          </a:p>
          <a:p>
            <a:r>
              <a:rPr lang="en-US" sz="1800" dirty="0">
                <a:latin typeface="Garamond" panose="02020404030301010803" pitchFamily="18" charset="0"/>
              </a:rPr>
              <a:t>Once the polls are closed and there is no one left to check in, the Inspectors will print out the summary receipt on the Poll Pad and give it to the Clerk. The Inspector can not leave until the the Clerk has the summary receipt.</a:t>
            </a:r>
          </a:p>
          <a:p>
            <a:endParaRPr lang="en-US" sz="1800" dirty="0">
              <a:latin typeface="Garamond" panose="02020404030301010803" pitchFamily="18" charset="0"/>
            </a:endParaRPr>
          </a:p>
          <a:p>
            <a:r>
              <a:rPr lang="en-US" sz="1800" dirty="0">
                <a:latin typeface="Garamond" panose="02020404030301010803" pitchFamily="18" charset="0"/>
              </a:rPr>
              <a:t>The Inspectors will take the printed out receipts out of the box, seal them in the envelope and give them to the Clerk.  The receipts are to be stored with the voter books and returned to the Town Clerk.  The empty black boxes should be put in the precinct box.</a:t>
            </a:r>
          </a:p>
          <a:p>
            <a:endParaRPr lang="en-US" sz="1800" dirty="0">
              <a:latin typeface="Garamond" panose="02020404030301010803" pitchFamily="18" charset="0"/>
            </a:endParaRPr>
          </a:p>
          <a:p>
            <a:r>
              <a:rPr lang="en-US" sz="1800" dirty="0">
                <a:latin typeface="Garamond" panose="02020404030301010803" pitchFamily="18" charset="0"/>
              </a:rPr>
              <a:t>The Poll Pads should be turned off, unplugged and put back into their cases.  Please follow instructions provided.</a:t>
            </a:r>
            <a:r>
              <a:rPr lang="en-US" sz="1800" dirty="0">
                <a:highlight>
                  <a:srgbClr val="FFFF00"/>
                </a:highlight>
                <a:latin typeface="Garamond" panose="02020404030301010803" pitchFamily="18" charset="0"/>
              </a:rPr>
              <a:t>  </a:t>
            </a:r>
          </a:p>
          <a:p>
            <a:endParaRPr lang="en-US" sz="1800" dirty="0">
              <a:latin typeface="Garamond" panose="02020404030301010803" pitchFamily="18" charset="0"/>
            </a:endParaRPr>
          </a:p>
          <a:p>
            <a:r>
              <a:rPr lang="en-US" sz="1800" b="1" dirty="0">
                <a:latin typeface="Garamond" panose="02020404030301010803" pitchFamily="18" charset="0"/>
              </a:rPr>
              <a:t>Please help clean up around your station before you leave.  Assist Warden with voted ballots.</a:t>
            </a:r>
          </a:p>
          <a:p>
            <a:endParaRPr lang="en-US" sz="1800" dirty="0">
              <a:latin typeface="Garamond" panose="02020404030301010803" pitchFamily="18" charset="0"/>
            </a:endParaRPr>
          </a:p>
          <a:p>
            <a:endParaRPr lang="en-US" sz="600" dirty="0">
              <a:latin typeface="Garamond" panose="02020404030301010803" pitchFamily="18" charset="0"/>
            </a:endParaRPr>
          </a:p>
          <a:p>
            <a:pPr>
              <a:buNone/>
            </a:pPr>
            <a:r>
              <a:rPr lang="en-US" sz="1800" b="1" i="1" dirty="0">
                <a:latin typeface="Garamond" panose="02020404030301010803" pitchFamily="18" charset="0"/>
              </a:rPr>
              <a:t> 	</a:t>
            </a:r>
            <a:r>
              <a:rPr lang="en-US" sz="1800" dirty="0">
                <a:latin typeface="Garamond" panose="02020404030301010803" pitchFamily="18" charset="0"/>
              </a:rPr>
              <a:t> </a:t>
            </a:r>
          </a:p>
        </p:txBody>
      </p:sp>
      <p:sp>
        <p:nvSpPr>
          <p:cNvPr id="4" name="Slide Number Placeholder 3"/>
          <p:cNvSpPr>
            <a:spLocks noGrp="1"/>
          </p:cNvSpPr>
          <p:nvPr>
            <p:ph type="sldNum" sz="quarter" idx="12"/>
          </p:nvPr>
        </p:nvSpPr>
        <p:spPr/>
        <p:txBody>
          <a:bodyPr/>
          <a:lstStyle/>
          <a:p>
            <a:fld id="{9DB7A8FC-65B0-4561-96B2-25965A5B528E}" type="slidenum">
              <a:rPr lang="en-US" smtClean="0"/>
              <a:pPr/>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latin typeface="Garamond" panose="02020404030301010803" pitchFamily="18" charset="0"/>
              </a:rPr>
              <a:t>Closing the Polls (3)</a:t>
            </a:r>
          </a:p>
        </p:txBody>
      </p:sp>
      <p:sp>
        <p:nvSpPr>
          <p:cNvPr id="3" name="Content Placeholder 2"/>
          <p:cNvSpPr>
            <a:spLocks noGrp="1"/>
          </p:cNvSpPr>
          <p:nvPr>
            <p:ph idx="1"/>
          </p:nvPr>
        </p:nvSpPr>
        <p:spPr>
          <a:xfrm>
            <a:off x="457200" y="1143000"/>
            <a:ext cx="8229600" cy="5213350"/>
          </a:xfrm>
        </p:spPr>
        <p:txBody>
          <a:bodyPr>
            <a:normAutofit/>
          </a:bodyPr>
          <a:lstStyle/>
          <a:p>
            <a:r>
              <a:rPr lang="en-US" sz="2600" dirty="0">
                <a:latin typeface="Garamond" panose="02020404030301010803" pitchFamily="18" charset="0"/>
              </a:rPr>
              <a:t>All evening election workers should carefully preserve and remove all election set up material from the polling location before leaving for the night such as taking down signs, packing up cords, collecting and recapping voting pens, cleaning the breakroom, and assisting the Wardens as required</a:t>
            </a:r>
          </a:p>
          <a:p>
            <a:pPr marL="0" indent="0">
              <a:buNone/>
            </a:pPr>
            <a:endParaRPr lang="en-US" sz="2600" dirty="0">
              <a:latin typeface="Garamond" panose="02020404030301010803" pitchFamily="18" charset="0"/>
            </a:endParaRPr>
          </a:p>
          <a:p>
            <a:r>
              <a:rPr lang="en-US" sz="2600" dirty="0">
                <a:latin typeface="Garamond" panose="02020404030301010803" pitchFamily="18" charset="0"/>
              </a:rPr>
              <a:t>Complete and sign your time sheet!</a:t>
            </a:r>
          </a:p>
        </p:txBody>
      </p:sp>
      <p:sp>
        <p:nvSpPr>
          <p:cNvPr id="4" name="Slide Number Placeholder 3"/>
          <p:cNvSpPr>
            <a:spLocks noGrp="1"/>
          </p:cNvSpPr>
          <p:nvPr>
            <p:ph type="sldNum" sz="quarter" idx="12"/>
          </p:nvPr>
        </p:nvSpPr>
        <p:spPr/>
        <p:txBody>
          <a:bodyPr/>
          <a:lstStyle/>
          <a:p>
            <a:fld id="{9DB7A8FC-65B0-4561-96B2-25965A5B528E}" type="slidenum">
              <a:rPr lang="en-US" smtClean="0"/>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9369"/>
          </a:xfrm>
        </p:spPr>
        <p:txBody>
          <a:bodyPr>
            <a:normAutofit fontScale="90000"/>
          </a:bodyPr>
          <a:lstStyle/>
          <a:p>
            <a:r>
              <a:rPr lang="en-US" dirty="0">
                <a:latin typeface="Garamond" panose="02020404030301010803" pitchFamily="18" charset="0"/>
              </a:rPr>
              <a:t>Respectful Space</a:t>
            </a:r>
          </a:p>
        </p:txBody>
      </p:sp>
      <p:sp>
        <p:nvSpPr>
          <p:cNvPr id="3" name="Content Placeholder 2"/>
          <p:cNvSpPr>
            <a:spLocks noGrp="1"/>
          </p:cNvSpPr>
          <p:nvPr>
            <p:ph idx="1"/>
          </p:nvPr>
        </p:nvSpPr>
        <p:spPr>
          <a:xfrm>
            <a:off x="457200" y="1295400"/>
            <a:ext cx="8229600" cy="5181600"/>
          </a:xfrm>
        </p:spPr>
        <p:txBody>
          <a:bodyPr>
            <a:normAutofit fontScale="92500"/>
          </a:bodyPr>
          <a:lstStyle/>
          <a:p>
            <a:r>
              <a:rPr lang="en-US" dirty="0">
                <a:latin typeface="Garamond" panose="02020404030301010803" pitchFamily="18" charset="0"/>
              </a:rPr>
              <a:t>Be aware &amp; respectful of personal space </a:t>
            </a:r>
          </a:p>
          <a:p>
            <a:pPr lvl="1"/>
            <a:r>
              <a:rPr lang="en-US" dirty="0">
                <a:latin typeface="Garamond" panose="02020404030301010803" pitchFamily="18" charset="0"/>
              </a:rPr>
              <a:t>Some individuals are made uncomfortable by unsolicited and unexpected hugs or a casual pat on the shoulder. </a:t>
            </a:r>
          </a:p>
          <a:p>
            <a:pPr lvl="1"/>
            <a:r>
              <a:rPr lang="en-US" dirty="0">
                <a:latin typeface="Garamond" panose="02020404030301010803" pitchFamily="18" charset="0"/>
              </a:rPr>
              <a:t>Individuals may have health issues or worry about catching or sharing colds or other illnesses. </a:t>
            </a:r>
            <a:endParaRPr lang="en-US" dirty="0"/>
          </a:p>
          <a:p>
            <a:r>
              <a:rPr lang="en-US" dirty="0">
                <a:solidFill>
                  <a:prstClr val="black"/>
                </a:solidFill>
                <a:latin typeface="Garamond" panose="02020404030301010803" pitchFamily="18" charset="0"/>
              </a:rPr>
              <a:t>  It is crucial that you behave in a way that assures voters that the elections are unbiased and non-partisan. </a:t>
            </a:r>
          </a:p>
          <a:p>
            <a:pPr lvl="1"/>
            <a:r>
              <a:rPr lang="en-US" dirty="0">
                <a:solidFill>
                  <a:prstClr val="black"/>
                </a:solidFill>
                <a:latin typeface="Garamond" panose="02020404030301010803" pitchFamily="18" charset="0"/>
              </a:rPr>
              <a:t>Election Officials must refrain from discussions of political matters and postings to social media sites during polling hours.</a:t>
            </a:r>
          </a:p>
          <a:p>
            <a:endParaRPr lang="en-US" dirty="0">
              <a:solidFill>
                <a:prstClr val="black"/>
              </a:solidFill>
              <a:latin typeface="Garamond" panose="02020404030301010803" pitchFamily="18" charset="0"/>
            </a:endParaRPr>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33</a:t>
            </a:fld>
            <a:endParaRPr lang="en-US" dirty="0"/>
          </a:p>
        </p:txBody>
      </p:sp>
    </p:spTree>
    <p:extLst>
      <p:ext uri="{BB962C8B-B14F-4D97-AF65-F5344CB8AC3E}">
        <p14:creationId xmlns:p14="http://schemas.microsoft.com/office/powerpoint/2010/main" val="956737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E430E-ABD3-4807-86EB-4491DDA1388E}"/>
              </a:ext>
            </a:extLst>
          </p:cNvPr>
          <p:cNvSpPr>
            <a:spLocks noGrp="1"/>
          </p:cNvSpPr>
          <p:nvPr>
            <p:ph type="title"/>
          </p:nvPr>
        </p:nvSpPr>
        <p:spPr/>
        <p:txBody>
          <a:bodyPr/>
          <a:lstStyle/>
          <a:p>
            <a:r>
              <a:rPr lang="en-US" dirty="0"/>
              <a:t>What will be provided!</a:t>
            </a:r>
          </a:p>
        </p:txBody>
      </p:sp>
      <p:sp>
        <p:nvSpPr>
          <p:cNvPr id="3" name="Content Placeholder 2">
            <a:extLst>
              <a:ext uri="{FF2B5EF4-FFF2-40B4-BE49-F238E27FC236}">
                <a16:creationId xmlns:a16="http://schemas.microsoft.com/office/drawing/2014/main" id="{1355A44F-627C-410E-9C4B-AD093C49E8B3}"/>
              </a:ext>
            </a:extLst>
          </p:cNvPr>
          <p:cNvSpPr>
            <a:spLocks noGrp="1"/>
          </p:cNvSpPr>
          <p:nvPr>
            <p:ph idx="1"/>
          </p:nvPr>
        </p:nvSpPr>
        <p:spPr/>
        <p:txBody>
          <a:bodyPr/>
          <a:lstStyle/>
          <a:p>
            <a:r>
              <a:rPr lang="en-US" dirty="0"/>
              <a:t>We will provide coffee, water, and snacks</a:t>
            </a:r>
          </a:p>
          <a:p>
            <a:endParaRPr lang="en-US" dirty="0"/>
          </a:p>
          <a:p>
            <a:r>
              <a:rPr lang="en-US" dirty="0"/>
              <a:t>You may bring lunch or other snacks</a:t>
            </a:r>
          </a:p>
          <a:p>
            <a:endParaRPr lang="en-US" dirty="0"/>
          </a:p>
          <a:p>
            <a:r>
              <a:rPr lang="en-US" dirty="0"/>
              <a:t>We will provide masks if you choose to wear them but they are not mandatory</a:t>
            </a:r>
          </a:p>
        </p:txBody>
      </p:sp>
      <p:sp>
        <p:nvSpPr>
          <p:cNvPr id="4" name="Slide Number Placeholder 3">
            <a:extLst>
              <a:ext uri="{FF2B5EF4-FFF2-40B4-BE49-F238E27FC236}">
                <a16:creationId xmlns:a16="http://schemas.microsoft.com/office/drawing/2014/main" id="{47D97E88-1AE0-4CA5-87D3-E70BA7910C3D}"/>
              </a:ext>
            </a:extLst>
          </p:cNvPr>
          <p:cNvSpPr>
            <a:spLocks noGrp="1"/>
          </p:cNvSpPr>
          <p:nvPr>
            <p:ph type="sldNum" sz="quarter" idx="12"/>
          </p:nvPr>
        </p:nvSpPr>
        <p:spPr/>
        <p:txBody>
          <a:bodyPr/>
          <a:lstStyle/>
          <a:p>
            <a:fld id="{9DB7A8FC-65B0-4561-96B2-25965A5B528E}" type="slidenum">
              <a:rPr lang="en-US" smtClean="0"/>
              <a:pPr/>
              <a:t>34</a:t>
            </a:fld>
            <a:endParaRPr lang="en-US" dirty="0"/>
          </a:p>
        </p:txBody>
      </p:sp>
    </p:spTree>
    <p:extLst>
      <p:ext uri="{BB962C8B-B14F-4D97-AF65-F5344CB8AC3E}">
        <p14:creationId xmlns:p14="http://schemas.microsoft.com/office/powerpoint/2010/main" val="704814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43200"/>
            <a:ext cx="8229600" cy="3382963"/>
          </a:xfrm>
        </p:spPr>
        <p:txBody>
          <a:bodyPr>
            <a:normAutofit/>
          </a:bodyPr>
          <a:lstStyle/>
          <a:p>
            <a:pPr algn="ctr">
              <a:buNone/>
            </a:pPr>
            <a:r>
              <a:rPr lang="en-US" sz="4800" b="1" dirty="0">
                <a:latin typeface="Garamond" panose="02020404030301010803" pitchFamily="18" charset="0"/>
              </a:rPr>
              <a:t>Thank you for serving the Town of Sudbury as an Election Officer!</a:t>
            </a:r>
          </a:p>
        </p:txBody>
      </p:sp>
      <p:sp>
        <p:nvSpPr>
          <p:cNvPr id="4" name="Slide Number Placeholder 3"/>
          <p:cNvSpPr>
            <a:spLocks noGrp="1"/>
          </p:cNvSpPr>
          <p:nvPr>
            <p:ph type="sldNum" sz="quarter" idx="12"/>
          </p:nvPr>
        </p:nvSpPr>
        <p:spPr/>
        <p:txBody>
          <a:bodyPr/>
          <a:lstStyle/>
          <a:p>
            <a:fld id="{9DB7A8FC-65B0-4561-96B2-25965A5B528E}" type="slidenum">
              <a:rPr lang="en-US" smtClean="0"/>
              <a:pPr/>
              <a:t>35</a:t>
            </a:fld>
            <a:endParaRPr lang="en-US" dirty="0"/>
          </a:p>
        </p:txBody>
      </p:sp>
      <p:pic>
        <p:nvPicPr>
          <p:cNvPr id="8194" name="Picture 2" descr="C:\Users\HarvellR\AppData\Local\Microsoft\Windows\Temporary Internet Files\Content.IE5\BR33Q39A\MC9002975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482887"/>
            <a:ext cx="1252679" cy="1098688"/>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HarvellR\AppData\Local\Microsoft\Windows\Temporary Internet Files\Content.IE5\MNRYTNKT\MC90030136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482887"/>
            <a:ext cx="1513027" cy="107997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HarvellR\AppData\Local\Microsoft\Windows\Temporary Internet Files\Content.IE5\MZU2XIYN\MC90030134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0874" y="5397187"/>
            <a:ext cx="1066800" cy="8450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C:\Users\HarvellR\AppData\Local\Microsoft\Windows\Temporary Internet Files\Content.IE5\3FZ8KUST\MC91021705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6306" y="1295400"/>
            <a:ext cx="1006801" cy="12762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b="1" dirty="0">
                <a:latin typeface="Garamond" panose="02020404030301010803" pitchFamily="18" charset="0"/>
              </a:rPr>
              <a:t>Polling Hours</a:t>
            </a:r>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pPr marL="0" indent="0" algn="ctr">
              <a:buNone/>
            </a:pPr>
            <a:r>
              <a:rPr lang="en-US" sz="4500" dirty="0">
                <a:latin typeface="Garamond" panose="02020404030301010803" pitchFamily="18" charset="0"/>
                <a:cs typeface="Times New Roman" pitchFamily="18" charset="0"/>
              </a:rPr>
              <a:t>The polls are open from </a:t>
            </a:r>
          </a:p>
          <a:p>
            <a:pPr marL="0" indent="0" algn="ctr">
              <a:buNone/>
            </a:pPr>
            <a:r>
              <a:rPr lang="en-US" sz="4500" dirty="0">
                <a:latin typeface="Garamond" panose="02020404030301010803" pitchFamily="18" charset="0"/>
                <a:cs typeface="Times New Roman" pitchFamily="18" charset="0"/>
              </a:rPr>
              <a:t>7 a.m. to 8:00 p.m.</a:t>
            </a:r>
          </a:p>
          <a:p>
            <a:pPr marL="0" indent="0" algn="ctr">
              <a:buNone/>
            </a:pPr>
            <a:r>
              <a:rPr lang="en-US" sz="4500" dirty="0">
                <a:latin typeface="Garamond" panose="02020404030301010803" pitchFamily="18" charset="0"/>
                <a:cs typeface="Times New Roman" pitchFamily="18" charset="0"/>
              </a:rPr>
              <a:t>Morning Poll workers must arrive by</a:t>
            </a:r>
          </a:p>
          <a:p>
            <a:pPr marL="0" indent="0" algn="ctr">
              <a:buNone/>
            </a:pPr>
            <a:r>
              <a:rPr lang="en-US" sz="4500" dirty="0">
                <a:latin typeface="Garamond" panose="02020404030301010803" pitchFamily="18" charset="0"/>
                <a:cs typeface="Times New Roman" pitchFamily="18" charset="0"/>
              </a:rPr>
              <a:t>6:30 a.m. and check in with the Warden in the precinct they are assigned to.</a:t>
            </a:r>
          </a:p>
          <a:p>
            <a:pPr marL="0" indent="0" algn="ctr">
              <a:buNone/>
            </a:pPr>
            <a:r>
              <a:rPr lang="en-US" sz="4500" dirty="0">
                <a:latin typeface="Garamond" panose="02020404030301010803" pitchFamily="18" charset="0"/>
                <a:cs typeface="Times New Roman" pitchFamily="18" charset="0"/>
              </a:rPr>
              <a:t>Afternoon shift starts at 2:00 pm to closing. </a:t>
            </a:r>
          </a:p>
          <a:p>
            <a:pPr marL="0" indent="0" algn="ctr">
              <a:buNone/>
            </a:pPr>
            <a:r>
              <a:rPr lang="en-US" sz="4500" dirty="0">
                <a:latin typeface="Garamond" panose="02020404030301010803" pitchFamily="18" charset="0"/>
                <a:cs typeface="Times New Roman" pitchFamily="18" charset="0"/>
              </a:rPr>
              <a:t> Please arrive 15 minutes early to sign in.</a:t>
            </a:r>
          </a:p>
          <a:p>
            <a:pPr marL="0" indent="0" algn="ctr">
              <a:buNone/>
            </a:pPr>
            <a:endParaRPr lang="en-US" sz="4500" dirty="0">
              <a:latin typeface="Garamond" panose="02020404030301010803" pitchFamily="18" charset="0"/>
              <a:cs typeface="Times New Roman" pitchFamily="18" charset="0"/>
            </a:endParaRPr>
          </a:p>
          <a:p>
            <a:pPr marL="0" indent="0" algn="ctr">
              <a:buNone/>
            </a:pPr>
            <a:endParaRPr lang="en-US" sz="4500" dirty="0">
              <a:latin typeface="Garamond" panose="02020404030301010803"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9DB7A8FC-65B0-4561-96B2-25965A5B528E}" type="slidenum">
              <a:rPr lang="en-US" smtClean="0"/>
              <a:pPr/>
              <a:t>4</a:t>
            </a:fld>
            <a:endParaRPr lang="en-US" dirty="0"/>
          </a:p>
        </p:txBody>
      </p:sp>
    </p:spTree>
    <p:extLst>
      <p:ext uri="{BB962C8B-B14F-4D97-AF65-F5344CB8AC3E}">
        <p14:creationId xmlns:p14="http://schemas.microsoft.com/office/powerpoint/2010/main" val="1524019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54C9F-E9FA-4981-A4D4-6610BB57F5EB}"/>
              </a:ext>
            </a:extLst>
          </p:cNvPr>
          <p:cNvSpPr>
            <a:spLocks noGrp="1"/>
          </p:cNvSpPr>
          <p:nvPr>
            <p:ph type="title"/>
          </p:nvPr>
        </p:nvSpPr>
        <p:spPr/>
        <p:txBody>
          <a:bodyPr/>
          <a:lstStyle/>
          <a:p>
            <a:r>
              <a:rPr lang="en-US" dirty="0"/>
              <a:t>Check-In Inspectors/Tellers</a:t>
            </a:r>
          </a:p>
        </p:txBody>
      </p:sp>
      <p:sp>
        <p:nvSpPr>
          <p:cNvPr id="3" name="Content Placeholder 2">
            <a:extLst>
              <a:ext uri="{FF2B5EF4-FFF2-40B4-BE49-F238E27FC236}">
                <a16:creationId xmlns:a16="http://schemas.microsoft.com/office/drawing/2014/main" id="{C3C1080F-772E-49AC-BC07-6EEF22386A07}"/>
              </a:ext>
            </a:extLst>
          </p:cNvPr>
          <p:cNvSpPr>
            <a:spLocks noGrp="1"/>
          </p:cNvSpPr>
          <p:nvPr>
            <p:ph idx="1"/>
          </p:nvPr>
        </p:nvSpPr>
        <p:spPr/>
        <p:txBody>
          <a:bodyPr/>
          <a:lstStyle/>
          <a:p>
            <a:r>
              <a:rPr lang="en-US" dirty="0"/>
              <a:t>Poll Pads and printers must be set up by 6:45 am.</a:t>
            </a:r>
          </a:p>
          <a:p>
            <a:r>
              <a:rPr lang="en-US" dirty="0"/>
              <a:t>Ballots must be on table.</a:t>
            </a:r>
          </a:p>
          <a:p>
            <a:r>
              <a:rPr lang="en-US" dirty="0"/>
              <a:t>Notify Clerk or Warden if anything is missing.</a:t>
            </a:r>
          </a:p>
          <a:p>
            <a:r>
              <a:rPr lang="en-US" dirty="0"/>
              <a:t>You must be ready to check in voters at 7am.</a:t>
            </a:r>
          </a:p>
          <a:p>
            <a:r>
              <a:rPr lang="en-US" dirty="0"/>
              <a:t>Poll pad instructions are on the table if any questions.</a:t>
            </a:r>
          </a:p>
          <a:p>
            <a:r>
              <a:rPr lang="en-US" dirty="0"/>
              <a:t>You must get sworn in.</a:t>
            </a:r>
          </a:p>
          <a:p>
            <a:endParaRPr lang="en-US" dirty="0"/>
          </a:p>
        </p:txBody>
      </p:sp>
      <p:sp>
        <p:nvSpPr>
          <p:cNvPr id="4" name="Slide Number Placeholder 3">
            <a:extLst>
              <a:ext uri="{FF2B5EF4-FFF2-40B4-BE49-F238E27FC236}">
                <a16:creationId xmlns:a16="http://schemas.microsoft.com/office/drawing/2014/main" id="{3C59A7EA-D959-4EA0-B7DF-79466F54FE84}"/>
              </a:ext>
            </a:extLst>
          </p:cNvPr>
          <p:cNvSpPr>
            <a:spLocks noGrp="1"/>
          </p:cNvSpPr>
          <p:nvPr>
            <p:ph type="sldNum" sz="quarter" idx="12"/>
          </p:nvPr>
        </p:nvSpPr>
        <p:spPr/>
        <p:txBody>
          <a:bodyPr/>
          <a:lstStyle/>
          <a:p>
            <a:fld id="{9DB7A8FC-65B0-4561-96B2-25965A5B528E}" type="slidenum">
              <a:rPr lang="en-US" smtClean="0"/>
              <a:pPr/>
              <a:t>5</a:t>
            </a:fld>
            <a:endParaRPr lang="en-US" dirty="0"/>
          </a:p>
        </p:txBody>
      </p:sp>
    </p:spTree>
    <p:extLst>
      <p:ext uri="{BB962C8B-B14F-4D97-AF65-F5344CB8AC3E}">
        <p14:creationId xmlns:p14="http://schemas.microsoft.com/office/powerpoint/2010/main" val="566743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73938-40C0-4372-978A-DB9D98246FD1}"/>
              </a:ext>
            </a:extLst>
          </p:cNvPr>
          <p:cNvSpPr>
            <a:spLocks noGrp="1"/>
          </p:cNvSpPr>
          <p:nvPr>
            <p:ph type="title"/>
          </p:nvPr>
        </p:nvSpPr>
        <p:spPr/>
        <p:txBody>
          <a:bodyPr/>
          <a:lstStyle/>
          <a:p>
            <a:r>
              <a:rPr lang="en-US" dirty="0"/>
              <a:t>BALLOTS</a:t>
            </a:r>
          </a:p>
        </p:txBody>
      </p:sp>
      <p:sp>
        <p:nvSpPr>
          <p:cNvPr id="3" name="Content Placeholder 2">
            <a:extLst>
              <a:ext uri="{FF2B5EF4-FFF2-40B4-BE49-F238E27FC236}">
                <a16:creationId xmlns:a16="http://schemas.microsoft.com/office/drawing/2014/main" id="{A3D243C0-F658-4675-B31B-11E943247724}"/>
              </a:ext>
            </a:extLst>
          </p:cNvPr>
          <p:cNvSpPr>
            <a:spLocks noGrp="1"/>
          </p:cNvSpPr>
          <p:nvPr>
            <p:ph idx="1"/>
          </p:nvPr>
        </p:nvSpPr>
        <p:spPr/>
        <p:txBody>
          <a:bodyPr/>
          <a:lstStyle/>
          <a:p>
            <a:r>
              <a:rPr lang="en-US" dirty="0"/>
              <a:t>There are two ballot types in this election:</a:t>
            </a:r>
          </a:p>
          <a:p>
            <a:pPr lvl="1"/>
            <a:r>
              <a:rPr lang="en-US" dirty="0"/>
              <a:t>1. </a:t>
            </a:r>
            <a:r>
              <a:rPr lang="en-US" dirty="0">
                <a:solidFill>
                  <a:srgbClr val="0000FF"/>
                </a:solidFill>
              </a:rPr>
              <a:t>Democrat</a:t>
            </a:r>
          </a:p>
          <a:p>
            <a:pPr lvl="1"/>
            <a:r>
              <a:rPr lang="en-US" dirty="0"/>
              <a:t>2.</a:t>
            </a:r>
            <a:r>
              <a:rPr lang="en-US" dirty="0">
                <a:solidFill>
                  <a:srgbClr val="FF0000"/>
                </a:solidFill>
              </a:rPr>
              <a:t>Republican</a:t>
            </a:r>
            <a:endParaRPr lang="en-US" dirty="0">
              <a:solidFill>
                <a:srgbClr val="00B0F0"/>
              </a:solidFill>
            </a:endParaRPr>
          </a:p>
          <a:p>
            <a:pPr marL="457200" lvl="1" indent="0">
              <a:buNone/>
            </a:pPr>
            <a:r>
              <a:rPr lang="en-US" dirty="0"/>
              <a:t>Only Unenrolled voters can choose a party ballot.</a:t>
            </a:r>
          </a:p>
          <a:p>
            <a:pPr marL="457200" lvl="1" indent="0">
              <a:buNone/>
            </a:pPr>
            <a:r>
              <a:rPr lang="en-US" dirty="0"/>
              <a:t>Once the voter chooses a ballot they cannot change their mind and ask for a different party ballot.</a:t>
            </a:r>
          </a:p>
          <a:p>
            <a:pPr marL="457200" lvl="1" indent="0">
              <a:buNone/>
            </a:pPr>
            <a:r>
              <a:rPr lang="en-US" dirty="0"/>
              <a:t>Always announce which ballot you are giving the voter.</a:t>
            </a:r>
          </a:p>
          <a:p>
            <a:pPr marL="457200" lvl="1" indent="0">
              <a:buNone/>
            </a:pPr>
            <a:endParaRPr lang="en-US" dirty="0"/>
          </a:p>
          <a:p>
            <a:pPr lvl="1"/>
            <a:endParaRPr lang="en-US" dirty="0">
              <a:solidFill>
                <a:srgbClr val="00B0F0"/>
              </a:solidFill>
            </a:endParaRPr>
          </a:p>
        </p:txBody>
      </p:sp>
      <p:sp>
        <p:nvSpPr>
          <p:cNvPr id="4" name="Slide Number Placeholder 3">
            <a:extLst>
              <a:ext uri="{FF2B5EF4-FFF2-40B4-BE49-F238E27FC236}">
                <a16:creationId xmlns:a16="http://schemas.microsoft.com/office/drawing/2014/main" id="{1822D9C9-4D9D-4F33-A39C-B2CCD7A1C1D0}"/>
              </a:ext>
            </a:extLst>
          </p:cNvPr>
          <p:cNvSpPr>
            <a:spLocks noGrp="1"/>
          </p:cNvSpPr>
          <p:nvPr>
            <p:ph type="sldNum" sz="quarter" idx="12"/>
          </p:nvPr>
        </p:nvSpPr>
        <p:spPr/>
        <p:txBody>
          <a:bodyPr/>
          <a:lstStyle/>
          <a:p>
            <a:fld id="{9DB7A8FC-65B0-4561-96B2-25965A5B528E}" type="slidenum">
              <a:rPr lang="en-US" smtClean="0"/>
              <a:pPr/>
              <a:t>6</a:t>
            </a:fld>
            <a:endParaRPr lang="en-US" dirty="0"/>
          </a:p>
        </p:txBody>
      </p:sp>
    </p:spTree>
    <p:extLst>
      <p:ext uri="{BB962C8B-B14F-4D97-AF65-F5344CB8AC3E}">
        <p14:creationId xmlns:p14="http://schemas.microsoft.com/office/powerpoint/2010/main" val="920379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latin typeface="Garamond" panose="02020404030301010803" pitchFamily="18" charset="0"/>
              </a:rPr>
              <a:t>Who is Allowed Inside the Active Voting Area?</a:t>
            </a:r>
          </a:p>
        </p:txBody>
      </p:sp>
      <p:sp>
        <p:nvSpPr>
          <p:cNvPr id="3" name="Content Placeholder 2"/>
          <p:cNvSpPr>
            <a:spLocks noGrp="1"/>
          </p:cNvSpPr>
          <p:nvPr>
            <p:ph idx="1"/>
          </p:nvPr>
        </p:nvSpPr>
        <p:spPr>
          <a:xfrm>
            <a:off x="457200" y="1905000"/>
            <a:ext cx="8229600" cy="4420548"/>
          </a:xfrm>
        </p:spPr>
        <p:txBody>
          <a:bodyPr>
            <a:normAutofit fontScale="85000" lnSpcReduction="20000"/>
          </a:bodyPr>
          <a:lstStyle/>
          <a:p>
            <a:r>
              <a:rPr lang="en-US" dirty="0">
                <a:latin typeface="Garamond" panose="02020404030301010803" pitchFamily="18" charset="0"/>
              </a:rPr>
              <a:t>Election Officials</a:t>
            </a:r>
          </a:p>
          <a:p>
            <a:pPr>
              <a:buNone/>
            </a:pPr>
            <a:r>
              <a:rPr lang="en-US" dirty="0">
                <a:latin typeface="Garamond" panose="02020404030301010803" pitchFamily="18" charset="0"/>
              </a:rPr>
              <a:t> </a:t>
            </a:r>
          </a:p>
          <a:p>
            <a:r>
              <a:rPr lang="en-US" dirty="0">
                <a:latin typeface="Garamond" panose="02020404030301010803" pitchFamily="18" charset="0"/>
              </a:rPr>
              <a:t>Voters in the process of voting</a:t>
            </a:r>
          </a:p>
          <a:p>
            <a:endParaRPr lang="en-US" dirty="0">
              <a:latin typeface="Garamond" panose="02020404030301010803" pitchFamily="18" charset="0"/>
            </a:endParaRPr>
          </a:p>
          <a:p>
            <a:r>
              <a:rPr lang="en-US" dirty="0">
                <a:latin typeface="Garamond" panose="02020404030301010803" pitchFamily="18" charset="0"/>
              </a:rPr>
              <a:t>Police Officers </a:t>
            </a:r>
            <a:r>
              <a:rPr lang="en-US" u="sng" dirty="0">
                <a:latin typeface="Garamond" panose="02020404030301010803" pitchFamily="18" charset="0"/>
              </a:rPr>
              <a:t>with the Permission of the Warden</a:t>
            </a:r>
            <a:endParaRPr lang="en-US" dirty="0">
              <a:latin typeface="Garamond" panose="02020404030301010803" pitchFamily="18" charset="0"/>
            </a:endParaRPr>
          </a:p>
          <a:p>
            <a:endParaRPr lang="en-US" dirty="0">
              <a:latin typeface="Garamond" panose="02020404030301010803" pitchFamily="18" charset="0"/>
            </a:endParaRPr>
          </a:p>
          <a:p>
            <a:r>
              <a:rPr lang="en-US" dirty="0">
                <a:latin typeface="Garamond" panose="02020404030301010803" pitchFamily="18" charset="0"/>
              </a:rPr>
              <a:t>Representatives of the Town Clerk’s Office</a:t>
            </a:r>
          </a:p>
          <a:p>
            <a:pPr>
              <a:buNone/>
            </a:pPr>
            <a:r>
              <a:rPr lang="en-US" dirty="0">
                <a:latin typeface="Garamond" panose="02020404030301010803" pitchFamily="18" charset="0"/>
              </a:rPr>
              <a:t> </a:t>
            </a:r>
          </a:p>
          <a:p>
            <a:r>
              <a:rPr lang="en-US" dirty="0">
                <a:latin typeface="Garamond" panose="02020404030301010803" pitchFamily="18" charset="0"/>
              </a:rPr>
              <a:t>Children may accompany a voter within the area i</a:t>
            </a:r>
            <a:r>
              <a:rPr lang="en-US" u="sng" dirty="0">
                <a:latin typeface="Garamond" panose="02020404030301010803" pitchFamily="18" charset="0"/>
              </a:rPr>
              <a:t>f No Disruption Is Created</a:t>
            </a:r>
            <a:r>
              <a:rPr lang="en-US" dirty="0">
                <a:latin typeface="Garamond" panose="02020404030301010803" pitchFamily="18" charset="0"/>
              </a:rPr>
              <a:t> but may not handle the ballot unless the adult voter requires assistance from the child.</a:t>
            </a:r>
          </a:p>
          <a:p>
            <a:endParaRPr lang="en-US"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Garamond" panose="02020404030301010803" pitchFamily="18" charset="0"/>
              </a:rPr>
              <a:t>What is Prohibited within the </a:t>
            </a:r>
            <a:br>
              <a:rPr lang="en-US" b="1" dirty="0">
                <a:latin typeface="Garamond" panose="02020404030301010803" pitchFamily="18" charset="0"/>
              </a:rPr>
            </a:br>
            <a:r>
              <a:rPr lang="en-US" b="1" dirty="0">
                <a:latin typeface="Garamond" panose="02020404030301010803" pitchFamily="18" charset="0"/>
              </a:rPr>
              <a:t>Voting Area?</a:t>
            </a:r>
          </a:p>
        </p:txBody>
      </p:sp>
      <p:sp>
        <p:nvSpPr>
          <p:cNvPr id="3" name="Content Placeholder 2"/>
          <p:cNvSpPr>
            <a:spLocks noGrp="1"/>
          </p:cNvSpPr>
          <p:nvPr>
            <p:ph idx="1"/>
          </p:nvPr>
        </p:nvSpPr>
        <p:spPr>
          <a:xfrm>
            <a:off x="468086" y="1600200"/>
            <a:ext cx="8229600" cy="4525963"/>
          </a:xfrm>
        </p:spPr>
        <p:txBody>
          <a:bodyPr>
            <a:normAutofit fontScale="70000" lnSpcReduction="20000"/>
          </a:bodyPr>
          <a:lstStyle/>
          <a:p>
            <a:r>
              <a:rPr lang="en-US" dirty="0">
                <a:latin typeface="Garamond" panose="02020404030301010803" pitchFamily="18" charset="0"/>
              </a:rPr>
              <a:t>Cell phone use – Phones must be silent. No one may use a cell phone within the polling area, except the Warden, Clerk or Town Clerk staff (and only if they are resolving a voting issue).</a:t>
            </a:r>
          </a:p>
          <a:p>
            <a:pPr marL="0" indent="0">
              <a:buNone/>
            </a:pPr>
            <a:endParaRPr lang="en-US" b="1" dirty="0">
              <a:latin typeface="Garamond" panose="02020404030301010803" pitchFamily="18" charset="0"/>
            </a:endParaRPr>
          </a:p>
          <a:p>
            <a:r>
              <a:rPr lang="en-US" dirty="0">
                <a:latin typeface="Garamond" panose="02020404030301010803" pitchFamily="18" charset="0"/>
              </a:rPr>
              <a:t>No Smoking</a:t>
            </a:r>
          </a:p>
          <a:p>
            <a:pPr marL="0" indent="0">
              <a:buNone/>
            </a:pPr>
            <a:endParaRPr lang="en-US" dirty="0">
              <a:latin typeface="Garamond" panose="02020404030301010803" pitchFamily="18" charset="0"/>
            </a:endParaRPr>
          </a:p>
          <a:p>
            <a:r>
              <a:rPr lang="en-US" dirty="0">
                <a:latin typeface="Garamond" panose="02020404030301010803" pitchFamily="18" charset="0"/>
              </a:rPr>
              <a:t>Political buttons, shirts, hats or other political paraphernalia pertaining to </a:t>
            </a:r>
            <a:r>
              <a:rPr lang="en-US" b="1" u="sng" dirty="0">
                <a:latin typeface="Garamond" panose="02020404030301010803" pitchFamily="18" charset="0"/>
              </a:rPr>
              <a:t>this</a:t>
            </a:r>
            <a:r>
              <a:rPr lang="en-US" dirty="0">
                <a:latin typeface="Garamond" panose="02020404030301010803" pitchFamily="18" charset="0"/>
              </a:rPr>
              <a:t> election are not allowed within 150 feet of the polling place. Voters must remove these items if they have them or must leave the area without voting. They can return once the items are removed. </a:t>
            </a:r>
          </a:p>
          <a:p>
            <a:endParaRPr lang="en-US" dirty="0">
              <a:latin typeface="Garamond" panose="02020404030301010803" pitchFamily="18" charset="0"/>
            </a:endParaRPr>
          </a:p>
          <a:p>
            <a:r>
              <a:rPr lang="en-US" dirty="0">
                <a:latin typeface="Garamond" panose="02020404030301010803" pitchFamily="18" charset="0"/>
              </a:rPr>
              <a:t>Call the Warden if you have any concerns</a:t>
            </a:r>
          </a:p>
          <a:p>
            <a:pPr>
              <a:buNone/>
            </a:pPr>
            <a:endParaRPr lang="en-US" dirty="0"/>
          </a:p>
        </p:txBody>
      </p:sp>
      <p:sp>
        <p:nvSpPr>
          <p:cNvPr id="4" name="Slide Number Placeholder 3"/>
          <p:cNvSpPr>
            <a:spLocks noGrp="1"/>
          </p:cNvSpPr>
          <p:nvPr>
            <p:ph type="sldNum" sz="quarter" idx="12"/>
          </p:nvPr>
        </p:nvSpPr>
        <p:spPr/>
        <p:txBody>
          <a:bodyPr/>
          <a:lstStyle/>
          <a:p>
            <a:fld id="{9DB7A8FC-65B0-4561-96B2-25965A5B528E}"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Garamond" panose="02020404030301010803" pitchFamily="18" charset="0"/>
              </a:rPr>
              <a:t>Assistance to Voters</a:t>
            </a:r>
          </a:p>
        </p:txBody>
      </p:sp>
      <p:sp>
        <p:nvSpPr>
          <p:cNvPr id="3" name="Content Placeholder 2"/>
          <p:cNvSpPr>
            <a:spLocks noGrp="1"/>
          </p:cNvSpPr>
          <p:nvPr>
            <p:ph idx="1"/>
          </p:nvPr>
        </p:nvSpPr>
        <p:spPr>
          <a:xfrm>
            <a:off x="457200" y="1676400"/>
            <a:ext cx="8229600" cy="4449763"/>
          </a:xfrm>
        </p:spPr>
        <p:txBody>
          <a:bodyPr>
            <a:normAutofit fontScale="92500" lnSpcReduction="10000"/>
          </a:bodyPr>
          <a:lstStyle/>
          <a:p>
            <a:r>
              <a:rPr lang="en-US" dirty="0">
                <a:latin typeface="Garamond" panose="02020404030301010803" pitchFamily="18" charset="0"/>
              </a:rPr>
              <a:t>If a voter needs assistance marking a ballot call over the Warden to assist them. </a:t>
            </a:r>
          </a:p>
          <a:p>
            <a:r>
              <a:rPr lang="en-US" dirty="0">
                <a:latin typeface="Garamond" panose="02020404030301010803" pitchFamily="18" charset="0"/>
              </a:rPr>
              <a:t>Assistance may be provided through the use of the AutoMark Machine.</a:t>
            </a:r>
          </a:p>
          <a:p>
            <a:r>
              <a:rPr lang="en-US" dirty="0">
                <a:latin typeface="Garamond" panose="02020404030301010803" pitchFamily="18" charset="0"/>
              </a:rPr>
              <a:t>There is one AutoMark machine in the polling place</a:t>
            </a:r>
          </a:p>
          <a:p>
            <a:r>
              <a:rPr lang="en-US" dirty="0">
                <a:latin typeface="Garamond" panose="02020404030301010803" pitchFamily="18" charset="0"/>
              </a:rPr>
              <a:t>Anyone can use the AutoMark machine</a:t>
            </a:r>
          </a:p>
          <a:p>
            <a:r>
              <a:rPr lang="en-US" dirty="0">
                <a:latin typeface="Garamond" panose="02020404030301010803" pitchFamily="18" charset="0"/>
              </a:rPr>
              <a:t>Once the ballot has been marked, it must be removed from the machine and the voter may then proceed to the check-out</a:t>
            </a:r>
          </a:p>
        </p:txBody>
      </p:sp>
      <p:sp>
        <p:nvSpPr>
          <p:cNvPr id="4" name="Slide Number Placeholder 3"/>
          <p:cNvSpPr>
            <a:spLocks noGrp="1"/>
          </p:cNvSpPr>
          <p:nvPr>
            <p:ph type="sldNum" sz="quarter" idx="12"/>
          </p:nvPr>
        </p:nvSpPr>
        <p:spPr/>
        <p:txBody>
          <a:bodyPr/>
          <a:lstStyle/>
          <a:p>
            <a:fld id="{9DB7A8FC-65B0-4561-96B2-25965A5B528E}" type="slidenum">
              <a:rPr lang="en-US" smtClean="0"/>
              <a:pPr/>
              <a:t>9</a:t>
            </a:fld>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5581</TotalTime>
  <Words>3283</Words>
  <Application>Microsoft Office PowerPoint</Application>
  <PresentationFormat>On-screen Show (4:3)</PresentationFormat>
  <Paragraphs>302</Paragraphs>
  <Slides>35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Garamond</vt:lpstr>
      <vt:lpstr>Times New Roman</vt:lpstr>
      <vt:lpstr>Office Theme</vt:lpstr>
      <vt:lpstr>Election Worker Training 2026 State Primary Election</vt:lpstr>
      <vt:lpstr>Election Officers and Police Officers</vt:lpstr>
      <vt:lpstr>Polling Location</vt:lpstr>
      <vt:lpstr>Polling Hours</vt:lpstr>
      <vt:lpstr>Check-In Inspectors/Tellers</vt:lpstr>
      <vt:lpstr>BALLOTS</vt:lpstr>
      <vt:lpstr>Who is Allowed Inside the Active Voting Area?</vt:lpstr>
      <vt:lpstr>What is Prohibited within the  Voting Area?</vt:lpstr>
      <vt:lpstr>Assistance to Voters</vt:lpstr>
      <vt:lpstr>Assistance to Voters</vt:lpstr>
      <vt:lpstr>Check-In using Poll Pads</vt:lpstr>
      <vt:lpstr>PowerPoint Presentation</vt:lpstr>
      <vt:lpstr>Check-In Continued</vt:lpstr>
      <vt:lpstr>Checking in VBM Ballots</vt:lpstr>
      <vt:lpstr>PowerPoint Presentation</vt:lpstr>
      <vt:lpstr>SPOILED BALLOTS</vt:lpstr>
      <vt:lpstr>My table is running out of ballots, can’t I get some from a neighboring table?</vt:lpstr>
      <vt:lpstr>Voters with ID Indicated on List</vt:lpstr>
      <vt:lpstr>Ballot Box Workers</vt:lpstr>
      <vt:lpstr>BALLOT BOX CONT.</vt:lpstr>
      <vt:lpstr>Ballot Box Workers (page 2)</vt:lpstr>
      <vt:lpstr>Operator Display Messages</vt:lpstr>
      <vt:lpstr>Operator Display Messages</vt:lpstr>
      <vt:lpstr>Operator Display Messages</vt:lpstr>
      <vt:lpstr>PAPER JAMS</vt:lpstr>
      <vt:lpstr>Other Check-In/Out Notes</vt:lpstr>
      <vt:lpstr>Challenged Ballots</vt:lpstr>
      <vt:lpstr>Observers</vt:lpstr>
      <vt:lpstr>150 Foot Rule What is prohibited within 150’ of a polling location?</vt:lpstr>
      <vt:lpstr>Closing the Polls</vt:lpstr>
      <vt:lpstr>Closing the Polls (2)</vt:lpstr>
      <vt:lpstr>Closing the Polls (3)</vt:lpstr>
      <vt:lpstr>Respectful Space</vt:lpstr>
      <vt:lpstr>What will be provided!</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Election Worker Training 2010</dc:title>
  <dc:creator>HarvellR</dc:creator>
  <cp:lastModifiedBy>Davis, Lisa</cp:lastModifiedBy>
  <cp:revision>300</cp:revision>
  <cp:lastPrinted>2022-10-06T14:39:29Z</cp:lastPrinted>
  <dcterms:created xsi:type="dcterms:W3CDTF">2010-08-10T17:53:55Z</dcterms:created>
  <dcterms:modified xsi:type="dcterms:W3CDTF">2026-08-26T12:21:41Z</dcterms:modified>
</cp:coreProperties>
</file>